
<file path=[Content_Types].xml><?xml version="1.0" encoding="utf-8"?>
<Types xmlns="http://schemas.openxmlformats.org/package/2006/content-types">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Lst>
  <p:sldSz cx="9144000" cy="6858000" type="screen4x3"/>
  <p:notesSz cx="9144000" cy="685800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0225" autoAdjust="0"/>
  </p:normalViewPr>
  <p:slideViewPr>
    <p:cSldViewPr>
      <p:cViewPr varScale="1">
        <p:scale>
          <a:sx n="60" d="100"/>
          <a:sy n="60" d="100"/>
        </p:scale>
        <p:origin x="2886" y="60"/>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AA38A5D0-605F-428B-AA79-1BD6435209AC}" type="datetimeFigureOut">
              <a:rPr lang="en-US" smtClean="0"/>
              <a:t>2/14/2024</a:t>
            </a:fld>
            <a:endParaRPr lang="en-US"/>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3931B829-D864-43E1-B057-6F3CD5AE9D62}" type="slidenum">
              <a:rPr lang="en-US" smtClean="0"/>
              <a:t>‹#›</a:t>
            </a:fld>
            <a:endParaRPr lang="en-US"/>
          </a:p>
        </p:txBody>
      </p:sp>
    </p:spTree>
    <p:extLst>
      <p:ext uri="{BB962C8B-B14F-4D97-AF65-F5344CB8AC3E}">
        <p14:creationId xmlns:p14="http://schemas.microsoft.com/office/powerpoint/2010/main" val="36766140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Welcome and thank you for joining me today. </a:t>
            </a:r>
          </a:p>
          <a:p>
            <a:endParaRPr lang="en-US" dirty="0"/>
          </a:p>
          <a:p>
            <a:pPr marL="171450" indent="-171450">
              <a:buFont typeface="Arial" panose="020B0604020202020204" pitchFamily="34" charset="0"/>
              <a:buChar char="•"/>
            </a:pPr>
            <a:r>
              <a:rPr lang="en-US" dirty="0"/>
              <a:t>529 education savings plans have gained in popularity since they were first introduced more than 20 years ago. Unfortunately, many people still don’t fully understand and appreciate all of the benefits and powerful uses 529 plans can have as part of an overall financial plan. In this course, we will dig deeper into the benefits and features of 529 savings plans. </a:t>
            </a:r>
          </a:p>
          <a:p>
            <a:endParaRPr lang="en-US" dirty="0"/>
          </a:p>
        </p:txBody>
      </p:sp>
      <p:sp>
        <p:nvSpPr>
          <p:cNvPr id="4" name="Slide Number Placeholder 3"/>
          <p:cNvSpPr>
            <a:spLocks noGrp="1"/>
          </p:cNvSpPr>
          <p:nvPr>
            <p:ph type="sldNum" sz="quarter" idx="5"/>
          </p:nvPr>
        </p:nvSpPr>
        <p:spPr/>
        <p:txBody>
          <a:bodyPr/>
          <a:lstStyle/>
          <a:p>
            <a:fld id="{3931B829-D864-43E1-B057-6F3CD5AE9D62}" type="slidenum">
              <a:rPr lang="en-US" smtClean="0"/>
              <a:t>1</a:t>
            </a:fld>
            <a:endParaRPr lang="en-US"/>
          </a:p>
        </p:txBody>
      </p:sp>
    </p:spTree>
    <p:extLst>
      <p:ext uri="{BB962C8B-B14F-4D97-AF65-F5344CB8AC3E}">
        <p14:creationId xmlns:p14="http://schemas.microsoft.com/office/powerpoint/2010/main" val="27436175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ltLang="en-US" dirty="0"/>
              <a:t>As of now, over 34 states and the District of Columbia offer income-tax deductions—in the cases of Indiana, Utah and Vermont, it is a state tax credit—for individuals who invest in their in-state plan versus a national plan. You can check this map to find out what your state allows.</a:t>
            </a:r>
          </a:p>
          <a:p>
            <a:pPr marL="171450" indent="-171450">
              <a:buFont typeface="Arial" panose="020B0604020202020204" pitchFamily="34" charset="0"/>
              <a:buChar char="•"/>
            </a:pPr>
            <a:r>
              <a:rPr lang="en-US" altLang="en-US" dirty="0"/>
              <a:t>Nine states—Arizona, Arkansas, Kansas, Maine, Minnesota, Missouri, Montana, Ohio, and Pennsylvania—now offer tax deductions to residents who contribute to any 529 plan, in-state or out-of-state. </a:t>
            </a:r>
          </a:p>
          <a:p>
            <a:endParaRPr lang="en-US" dirty="0"/>
          </a:p>
        </p:txBody>
      </p:sp>
      <p:sp>
        <p:nvSpPr>
          <p:cNvPr id="4" name="Slide Number Placeholder 3"/>
          <p:cNvSpPr>
            <a:spLocks noGrp="1"/>
          </p:cNvSpPr>
          <p:nvPr>
            <p:ph type="sldNum" sz="quarter" idx="5"/>
          </p:nvPr>
        </p:nvSpPr>
        <p:spPr/>
        <p:txBody>
          <a:bodyPr/>
          <a:lstStyle/>
          <a:p>
            <a:fld id="{3931B829-D864-43E1-B057-6F3CD5AE9D62}" type="slidenum">
              <a:rPr lang="en-US" smtClean="0"/>
              <a:t>13</a:t>
            </a:fld>
            <a:endParaRPr lang="en-US"/>
          </a:p>
        </p:txBody>
      </p:sp>
    </p:spTree>
    <p:extLst>
      <p:ext uri="{BB962C8B-B14F-4D97-AF65-F5344CB8AC3E}">
        <p14:creationId xmlns:p14="http://schemas.microsoft.com/office/powerpoint/2010/main" val="21213179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ltLang="en-US" dirty="0"/>
              <a:t>Please note, state tax benefits may be limited and vary by state.  For example, State A may offer you a deduction of up to $5,000 a year per beneficiary for contributing to an in-state plan, while State B may offer up to $500.  Also, some states offer a dollar-for-dollar deduction or tax credit, while others offer a subtraction from income.</a:t>
            </a:r>
          </a:p>
          <a:p>
            <a:pPr marL="171450" indent="-171450">
              <a:buFont typeface="Arial" panose="020B0604020202020204" pitchFamily="34" charset="0"/>
              <a:buChar char="•"/>
            </a:pPr>
            <a:r>
              <a:rPr lang="en-US" altLang="en-US" dirty="0"/>
              <a:t>You may want to go to your own state’s website, to find out more information.</a:t>
            </a:r>
          </a:p>
          <a:p>
            <a:endParaRPr lang="en-US" dirty="0"/>
          </a:p>
        </p:txBody>
      </p:sp>
      <p:sp>
        <p:nvSpPr>
          <p:cNvPr id="4" name="Slide Number Placeholder 3"/>
          <p:cNvSpPr>
            <a:spLocks noGrp="1"/>
          </p:cNvSpPr>
          <p:nvPr>
            <p:ph type="sldNum" sz="quarter" idx="5"/>
          </p:nvPr>
        </p:nvSpPr>
        <p:spPr/>
        <p:txBody>
          <a:bodyPr/>
          <a:lstStyle/>
          <a:p>
            <a:fld id="{3931B829-D864-43E1-B057-6F3CD5AE9D62}" type="slidenum">
              <a:rPr lang="en-US" smtClean="0"/>
              <a:t>14</a:t>
            </a:fld>
            <a:endParaRPr lang="en-US"/>
          </a:p>
        </p:txBody>
      </p:sp>
    </p:spTree>
    <p:extLst>
      <p:ext uri="{BB962C8B-B14F-4D97-AF65-F5344CB8AC3E}">
        <p14:creationId xmlns:p14="http://schemas.microsoft.com/office/powerpoint/2010/main" val="22344957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ltLang="en-US" dirty="0"/>
              <a:t>Let’s look at state recapture rules.</a:t>
            </a:r>
          </a:p>
          <a:p>
            <a:pPr marL="171450" indent="-171450">
              <a:buFont typeface="Arial" panose="020B0604020202020204" pitchFamily="34" charset="0"/>
              <a:buChar char="•"/>
            </a:pPr>
            <a:r>
              <a:rPr lang="en-US" altLang="en-US" dirty="0"/>
              <a:t>Can you open an account in your state of residence to receive the deduction and then roll the assets into a national plan that you prefer?  What are the implications to this action?  If you roll out too soon after receiving a deduction, your state may recapture the deduction it’s already taken.</a:t>
            </a:r>
          </a:p>
          <a:p>
            <a:pPr marL="171450" indent="-171450">
              <a:buFont typeface="Arial" panose="020B0604020202020204" pitchFamily="34" charset="0"/>
              <a:buChar char="•"/>
            </a:pPr>
            <a:r>
              <a:rPr lang="en-US" altLang="en-US" dirty="0"/>
              <a:t>For example, if you’re a New York resident, you set up the plan in New York and receive New York’s tax deduction for contributing to the in-state plan. If you then decide to roll over your account into the Alaska plan, will you be able to keep the deductions received?  In this instance, the answer is no. The state of New York will look back on rollovers for residents who leave and could require the resident to pay back the deduction that was credited.</a:t>
            </a:r>
          </a:p>
          <a:p>
            <a:pPr marL="171450" indent="-171450" defTabSz="957350">
              <a:buFont typeface="Arial" panose="020B0604020202020204" pitchFamily="34" charset="0"/>
              <a:buChar char="•"/>
              <a:defRPr/>
            </a:pPr>
            <a:r>
              <a:rPr lang="en-US" dirty="0"/>
              <a:t>Another wrinkle is that not all states automatically follow the federal definition for their 529 laws. For example, </a:t>
            </a:r>
            <a:r>
              <a:rPr lang="en-US" altLang="en-US" dirty="0"/>
              <a:t> Nebraska doesn’t currently allow 529 assets to be used to pay for grades K through 12 tuition. It’s important to note that since s</a:t>
            </a:r>
            <a:r>
              <a:rPr lang="en-US" dirty="0"/>
              <a:t>ome states don’t consider withdrawals from a 529 plan to pay for primary or secondary school costs a permissible expense, the tax consequences of such payments will vary depending on state law and may include penalties Please consult with a tax or legal professional.</a:t>
            </a:r>
          </a:p>
        </p:txBody>
      </p:sp>
      <p:sp>
        <p:nvSpPr>
          <p:cNvPr id="4" name="Slide Number Placeholder 3"/>
          <p:cNvSpPr>
            <a:spLocks noGrp="1"/>
          </p:cNvSpPr>
          <p:nvPr>
            <p:ph type="sldNum" sz="quarter" idx="5"/>
          </p:nvPr>
        </p:nvSpPr>
        <p:spPr/>
        <p:txBody>
          <a:bodyPr/>
          <a:lstStyle/>
          <a:p>
            <a:fld id="{3931B829-D864-43E1-B057-6F3CD5AE9D62}" type="slidenum">
              <a:rPr lang="en-US" smtClean="0"/>
              <a:t>15</a:t>
            </a:fld>
            <a:endParaRPr lang="en-US"/>
          </a:p>
        </p:txBody>
      </p:sp>
    </p:spTree>
    <p:extLst>
      <p:ext uri="{BB962C8B-B14F-4D97-AF65-F5344CB8AC3E}">
        <p14:creationId xmlns:p14="http://schemas.microsoft.com/office/powerpoint/2010/main" val="3152311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ltLang="en-US" dirty="0"/>
              <a:t>What you may find in many cases is that the in-state tax benefit may not yield better returns than a plan that best suits your individual college savings needs.  </a:t>
            </a:r>
          </a:p>
          <a:p>
            <a:pPr marL="171450" indent="-171450">
              <a:buFont typeface="Arial" panose="020B0604020202020204" pitchFamily="34" charset="0"/>
              <a:buChar char="•"/>
            </a:pPr>
            <a:r>
              <a:rPr lang="en-US" altLang="en-US" dirty="0"/>
              <a:t>There are many questions to consider when choosing a 529 plan, such as:</a:t>
            </a:r>
          </a:p>
          <a:p>
            <a:pPr marL="628650" lvl="1" indent="-171450">
              <a:buFont typeface="Arial" panose="020B0604020202020204" pitchFamily="34" charset="0"/>
              <a:buChar char="•"/>
            </a:pPr>
            <a:r>
              <a:rPr lang="en-US" altLang="en-US" dirty="0"/>
              <a:t>Does the state generally conform to the current federal Internal Revenue Code?</a:t>
            </a:r>
          </a:p>
          <a:p>
            <a:pPr marL="628650" lvl="1" indent="-171450">
              <a:buFont typeface="Arial" panose="020B0604020202020204" pitchFamily="34" charset="0"/>
              <a:buChar char="•"/>
            </a:pPr>
            <a:r>
              <a:rPr lang="en-US" altLang="en-US" dirty="0"/>
              <a:t>Does the in-state plan have a cap, or are the contributions unlimited?</a:t>
            </a:r>
          </a:p>
          <a:p>
            <a:pPr marL="628650" lvl="1" indent="-171450">
              <a:buFont typeface="Arial" panose="020B0604020202020204" pitchFamily="34" charset="0"/>
              <a:buChar char="•"/>
            </a:pPr>
            <a:r>
              <a:rPr lang="en-US" altLang="en-US" dirty="0"/>
              <a:t>Is the deduction calculated on a per beneficiary basis?</a:t>
            </a:r>
          </a:p>
          <a:p>
            <a:pPr marL="628650" lvl="1" indent="-171450">
              <a:buFont typeface="Arial" panose="020B0604020202020204" pitchFamily="34" charset="0"/>
              <a:buChar char="•"/>
            </a:pPr>
            <a:r>
              <a:rPr lang="en-US" altLang="en-US" dirty="0"/>
              <a:t>What are the recapture rules when taking a deduction?</a:t>
            </a:r>
          </a:p>
          <a:p>
            <a:pPr marL="628650" lvl="1" indent="-171450">
              <a:buFont typeface="Arial" panose="020B0604020202020204" pitchFamily="34" charset="0"/>
              <a:buChar char="•"/>
            </a:pPr>
            <a:r>
              <a:rPr lang="en-US" altLang="en-US" dirty="0"/>
              <a:t>Are gifts or distributions subject to state tax or does the state follow the federal rules?</a:t>
            </a:r>
          </a:p>
          <a:p>
            <a:pPr lvl="1"/>
            <a:endParaRPr lang="en-US" altLang="en-US" dirty="0"/>
          </a:p>
          <a:p>
            <a:pPr marL="235141" lvl="1" indent="-171450">
              <a:buFont typeface="Arial" panose="020B0604020202020204" pitchFamily="34" charset="0"/>
              <a:buChar char="•"/>
            </a:pPr>
            <a:r>
              <a:rPr lang="en-US" altLang="en-US" dirty="0"/>
              <a:t>Be sure to do enough research to help you make the right decision.</a:t>
            </a:r>
          </a:p>
          <a:p>
            <a:endParaRPr lang="en-US" dirty="0"/>
          </a:p>
        </p:txBody>
      </p:sp>
      <p:sp>
        <p:nvSpPr>
          <p:cNvPr id="4" name="Slide Number Placeholder 3"/>
          <p:cNvSpPr>
            <a:spLocks noGrp="1"/>
          </p:cNvSpPr>
          <p:nvPr>
            <p:ph type="sldNum" sz="quarter" idx="5"/>
          </p:nvPr>
        </p:nvSpPr>
        <p:spPr/>
        <p:txBody>
          <a:bodyPr/>
          <a:lstStyle/>
          <a:p>
            <a:fld id="{3931B829-D864-43E1-B057-6F3CD5AE9D62}" type="slidenum">
              <a:rPr lang="en-US" smtClean="0"/>
              <a:t>16</a:t>
            </a:fld>
            <a:endParaRPr lang="en-US"/>
          </a:p>
        </p:txBody>
      </p:sp>
    </p:spTree>
    <p:extLst>
      <p:ext uri="{BB962C8B-B14F-4D97-AF65-F5344CB8AC3E}">
        <p14:creationId xmlns:p14="http://schemas.microsoft.com/office/powerpoint/2010/main" val="21632702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ltLang="en-US" dirty="0"/>
              <a:t>Let’s start by exploring what financial aid is, giving emphasis to how 529 savings plans may or may not have an impact.</a:t>
            </a:r>
          </a:p>
          <a:p>
            <a:pPr marL="171450" indent="-171450">
              <a:buFont typeface="Arial" panose="020B0604020202020204" pitchFamily="34" charset="0"/>
              <a:buChar char="•"/>
            </a:pPr>
            <a:r>
              <a:rPr lang="en-US" altLang="en-US" dirty="0"/>
              <a:t>Financial aid is money provided by both the federal and state government, as well as private schools have it to assist students with paying for their higher education. </a:t>
            </a:r>
          </a:p>
          <a:p>
            <a:pPr marL="171450" indent="-171450">
              <a:buFont typeface="Arial" panose="020B0604020202020204" pitchFamily="34" charset="0"/>
              <a:buChar char="•"/>
            </a:pPr>
            <a:r>
              <a:rPr lang="en-US" altLang="en-US" dirty="0"/>
              <a:t>There are generally two types of aid that are awarded to students: </a:t>
            </a:r>
          </a:p>
          <a:p>
            <a:pPr marL="628650" lvl="1" indent="-171450">
              <a:buFont typeface="Arial" panose="020B0604020202020204" pitchFamily="34" charset="0"/>
              <a:buChar char="•"/>
            </a:pPr>
            <a:r>
              <a:rPr lang="en-US" altLang="en-US" dirty="0"/>
              <a:t>Self-help aid, meaning that a student either receives subsidized loans and has to repay the money borrowed or is given work-study and has to work and earn the money awarded</a:t>
            </a:r>
          </a:p>
          <a:p>
            <a:pPr marL="628650" lvl="1" indent="-171450">
              <a:buFont typeface="Arial" panose="020B0604020202020204" pitchFamily="34" charset="0"/>
              <a:buChar char="•"/>
            </a:pPr>
            <a:r>
              <a:rPr lang="en-US" altLang="en-US" dirty="0"/>
              <a:t>Gift aid consists of scholarships and grants, which generally don’t need to be repaid</a:t>
            </a:r>
          </a:p>
          <a:p>
            <a:endParaRPr lang="en-US" dirty="0"/>
          </a:p>
        </p:txBody>
      </p:sp>
      <p:sp>
        <p:nvSpPr>
          <p:cNvPr id="4" name="Slide Number Placeholder 3"/>
          <p:cNvSpPr>
            <a:spLocks noGrp="1"/>
          </p:cNvSpPr>
          <p:nvPr>
            <p:ph type="sldNum" sz="quarter" idx="5"/>
          </p:nvPr>
        </p:nvSpPr>
        <p:spPr/>
        <p:txBody>
          <a:bodyPr/>
          <a:lstStyle/>
          <a:p>
            <a:fld id="{3931B829-D864-43E1-B057-6F3CD5AE9D62}" type="slidenum">
              <a:rPr lang="en-US" smtClean="0"/>
              <a:t>18</a:t>
            </a:fld>
            <a:endParaRPr lang="en-US"/>
          </a:p>
        </p:txBody>
      </p:sp>
    </p:spTree>
    <p:extLst>
      <p:ext uri="{BB962C8B-B14F-4D97-AF65-F5344CB8AC3E}">
        <p14:creationId xmlns:p14="http://schemas.microsoft.com/office/powerpoint/2010/main" val="25503611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ltLang="en-US" dirty="0"/>
              <a:t>The amount of financial aid that a student receives depends on one of two things. Most aid is awarded based on the student’s financial need. In addition, the merit of a student, including scholastic, athletic, or musical talents, can also be a factor in the award amount.</a:t>
            </a:r>
          </a:p>
          <a:p>
            <a:pPr marL="171450" indent="-171450">
              <a:buFont typeface="Arial" panose="020B0604020202020204" pitchFamily="34" charset="0"/>
              <a:buChar char="•"/>
            </a:pPr>
            <a:r>
              <a:rPr lang="en-US" altLang="en-US" dirty="0"/>
              <a:t>Financial aid is typically calculated by determining the cost of attendance of a particular school, which includes tuition, fees, computers, room and board costs, less the expected family contribution, which is the amount the family is expected to contribute to the cost of college for a particular year.</a:t>
            </a:r>
          </a:p>
          <a:p>
            <a:pPr marL="171450" indent="-171450">
              <a:buFont typeface="Arial" panose="020B0604020202020204" pitchFamily="34" charset="0"/>
              <a:buChar char="•"/>
            </a:pPr>
            <a:r>
              <a:rPr lang="en-US" altLang="en-US" dirty="0"/>
              <a:t>Let’s look at this assessment in detail.</a:t>
            </a:r>
          </a:p>
          <a:p>
            <a:endParaRPr lang="en-US" dirty="0"/>
          </a:p>
        </p:txBody>
      </p:sp>
      <p:sp>
        <p:nvSpPr>
          <p:cNvPr id="4" name="Slide Number Placeholder 3"/>
          <p:cNvSpPr>
            <a:spLocks noGrp="1"/>
          </p:cNvSpPr>
          <p:nvPr>
            <p:ph type="sldNum" sz="quarter" idx="5"/>
          </p:nvPr>
        </p:nvSpPr>
        <p:spPr/>
        <p:txBody>
          <a:bodyPr/>
          <a:lstStyle/>
          <a:p>
            <a:fld id="{3931B829-D864-43E1-B057-6F3CD5AE9D62}" type="slidenum">
              <a:rPr lang="en-US" smtClean="0"/>
              <a:t>19</a:t>
            </a:fld>
            <a:endParaRPr lang="en-US"/>
          </a:p>
        </p:txBody>
      </p:sp>
    </p:spTree>
    <p:extLst>
      <p:ext uri="{BB962C8B-B14F-4D97-AF65-F5344CB8AC3E}">
        <p14:creationId xmlns:p14="http://schemas.microsoft.com/office/powerpoint/2010/main" val="21277546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ltLang="en-US" dirty="0"/>
              <a:t>Please note that this speaks to the federal formula only. Individual schools may use their own formulas for aid granted. Your clients should talk with a specific school’s financial aid office to learn more about the details of that school’s formula. And you should note that the treatment of 529 assets as part of the expected family contribution may change based on revisions to federal law.</a:t>
            </a:r>
          </a:p>
          <a:p>
            <a:pPr marL="171450" indent="-171450">
              <a:buFont typeface="Arial" panose="020B0604020202020204" pitchFamily="34" charset="0"/>
              <a:buChar char="•"/>
            </a:pPr>
            <a:r>
              <a:rPr lang="en-US" altLang="en-US" dirty="0"/>
              <a:t>With the expected family contribution formula, both the parents’ and student’s assets and income are assessed. It should be noted that financial aid is calculated differently between the federal and institutional methodologies applied. The following outlines the federal methodology.</a:t>
            </a:r>
          </a:p>
          <a:p>
            <a:pPr marL="171450" indent="-171450">
              <a:buFont typeface="Arial" panose="020B0604020202020204" pitchFamily="34" charset="0"/>
              <a:buChar char="•"/>
            </a:pPr>
            <a:r>
              <a:rPr lang="en-US" altLang="en-US" dirty="0"/>
              <a:t>Fifty percent of the student’s income, less an allowance of $6,600 for income protection and other allowances for state, federal, and Social Security taxes is assumed to be available to pay for college costs. It’s also considered that 20% of the student’s assets are available to pay for college. </a:t>
            </a:r>
          </a:p>
          <a:p>
            <a:pPr marL="171450" indent="-171450">
              <a:buFont typeface="Arial" panose="020B0604020202020204" pitchFamily="34" charset="0"/>
              <a:buChar char="•"/>
            </a:pPr>
            <a:r>
              <a:rPr lang="en-US" altLang="en-US" dirty="0"/>
              <a:t>529 plans are considered a parental asset for federal financial aid purposes. In addition, for dependent students, 22% to 47% of the parents’ income and up to 5.64% of the parents’ assets are assumed available to pay for college costs.</a:t>
            </a:r>
          </a:p>
          <a:p>
            <a:endParaRPr lang="en-US" dirty="0"/>
          </a:p>
        </p:txBody>
      </p:sp>
      <p:sp>
        <p:nvSpPr>
          <p:cNvPr id="4" name="Slide Number Placeholder 3"/>
          <p:cNvSpPr>
            <a:spLocks noGrp="1"/>
          </p:cNvSpPr>
          <p:nvPr>
            <p:ph type="sldNum" sz="quarter" idx="5"/>
          </p:nvPr>
        </p:nvSpPr>
        <p:spPr/>
        <p:txBody>
          <a:bodyPr/>
          <a:lstStyle/>
          <a:p>
            <a:fld id="{3931B829-D864-43E1-B057-6F3CD5AE9D62}" type="slidenum">
              <a:rPr lang="en-US" smtClean="0"/>
              <a:t>20</a:t>
            </a:fld>
            <a:endParaRPr lang="en-US"/>
          </a:p>
        </p:txBody>
      </p:sp>
    </p:spTree>
    <p:extLst>
      <p:ext uri="{BB962C8B-B14F-4D97-AF65-F5344CB8AC3E}">
        <p14:creationId xmlns:p14="http://schemas.microsoft.com/office/powerpoint/2010/main" val="41140126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ltLang="en-US" dirty="0"/>
              <a:t>As we know, there are two types of state plans: prepaid and 529 savings plans. Thanks to legislation passed back in 2006, both are now treated the same when it comes to financial aid.</a:t>
            </a:r>
          </a:p>
          <a:p>
            <a:pPr marL="171450" indent="-171450">
              <a:buFont typeface="Arial" panose="020B0604020202020204" pitchFamily="34" charset="0"/>
              <a:buChar char="•"/>
            </a:pPr>
            <a:r>
              <a:rPr lang="en-US" altLang="en-US" dirty="0"/>
              <a:t>Assets in 529 plans owned by either the parent or a dependent child are treated as assets of the parent for financial aid purposes under the federal formula, both prepaid plans and 529 savings plans. </a:t>
            </a:r>
            <a:r>
              <a:rPr lang="en-US" dirty="0"/>
              <a:t>That means only 5.64% of the 529 plan value is included in computing the expected family contribution, compared with the 20% that would apply if the plan was considered the child’s asset.</a:t>
            </a:r>
            <a:r>
              <a:rPr lang="en-US" altLang="en-US" dirty="0"/>
              <a:t> This is good news since it displaces a smaller amount of financial aid than if the assets were considered those of the child. And remember, qualified 529 plan distributions are exempt from federal income tax and aren’t counted as either parent or student income under the federal formula and therefore don’t reduce financial aid eligibility.¹</a:t>
            </a:r>
          </a:p>
          <a:p>
            <a:pPr marL="171450" indent="-171450">
              <a:buFont typeface="Arial" panose="020B0604020202020204" pitchFamily="34" charset="0"/>
              <a:buChar char="•"/>
            </a:pPr>
            <a:r>
              <a:rPr lang="en-US" altLang="en-US" dirty="0"/>
              <a:t>So who should own a plan from a financial aid perspective?</a:t>
            </a:r>
          </a:p>
          <a:p>
            <a:endParaRPr lang="en-US" altLang="en-US" dirty="0"/>
          </a:p>
          <a:p>
            <a:pPr marL="0" indent="0">
              <a:buNone/>
            </a:pPr>
            <a:r>
              <a:rPr lang="en-US" altLang="en-US" sz="900" b="1" dirty="0"/>
              <a:t>1</a:t>
            </a:r>
            <a:r>
              <a:rPr lang="en-US" altLang="en-US" sz="900" dirty="0"/>
              <a:t> savingforcollege.com, 2023.</a:t>
            </a:r>
          </a:p>
          <a:p>
            <a:endParaRPr lang="en-US" dirty="0"/>
          </a:p>
        </p:txBody>
      </p:sp>
      <p:sp>
        <p:nvSpPr>
          <p:cNvPr id="4" name="Slide Number Placeholder 3"/>
          <p:cNvSpPr>
            <a:spLocks noGrp="1"/>
          </p:cNvSpPr>
          <p:nvPr>
            <p:ph type="sldNum" sz="quarter" idx="5"/>
          </p:nvPr>
        </p:nvSpPr>
        <p:spPr/>
        <p:txBody>
          <a:bodyPr/>
          <a:lstStyle/>
          <a:p>
            <a:fld id="{3931B829-D864-43E1-B057-6F3CD5AE9D62}" type="slidenum">
              <a:rPr lang="en-US" smtClean="0"/>
              <a:t>21</a:t>
            </a:fld>
            <a:endParaRPr lang="en-US"/>
          </a:p>
        </p:txBody>
      </p:sp>
    </p:spTree>
    <p:extLst>
      <p:ext uri="{BB962C8B-B14F-4D97-AF65-F5344CB8AC3E}">
        <p14:creationId xmlns:p14="http://schemas.microsoft.com/office/powerpoint/2010/main" val="32279686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ltLang="en-US" sz="1100" dirty="0"/>
              <a:t>The next important question to ask is: Who should own the plan? Every parent needs to make the decision that best fits his or her situation. But bear these points in mind because, when determining who should be the account holder—and remember, this is the person who controls the assets, including investment choices and when and how to take a distribution—for a child’s 529 savings plan, there are several things to consider. </a:t>
            </a:r>
          </a:p>
          <a:p>
            <a:pPr marL="628650" lvl="1" indent="-171450">
              <a:buFont typeface="Arial" panose="020B0604020202020204" pitchFamily="34" charset="0"/>
              <a:buChar char="•"/>
            </a:pPr>
            <a:r>
              <a:rPr lang="en-US" altLang="en-US" sz="1100" dirty="0"/>
              <a:t>As mentioned earlier, for financial aid purposes, 529 assets owned by the parent or by the dependent student are included in the federal financial aid formula as a parental asset. </a:t>
            </a:r>
          </a:p>
          <a:p>
            <a:pPr marL="628650" lvl="1" indent="-171450">
              <a:buFont typeface="Arial" panose="020B0604020202020204" pitchFamily="34" charset="0"/>
              <a:buChar char="•"/>
            </a:pPr>
            <a:r>
              <a:rPr lang="en-US" sz="1100" dirty="0"/>
              <a:t>It’s important to note that income is based on calendar year and financial aid is based on enrollment year. This may complicate the process.</a:t>
            </a:r>
            <a:endParaRPr lang="en-US" altLang="en-US" sz="1100" dirty="0"/>
          </a:p>
          <a:p>
            <a:pPr marL="628650" lvl="1" indent="-171450">
              <a:buFont typeface="Arial" panose="020B0604020202020204" pitchFamily="34" charset="0"/>
              <a:buChar char="•"/>
            </a:pPr>
            <a:r>
              <a:rPr lang="en-US" altLang="en-US" sz="1100" dirty="0"/>
              <a:t>With the two-year lookback, tax returns from two years prior to the date the child starts his or her semester are used to determine financial aid.</a:t>
            </a:r>
          </a:p>
          <a:p>
            <a:pPr marL="628650" lvl="1" indent="-171450">
              <a:buFont typeface="Arial" panose="020B0604020202020204" pitchFamily="34" charset="0"/>
              <a:buChar char="•"/>
            </a:pPr>
            <a:r>
              <a:rPr lang="en-US" altLang="en-US" sz="1100" dirty="0"/>
              <a:t>Qualified 529 plan distributions are exempt from federal income tax and aren’t counted as either parent or student income and therefore don’t reduce financial aid eligibility.</a:t>
            </a:r>
          </a:p>
          <a:p>
            <a:pPr marL="628650" lvl="1" indent="-171450">
              <a:buFont typeface="Arial" panose="020B0604020202020204" pitchFamily="34" charset="0"/>
              <a:buChar char="•"/>
            </a:pPr>
            <a:r>
              <a:rPr lang="en-US" altLang="en-US" sz="1100" dirty="0"/>
              <a:t>If a grandparent or another relative is the account holder of a 529 savings plan, </a:t>
            </a:r>
            <a:r>
              <a:rPr lang="en-US" sz="1100" dirty="0"/>
              <a:t>the value of the plan isn’t included in the assets used to determine the expected family contribution. </a:t>
            </a:r>
            <a:r>
              <a:rPr lang="en-US" sz="1100" dirty="0">
                <a:solidFill>
                  <a:srgbClr val="000000"/>
                </a:solidFill>
                <a:latin typeface="Segoe UI" panose="020B0502040204020203" pitchFamily="34" charset="0"/>
              </a:rPr>
              <a:t>In 2022, new changes to the FAFSA were introduced eliminating the need to disclose cash gifts from grandparents. </a:t>
            </a:r>
          </a:p>
          <a:p>
            <a:pPr marL="628650" lvl="1" indent="-171450">
              <a:buFont typeface="Arial" panose="020B0604020202020204" pitchFamily="34" charset="0"/>
              <a:buChar char="•"/>
            </a:pPr>
            <a:endParaRPr lang="en-US" altLang="en-US" sz="1100" dirty="0">
              <a:solidFill>
                <a:srgbClr val="000000"/>
              </a:solidFill>
              <a:latin typeface="Segoe UI" panose="020B0502040204020203" pitchFamily="34" charset="0"/>
            </a:endParaRPr>
          </a:p>
          <a:p>
            <a:pPr marL="457200" lvl="1" indent="0">
              <a:buFont typeface="Arial" panose="020B0604020202020204" pitchFamily="34" charset="0"/>
              <a:buNone/>
            </a:pPr>
            <a:r>
              <a:rPr lang="en-US" altLang="en-US" sz="1100" dirty="0"/>
              <a:t>Now, let’s see how other sources of college aid, such as the American opportunity and lifetime learning credits, work in conjunction with 529 plans.</a:t>
            </a:r>
          </a:p>
          <a:p>
            <a:endParaRPr lang="en-US" dirty="0"/>
          </a:p>
        </p:txBody>
      </p:sp>
      <p:sp>
        <p:nvSpPr>
          <p:cNvPr id="4" name="Slide Number Placeholder 3"/>
          <p:cNvSpPr>
            <a:spLocks noGrp="1"/>
          </p:cNvSpPr>
          <p:nvPr>
            <p:ph type="sldNum" sz="quarter" idx="5"/>
          </p:nvPr>
        </p:nvSpPr>
        <p:spPr/>
        <p:txBody>
          <a:bodyPr/>
          <a:lstStyle/>
          <a:p>
            <a:fld id="{3931B829-D864-43E1-B057-6F3CD5AE9D62}" type="slidenum">
              <a:rPr lang="en-US" smtClean="0"/>
              <a:t>22</a:t>
            </a:fld>
            <a:endParaRPr lang="en-US"/>
          </a:p>
        </p:txBody>
      </p:sp>
    </p:spTree>
    <p:extLst>
      <p:ext uri="{BB962C8B-B14F-4D97-AF65-F5344CB8AC3E}">
        <p14:creationId xmlns:p14="http://schemas.microsoft.com/office/powerpoint/2010/main" val="14764441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31B829-D864-43E1-B057-6F3CD5AE9D62}" type="slidenum">
              <a:rPr lang="en-US" smtClean="0"/>
              <a:t>23</a:t>
            </a:fld>
            <a:endParaRPr lang="en-US"/>
          </a:p>
        </p:txBody>
      </p:sp>
    </p:spTree>
    <p:extLst>
      <p:ext uri="{BB962C8B-B14F-4D97-AF65-F5344CB8AC3E}">
        <p14:creationId xmlns:p14="http://schemas.microsoft.com/office/powerpoint/2010/main" val="13565160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ltLang="en-US" dirty="0"/>
              <a:t>Here’s the full list of topics that we’ll cover during today’s course.</a:t>
            </a:r>
          </a:p>
          <a:p>
            <a:pPr marL="171450" indent="-171450">
              <a:buFont typeface="Arial" panose="020B0604020202020204" pitchFamily="34" charset="0"/>
              <a:buChar char="•"/>
            </a:pPr>
            <a:r>
              <a:rPr lang="en-US" altLang="en-US" dirty="0"/>
              <a:t>So let’s do a quick overview of 529 savings plans and their features and benefits.</a:t>
            </a:r>
          </a:p>
          <a:p>
            <a:endParaRPr lang="en-US" dirty="0"/>
          </a:p>
        </p:txBody>
      </p:sp>
      <p:sp>
        <p:nvSpPr>
          <p:cNvPr id="4" name="Slide Number Placeholder 3"/>
          <p:cNvSpPr>
            <a:spLocks noGrp="1"/>
          </p:cNvSpPr>
          <p:nvPr>
            <p:ph type="sldNum" sz="quarter" idx="5"/>
          </p:nvPr>
        </p:nvSpPr>
        <p:spPr/>
        <p:txBody>
          <a:bodyPr/>
          <a:lstStyle/>
          <a:p>
            <a:fld id="{3931B829-D864-43E1-B057-6F3CD5AE9D62}" type="slidenum">
              <a:rPr lang="en-US" smtClean="0"/>
              <a:t>2</a:t>
            </a:fld>
            <a:endParaRPr lang="en-US"/>
          </a:p>
        </p:txBody>
      </p:sp>
    </p:spTree>
    <p:extLst>
      <p:ext uri="{BB962C8B-B14F-4D97-AF65-F5344CB8AC3E}">
        <p14:creationId xmlns:p14="http://schemas.microsoft.com/office/powerpoint/2010/main" val="11980956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ltLang="en-US" dirty="0"/>
              <a:t>The Hope Scholarship and American lifetime learning credits were originally created in 1997 to help those who incurred qualified tuition and related expenses with incomes below a certain level. These credits can’t be refunded and the claims can’t be greater than the tax liability, including the credits. </a:t>
            </a:r>
          </a:p>
          <a:p>
            <a:pPr marL="171450" indent="-171450">
              <a:buFont typeface="Arial" panose="020B0604020202020204" pitchFamily="34" charset="0"/>
              <a:buChar char="•"/>
            </a:pPr>
            <a:r>
              <a:rPr lang="en-US" altLang="en-US" dirty="0"/>
              <a:t>In 2009, an education tax credit replaced the Hope Scholarship credit. </a:t>
            </a:r>
            <a:r>
              <a:rPr lang="en-US" dirty="0"/>
              <a:t>The Protecting Americans Against Tax Hikes (PATH) Act of 2015 made American Opportunity Tax Credit permanent.</a:t>
            </a:r>
          </a:p>
          <a:p>
            <a:pPr marL="171450" marR="0" lvl="0" indent="-171450" algn="l" defTabSz="914400" rtl="0" eaLnBrk="1" fontAlgn="auto" latinLnBrk="0" hangingPunct="1">
              <a:lnSpc>
                <a:spcPct val="100000"/>
              </a:lnSpc>
              <a:spcBef>
                <a:spcPts val="600"/>
              </a:spcBef>
              <a:spcAft>
                <a:spcPts val="0"/>
              </a:spcAft>
              <a:buClr>
                <a:schemeClr val="tx1"/>
              </a:buClr>
              <a:buSzTx/>
              <a:buFont typeface="Arial" panose="020B0604020202020204" pitchFamily="34" charset="0"/>
              <a:buChar char="•"/>
              <a:tabLst/>
              <a:defRPr/>
            </a:pPr>
            <a:r>
              <a:rPr lang="en-US" altLang="en-US" dirty="0"/>
              <a:t>The American opportunity education tax credit provides taxpayers with a new tax credit of up to $2,500 of the cost of tuition and related expenses paid during the applicable tax year </a:t>
            </a:r>
            <a:r>
              <a:rPr lang="en-US" dirty="0"/>
              <a:t>for each of the first four years of college</a:t>
            </a:r>
            <a:r>
              <a:rPr lang="en-US" altLang="en-US" dirty="0"/>
              <a:t>. Taxpayers will receive a tax credit based on 100% of the first $2,000 of tuition and related eligible expenses, including books, and 25% of the next $2,000 of tuition and related eligible expenses. </a:t>
            </a:r>
            <a:r>
              <a:rPr lang="en-US" dirty="0">
                <a:solidFill>
                  <a:srgbClr val="000000"/>
                </a:solidFill>
              </a:rPr>
              <a:t>If the credit brings the amount of tax you owe to zero, you can have 40 percent of any remaining amount of the credit (up to $1,000) refunded to you.</a:t>
            </a:r>
            <a:endParaRPr lang="en-US" altLang="en-US" dirty="0"/>
          </a:p>
          <a:p>
            <a:pPr marL="171450" indent="-171450">
              <a:buFont typeface="Arial" panose="020B0604020202020204" pitchFamily="34" charset="0"/>
              <a:buChar char="•"/>
            </a:pPr>
            <a:r>
              <a:rPr lang="en-US" altLang="en-US" dirty="0"/>
              <a:t>The lifetime learning credit is available to taxpayers for any taxable year in which qualified tuition and related expenses were paid. The total amount of the credit is 20% of up to $10,000 of qualified expenses paid by the taxpayer. The maximum credit is $2,000 per year per taxpayer, not per student. Qualified tuition and related expenses are defined as expenses with respect to any course of instruction at an eligible educational institution to improve on or acquire job skills of an individual. Last, unlike the American opportunity education tax credit, there’s no limit to the number of years in which this credit can be claimed.</a:t>
            </a:r>
          </a:p>
          <a:p>
            <a:endParaRPr lang="en-US" dirty="0"/>
          </a:p>
          <a:p>
            <a:endParaRPr lang="en-US" dirty="0"/>
          </a:p>
        </p:txBody>
      </p:sp>
      <p:sp>
        <p:nvSpPr>
          <p:cNvPr id="4" name="Slide Number Placeholder 3"/>
          <p:cNvSpPr>
            <a:spLocks noGrp="1"/>
          </p:cNvSpPr>
          <p:nvPr>
            <p:ph type="sldNum" sz="quarter" idx="5"/>
          </p:nvPr>
        </p:nvSpPr>
        <p:spPr/>
        <p:txBody>
          <a:bodyPr/>
          <a:lstStyle/>
          <a:p>
            <a:fld id="{3931B829-D864-43E1-B057-6F3CD5AE9D62}" type="slidenum">
              <a:rPr lang="en-US" smtClean="0"/>
              <a:t>24</a:t>
            </a:fld>
            <a:endParaRPr lang="en-US"/>
          </a:p>
        </p:txBody>
      </p:sp>
    </p:spTree>
    <p:extLst>
      <p:ext uri="{BB962C8B-B14F-4D97-AF65-F5344CB8AC3E}">
        <p14:creationId xmlns:p14="http://schemas.microsoft.com/office/powerpoint/2010/main" val="28949513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t>The same expenses can’t be used for both an American opportunity education tax credit and a lifetime learning credit.</a:t>
            </a:r>
          </a:p>
          <a:p>
            <a:r>
              <a:rPr lang="en-US" altLang="en-US" dirty="0"/>
              <a:t>Furthermore, any expenses used in determining the American opportunity education tax credit and lifetime learning credits will reduce qualified education expenses used in calculating the tax exclusion for distributions from a 529 plan and/or Coverdell ESA.</a:t>
            </a:r>
          </a:p>
          <a:p>
            <a:r>
              <a:rPr lang="en-US" altLang="en-US" dirty="0"/>
              <a:t>The American opportunity and lifetime learning credits have certain income limitations. For instance, the American opportunity education tax credit will be subject to a phaseout for taxpayers with modified adjusted gross income in excess of $80,000 and $160,000 for married couples filing jointly. </a:t>
            </a:r>
          </a:p>
          <a:p>
            <a:pPr>
              <a:spcBef>
                <a:spcPts val="0"/>
              </a:spcBef>
            </a:pPr>
            <a:endParaRPr lang="en-US" b="1" dirty="0"/>
          </a:p>
          <a:p>
            <a:pPr>
              <a:spcBef>
                <a:spcPts val="0"/>
              </a:spcBef>
            </a:pPr>
            <a:r>
              <a:rPr lang="en-US" b="1" dirty="0"/>
              <a:t>American opportunity tax credit </a:t>
            </a:r>
            <a:endParaRPr lang="en-US" dirty="0"/>
          </a:p>
          <a:p>
            <a:pPr lvl="1">
              <a:spcBef>
                <a:spcPts val="0"/>
              </a:spcBef>
            </a:pPr>
            <a:r>
              <a:rPr lang="en-US" dirty="0"/>
              <a:t>Maximum credit $2,500 </a:t>
            </a:r>
          </a:p>
          <a:p>
            <a:pPr lvl="1">
              <a:spcBef>
                <a:spcPts val="0"/>
              </a:spcBef>
            </a:pPr>
            <a:r>
              <a:rPr lang="en-US" dirty="0"/>
              <a:t>Phaseout—single $80,000 -$90,000 MAGI</a:t>
            </a:r>
            <a:r>
              <a:rPr lang="en-US" baseline="30000" dirty="0"/>
              <a:t>1</a:t>
            </a:r>
            <a:r>
              <a:rPr lang="en-US" dirty="0"/>
              <a:t> </a:t>
            </a:r>
          </a:p>
          <a:p>
            <a:pPr lvl="1">
              <a:spcBef>
                <a:spcPts val="0"/>
              </a:spcBef>
            </a:pPr>
            <a:r>
              <a:rPr lang="en-US" dirty="0"/>
              <a:t>Phaseout—joint $160,000 -$180,000 MAGI</a:t>
            </a:r>
            <a:r>
              <a:rPr lang="en-US" baseline="30000" dirty="0"/>
              <a:t>1</a:t>
            </a:r>
            <a:r>
              <a:rPr lang="en-US" dirty="0"/>
              <a:t> </a:t>
            </a:r>
            <a:r>
              <a:rPr lang="en-US" b="1" dirty="0"/>
              <a:t> </a:t>
            </a:r>
            <a:endParaRPr lang="en-US" dirty="0"/>
          </a:p>
          <a:p>
            <a:pPr>
              <a:spcBef>
                <a:spcPts val="0"/>
              </a:spcBef>
            </a:pPr>
            <a:r>
              <a:rPr lang="en-US" b="1" dirty="0"/>
              <a:t>Lifetime learning credits </a:t>
            </a:r>
            <a:endParaRPr lang="en-US" dirty="0"/>
          </a:p>
          <a:p>
            <a:pPr lvl="1">
              <a:spcBef>
                <a:spcPts val="0"/>
              </a:spcBef>
            </a:pPr>
            <a:r>
              <a:rPr lang="en-US" dirty="0"/>
              <a:t>Maximum credit $2,000 </a:t>
            </a:r>
          </a:p>
          <a:p>
            <a:pPr lvl="1">
              <a:spcBef>
                <a:spcPts val="0"/>
              </a:spcBef>
            </a:pPr>
            <a:r>
              <a:rPr lang="en-US" dirty="0"/>
              <a:t>Phaseout—single $80,000 -$90,000 MAGI</a:t>
            </a:r>
            <a:r>
              <a:rPr lang="en-US" baseline="30000" dirty="0"/>
              <a:t>1</a:t>
            </a:r>
            <a:r>
              <a:rPr lang="en-US" dirty="0"/>
              <a:t> </a:t>
            </a:r>
          </a:p>
          <a:p>
            <a:pPr lvl="1">
              <a:spcBef>
                <a:spcPts val="0"/>
              </a:spcBef>
            </a:pPr>
            <a:r>
              <a:rPr lang="en-US" dirty="0"/>
              <a:t>Phaseout—joint $160,000 -$180,000 MAGI</a:t>
            </a:r>
            <a:r>
              <a:rPr lang="en-US" baseline="30000" dirty="0"/>
              <a:t>1</a:t>
            </a:r>
            <a:r>
              <a:rPr lang="en-US" dirty="0"/>
              <a:t> </a:t>
            </a:r>
          </a:p>
          <a:p>
            <a:pPr marL="0" indent="0">
              <a:buNone/>
            </a:pPr>
            <a:r>
              <a:rPr lang="en-US" dirty="0"/>
              <a:t> </a:t>
            </a:r>
          </a:p>
          <a:p>
            <a:pPr marL="0" indent="0">
              <a:buNone/>
            </a:pPr>
            <a:r>
              <a:rPr lang="en-US" dirty="0"/>
              <a:t>  </a:t>
            </a:r>
            <a:r>
              <a:rPr lang="en-US" sz="900" b="1" dirty="0"/>
              <a:t>1 </a:t>
            </a:r>
            <a:r>
              <a:rPr lang="en-US" sz="900" dirty="0"/>
              <a:t>Modified adjusted gross income. </a:t>
            </a:r>
          </a:p>
          <a:p>
            <a:pPr marL="0" indent="0">
              <a:buNone/>
            </a:pPr>
            <a:endParaRPr lang="en-US" altLang="en-US" dirty="0"/>
          </a:p>
          <a:p>
            <a:pPr marL="0" indent="0">
              <a:buNone/>
            </a:pPr>
            <a:r>
              <a:rPr lang="en-US" altLang="en-US" sz="900" dirty="0"/>
              <a:t>Source: irs.gov, 2023.</a:t>
            </a:r>
          </a:p>
          <a:p>
            <a:endParaRPr lang="en-US" dirty="0"/>
          </a:p>
        </p:txBody>
      </p:sp>
      <p:sp>
        <p:nvSpPr>
          <p:cNvPr id="4" name="Slide Number Placeholder 3"/>
          <p:cNvSpPr>
            <a:spLocks noGrp="1"/>
          </p:cNvSpPr>
          <p:nvPr>
            <p:ph type="sldNum" sz="quarter" idx="5"/>
          </p:nvPr>
        </p:nvSpPr>
        <p:spPr/>
        <p:txBody>
          <a:bodyPr/>
          <a:lstStyle/>
          <a:p>
            <a:fld id="{3931B829-D864-43E1-B057-6F3CD5AE9D62}" type="slidenum">
              <a:rPr lang="en-US" smtClean="0"/>
              <a:t>25</a:t>
            </a:fld>
            <a:endParaRPr lang="en-US"/>
          </a:p>
        </p:txBody>
      </p:sp>
    </p:spTree>
    <p:extLst>
      <p:ext uri="{BB962C8B-B14F-4D97-AF65-F5344CB8AC3E}">
        <p14:creationId xmlns:p14="http://schemas.microsoft.com/office/powerpoint/2010/main" val="11141865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t>Let’s look at ways in which you can gift money with 529 savings plans, as these plans offer numerous gifting strategies. All gifts into a 529 plan are considered completed gifts, and any money deposited into a plan is removed from the donor’s estate. </a:t>
            </a:r>
          </a:p>
          <a:p>
            <a:r>
              <a:rPr lang="en-US" altLang="en-US" dirty="0"/>
              <a:t>529 plans allow investors to contribute up to five years’ worth of gifts at once, as long as they elect that the gift be treated as having accrued over a five-year period. Please note that if additional gifts are made to the same beneficiary over this five-year period, a federal gift tax may apply.  </a:t>
            </a:r>
          </a:p>
          <a:p>
            <a:pPr marL="171450" marR="0" lvl="0" indent="-171450" algn="l" defTabSz="914400" rtl="0" eaLnBrk="1" fontAlgn="auto" latinLnBrk="0" hangingPunct="1">
              <a:lnSpc>
                <a:spcPct val="100000"/>
              </a:lnSpc>
              <a:spcBef>
                <a:spcPts val="600"/>
              </a:spcBef>
              <a:spcAft>
                <a:spcPts val="0"/>
              </a:spcAft>
              <a:buClr>
                <a:schemeClr val="tx1"/>
              </a:buClr>
              <a:buSzTx/>
              <a:buFont typeface="Arial" panose="020B0604020202020204" pitchFamily="34" charset="0"/>
              <a:buChar char="•"/>
              <a:tabLst/>
              <a:defRPr/>
            </a:pPr>
            <a:r>
              <a:rPr lang="en-US" altLang="en-US" dirty="0"/>
              <a:t>For example, grandparents could start a 529 plan </a:t>
            </a:r>
            <a:r>
              <a:rPr lang="en-US" dirty="0"/>
              <a:t>for each of their grandchildren</a:t>
            </a:r>
            <a:r>
              <a:rPr lang="en-US" altLang="en-US" dirty="0"/>
              <a:t> with an initial deposit of $180,000 a piece without triggering any federal gift tax. Again, they wouldn’t be able to give additional gifts to that child until the five years had passed. This would also mean the $180,000, multiplied by the number of grandchildren, is removed from the grandparents’ federal taxable estate immediately.  However, if the donor were to pass away during this five-year timeframe, the remaining years’ worth of gifts would go back into the </a:t>
            </a:r>
            <a:r>
              <a:rPr lang="en-US" dirty="0">
                <a:solidFill>
                  <a:srgbClr val="000000"/>
                </a:solidFill>
              </a:rPr>
              <a:t>calculation for estate tax purposes.</a:t>
            </a:r>
            <a:endParaRPr lang="en-US" dirty="0">
              <a:solidFill>
                <a:prstClr val="black"/>
              </a:solidFill>
            </a:endParaRPr>
          </a:p>
          <a:p>
            <a:endParaRPr lang="en-US" dirty="0"/>
          </a:p>
        </p:txBody>
      </p:sp>
      <p:sp>
        <p:nvSpPr>
          <p:cNvPr id="4" name="Slide Number Placeholder 3"/>
          <p:cNvSpPr>
            <a:spLocks noGrp="1"/>
          </p:cNvSpPr>
          <p:nvPr>
            <p:ph type="sldNum" sz="quarter" idx="5"/>
          </p:nvPr>
        </p:nvSpPr>
        <p:spPr/>
        <p:txBody>
          <a:bodyPr/>
          <a:lstStyle/>
          <a:p>
            <a:fld id="{3931B829-D864-43E1-B057-6F3CD5AE9D62}" type="slidenum">
              <a:rPr lang="en-US" smtClean="0"/>
              <a:t>27</a:t>
            </a:fld>
            <a:endParaRPr lang="en-US"/>
          </a:p>
        </p:txBody>
      </p:sp>
    </p:spTree>
    <p:extLst>
      <p:ext uri="{BB962C8B-B14F-4D97-AF65-F5344CB8AC3E}">
        <p14:creationId xmlns:p14="http://schemas.microsoft.com/office/powerpoint/2010/main" val="4458775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ltLang="en-US" dirty="0"/>
              <a:t>One of the most flexible benefits of 529 plans is control.  Even though the gift is considered completed and the money is removed from the donor’s estate for tax purposes, 529 plans allow the account holder to retain control over those assets.  Account holders maintain control over the investment choices and may choose to reallocate the money twice a year.</a:t>
            </a:r>
          </a:p>
          <a:p>
            <a:pPr marL="171450" indent="-171450">
              <a:buFont typeface="Arial" panose="020B0604020202020204" pitchFamily="34" charset="0"/>
              <a:buChar char="•"/>
            </a:pPr>
            <a:r>
              <a:rPr lang="en-US" altLang="en-US" dirty="0"/>
              <a:t>As long as the account was not originally an UGMA/UTMA account, the account holder may change the beneficiary at any time.  If the </a:t>
            </a:r>
            <a:r>
              <a:rPr lang="en-US" dirty="0"/>
              <a:t>original beneficiary doesn’t need the money for college</a:t>
            </a:r>
            <a:r>
              <a:rPr lang="en-US" altLang="en-US" dirty="0"/>
              <a:t>, the beneficiary may be changed to a family member of the current beneficiary who could use the account for qualified expenses. However, changing the beneficiary may create a gift tax liability for the resigning beneficiary. </a:t>
            </a:r>
          </a:p>
          <a:p>
            <a:pPr marL="171450" indent="-171450">
              <a:buFont typeface="Arial" panose="020B0604020202020204" pitchFamily="34" charset="0"/>
              <a:buChar char="•"/>
            </a:pPr>
            <a:r>
              <a:rPr lang="en-US" altLang="en-US" dirty="0"/>
              <a:t>Now, let’s look at these gifting advantages through a few examples.</a:t>
            </a:r>
          </a:p>
          <a:p>
            <a:endParaRPr lang="en-US" dirty="0"/>
          </a:p>
        </p:txBody>
      </p:sp>
      <p:sp>
        <p:nvSpPr>
          <p:cNvPr id="4" name="Slide Number Placeholder 3"/>
          <p:cNvSpPr>
            <a:spLocks noGrp="1"/>
          </p:cNvSpPr>
          <p:nvPr>
            <p:ph type="sldNum" sz="quarter" idx="5"/>
          </p:nvPr>
        </p:nvSpPr>
        <p:spPr/>
        <p:txBody>
          <a:bodyPr/>
          <a:lstStyle/>
          <a:p>
            <a:fld id="{3931B829-D864-43E1-B057-6F3CD5AE9D62}" type="slidenum">
              <a:rPr lang="en-US" smtClean="0"/>
              <a:t>28</a:t>
            </a:fld>
            <a:endParaRPr lang="en-US"/>
          </a:p>
        </p:txBody>
      </p:sp>
    </p:spTree>
    <p:extLst>
      <p:ext uri="{BB962C8B-B14F-4D97-AF65-F5344CB8AC3E}">
        <p14:creationId xmlns:p14="http://schemas.microsoft.com/office/powerpoint/2010/main" val="27166545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ltLang="en-US" dirty="0"/>
              <a:t>Gifting can help grandparents and parents both manage their estates and help save for college expenses.</a:t>
            </a:r>
          </a:p>
          <a:p>
            <a:pPr marL="171450" indent="-171450">
              <a:buFont typeface="Arial" panose="020B0604020202020204" pitchFamily="34" charset="0"/>
              <a:buChar char="•"/>
            </a:pPr>
            <a:r>
              <a:rPr lang="en-US" altLang="en-US" dirty="0"/>
              <a:t>Let’s do an example.  We have a grandfather and grandmother with a taxable estate valued at $5 million, which is under the lifetime exemption amount of $12,920,000 million. The grandparents, Susan and Howard, would like to help pay for their grandchildren to go to college, so they set up five different 529 savings plan accounts, contributing $180,000 for each of their five grandchildren. </a:t>
            </a:r>
          </a:p>
          <a:p>
            <a:pPr marL="171450" indent="-171450">
              <a:buFont typeface="Arial" panose="020B0604020202020204" pitchFamily="34" charset="0"/>
              <a:buChar char="•"/>
            </a:pPr>
            <a:r>
              <a:rPr lang="en-US" altLang="en-US" dirty="0"/>
              <a:t>Equally as important, Susan and Howard still maintain control over the assets if they establish themselves as the account holders. They can change the beneficiaries and, subject to IRS rules, direct the investment of the assets.  They can even take a nonqualified distribution if they need some of the money, recognizing earnings will be subject to income tax and a 10% federal tax penalty to do so. </a:t>
            </a:r>
          </a:p>
          <a:p>
            <a:pPr marL="171450" indent="-171450">
              <a:buFont typeface="Arial" panose="020B0604020202020204" pitchFamily="34" charset="0"/>
              <a:buChar char="•"/>
            </a:pPr>
            <a:r>
              <a:rPr lang="en-US" altLang="en-US" dirty="0"/>
              <a:t>Also, please note that the parents who are married in this example could also gift $170,000 to each of their children to help fund an account as well. </a:t>
            </a:r>
          </a:p>
          <a:p>
            <a:pPr marL="171450" indent="-171450">
              <a:buFont typeface="Arial" panose="020B0604020202020204" pitchFamily="34" charset="0"/>
              <a:buChar char="•"/>
            </a:pPr>
            <a:r>
              <a:rPr lang="en-US" altLang="en-US" dirty="0"/>
              <a:t>The gifting opportunity for 529 plans exceeds that of other college savings vehicles.</a:t>
            </a:r>
          </a:p>
          <a:p>
            <a:endParaRPr lang="en-US" dirty="0"/>
          </a:p>
        </p:txBody>
      </p:sp>
      <p:sp>
        <p:nvSpPr>
          <p:cNvPr id="4" name="Slide Number Placeholder 3"/>
          <p:cNvSpPr>
            <a:spLocks noGrp="1"/>
          </p:cNvSpPr>
          <p:nvPr>
            <p:ph type="sldNum" sz="quarter" idx="5"/>
          </p:nvPr>
        </p:nvSpPr>
        <p:spPr/>
        <p:txBody>
          <a:bodyPr/>
          <a:lstStyle/>
          <a:p>
            <a:fld id="{3931B829-D864-43E1-B057-6F3CD5AE9D62}" type="slidenum">
              <a:rPr lang="en-US" smtClean="0"/>
              <a:t>29</a:t>
            </a:fld>
            <a:endParaRPr lang="en-US"/>
          </a:p>
        </p:txBody>
      </p:sp>
    </p:spTree>
    <p:extLst>
      <p:ext uri="{BB962C8B-B14F-4D97-AF65-F5344CB8AC3E}">
        <p14:creationId xmlns:p14="http://schemas.microsoft.com/office/powerpoint/2010/main" val="40425819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ltLang="en-US" sz="1200" dirty="0">
                <a:latin typeface="+mn-lt"/>
              </a:rPr>
              <a:t>One question that comes up frequently is: What happens if averaging elections overlap?  Let’s do another example.</a:t>
            </a:r>
          </a:p>
          <a:p>
            <a:pPr marL="171450" indent="-171450">
              <a:buFont typeface="Arial" panose="020B0604020202020204" pitchFamily="34" charset="0"/>
              <a:buChar char="•"/>
            </a:pPr>
            <a:r>
              <a:rPr lang="en-US" altLang="en-US" sz="1200" dirty="0">
                <a:latin typeface="+mn-lt"/>
              </a:rPr>
              <a:t>Let’s say that in one year, you open a 529 account with $66,000 and average this over five years.  If you didn’t want to contribute additional money in year one, can you now, in year two, contribute an additional $10,000 and elect to average that gift over another five years?  The answer is no.  The $66,000 would be averaged over the five years for a total gift of $13,200 per year, so you would be able to gift only $4,800 per year in years two through five but can’t give any more money up front. </a:t>
            </a:r>
            <a:r>
              <a:rPr lang="en-US" sz="1200" dirty="0">
                <a:solidFill>
                  <a:srgbClr val="000000"/>
                </a:solidFill>
                <a:latin typeface="+mn-lt"/>
              </a:rPr>
              <a:t>A taxpayer can make the election more than once in a 5-year period. The IRS hasn’t specifically said this can be done, but there doesn’t seem to be any reason why it should not be allowed. For example, if a taxpayer uses 5-year gift tax averaging on $66,000 of contributions made this year, the gift will be counted as $13,200 this year and $13,200 for each of the next four years. Next year, the same taxpayer contributes $19,000 and makes the 5-year election again. The gift is $4,800 next year and $3,800 in each of the four subsequent years. Total gifts in Year 2 are $18,000, consisting of $13,200 from the Year one election, and $4,800 from the Year two election.</a:t>
            </a:r>
            <a:endParaRPr lang="en-US" sz="1200" dirty="0">
              <a:solidFill>
                <a:prstClr val="black"/>
              </a:solidFill>
              <a:latin typeface="+mn-lt"/>
            </a:endParaRPr>
          </a:p>
          <a:p>
            <a:endParaRPr lang="en-US" altLang="en-US" sz="1200" dirty="0">
              <a:latin typeface="+mn-lt"/>
            </a:endParaRPr>
          </a:p>
          <a:p>
            <a:endParaRPr lang="en-US" dirty="0"/>
          </a:p>
        </p:txBody>
      </p:sp>
      <p:sp>
        <p:nvSpPr>
          <p:cNvPr id="4" name="Slide Number Placeholder 3"/>
          <p:cNvSpPr>
            <a:spLocks noGrp="1"/>
          </p:cNvSpPr>
          <p:nvPr>
            <p:ph type="sldNum" sz="quarter" idx="5"/>
          </p:nvPr>
        </p:nvSpPr>
        <p:spPr/>
        <p:txBody>
          <a:bodyPr/>
          <a:lstStyle/>
          <a:p>
            <a:fld id="{3931B829-D864-43E1-B057-6F3CD5AE9D62}" type="slidenum">
              <a:rPr lang="en-US" smtClean="0"/>
              <a:t>30</a:t>
            </a:fld>
            <a:endParaRPr lang="en-US"/>
          </a:p>
        </p:txBody>
      </p:sp>
    </p:spTree>
    <p:extLst>
      <p:ext uri="{BB962C8B-B14F-4D97-AF65-F5344CB8AC3E}">
        <p14:creationId xmlns:p14="http://schemas.microsoft.com/office/powerpoint/2010/main" val="40108759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altLang="en-US" dirty="0"/>
              <a:t>This slide covers the main features that make 529s such attractive investment and wealth transfer vehicles.  </a:t>
            </a:r>
          </a:p>
          <a:p>
            <a:pPr marL="0" indent="0">
              <a:buNone/>
            </a:pPr>
            <a:endParaRPr lang="en-US" altLang="en-US" dirty="0"/>
          </a:p>
          <a:p>
            <a:pPr marL="0" indent="0">
              <a:buNone/>
            </a:pPr>
            <a:r>
              <a:rPr lang="en-US" altLang="en-US" dirty="0"/>
              <a:t>1 Assets removed from a taxable estate: This is important for those investors who are higher net worth and are sensitive to their taxable estate. 529s offer a unique opportunity to accelerate five years’ worth of annual gifts, all of which lowers your taxable estate.</a:t>
            </a:r>
          </a:p>
          <a:p>
            <a:pPr marL="0" indent="0">
              <a:buNone/>
            </a:pPr>
            <a:endParaRPr lang="en-US" altLang="en-US" dirty="0"/>
          </a:p>
          <a:p>
            <a:pPr marL="0" indent="0">
              <a:buNone/>
            </a:pPr>
            <a:r>
              <a:rPr lang="en-US" altLang="en-US" dirty="0"/>
              <a:t>2 Unlike irrevocable trusts, 529s allow money to leave your taxable estate but you don’t lose control.  You’re in control of the assets at all times and you can change the beneficiary and account holder at any time.</a:t>
            </a:r>
          </a:p>
          <a:p>
            <a:pPr marL="0" indent="0">
              <a:buNone/>
            </a:pPr>
            <a:endParaRPr lang="en-US" altLang="en-US" dirty="0"/>
          </a:p>
          <a:p>
            <a:pPr marL="0" indent="0">
              <a:buNone/>
            </a:pPr>
            <a:r>
              <a:rPr lang="en-US" altLang="en-US" dirty="0"/>
              <a:t>3 There are few ways individuals can get tax-deferred growth.  A 529 is an investment vehicle that allows you to get a considerable amount of money growing tax deferred.  Indefinite tax deferral—</a:t>
            </a:r>
            <a:r>
              <a:rPr lang="en-US" dirty="0"/>
              <a:t>some 529s put a limit on how long accounts can be open, therefore limiting the amount of tax deferred growth.  Our accounts don’t have that restriction, so they can be open for as long as an account holder wants, continuing to grow tax deferred without a forced distribution.  For account holders setting up multigeneration 529s, this can be an important feature.</a:t>
            </a:r>
          </a:p>
          <a:p>
            <a:pPr marL="0" indent="0">
              <a:buNone/>
            </a:pPr>
            <a:endParaRPr lang="en-US" altLang="en-US" dirty="0"/>
          </a:p>
          <a:p>
            <a:pPr marL="119684" indent="-119684">
              <a:buNone/>
            </a:pPr>
            <a:r>
              <a:rPr lang="en-US" altLang="en-US" dirty="0"/>
              <a:t>4 Our John Hancock Freedom 529 is sponsored by the state of Alaska and our 529 is built right inside of an Alaskan Trust. We offer creditor protection to clients in all states.</a:t>
            </a:r>
          </a:p>
          <a:p>
            <a:pPr marL="119684" indent="-119684">
              <a:buNone/>
            </a:pPr>
            <a:endParaRPr lang="en-US" altLang="en-US" dirty="0"/>
          </a:p>
          <a:p>
            <a:pPr marL="119684" indent="-119684">
              <a:buNone/>
            </a:pPr>
            <a:r>
              <a:rPr lang="en-US" altLang="en-US" dirty="0"/>
              <a:t>5 High contribution limits.  You can contribute up to $550,000 per beneficiary into our 529 plan</a:t>
            </a:r>
            <a:endParaRPr lang="en-US" dirty="0"/>
          </a:p>
        </p:txBody>
      </p:sp>
      <p:sp>
        <p:nvSpPr>
          <p:cNvPr id="4" name="Slide Number Placeholder 3"/>
          <p:cNvSpPr>
            <a:spLocks noGrp="1"/>
          </p:cNvSpPr>
          <p:nvPr>
            <p:ph type="sldNum" sz="quarter" idx="5"/>
          </p:nvPr>
        </p:nvSpPr>
        <p:spPr/>
        <p:txBody>
          <a:bodyPr/>
          <a:lstStyle/>
          <a:p>
            <a:fld id="{3931B829-D864-43E1-B057-6F3CD5AE9D62}" type="slidenum">
              <a:rPr lang="en-US" smtClean="0"/>
              <a:t>31</a:t>
            </a:fld>
            <a:endParaRPr lang="en-US"/>
          </a:p>
        </p:txBody>
      </p:sp>
    </p:spTree>
    <p:extLst>
      <p:ext uri="{BB962C8B-B14F-4D97-AF65-F5344CB8AC3E}">
        <p14:creationId xmlns:p14="http://schemas.microsoft.com/office/powerpoint/2010/main" val="2686505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This slide covers the estate planning benefits offered by 529 education savings plans. Contributions are considered completed gifts that reduce the value of a donor’s estate, and the accelerated gifting feature lets you make five years’ worth of contributions in a single year—up to $90,000 ($180,000 for couples)</a:t>
            </a:r>
            <a:r>
              <a:rPr lang="en-US" baseline="30000" dirty="0"/>
              <a:t>1</a:t>
            </a:r>
            <a:r>
              <a:rPr lang="en-US" dirty="0"/>
              <a:t> per child or grandchild—without triggering federal gift taxes.</a:t>
            </a:r>
            <a:r>
              <a:rPr lang="en-US" baseline="30000" dirty="0"/>
              <a:t>2</a:t>
            </a:r>
            <a:r>
              <a:rPr lang="en-US" dirty="0"/>
              <a:t> The result is a powerful educational legacy that may also help lower estate taxes.</a:t>
            </a:r>
          </a:p>
          <a:p>
            <a:pPr marL="171450" indent="-171450">
              <a:buFont typeface="Arial" panose="020B0604020202020204" pitchFamily="34" charset="0"/>
              <a:buChar char="•"/>
            </a:pPr>
            <a:r>
              <a:rPr lang="en-US" dirty="0"/>
              <a:t>In this example you can see how someone can remove significant amounts from their taxable estate and not lose control of the asset.  John and Mary can gift $180,000 to each of their 10 grandchildren and in one day remove $1,800,000. from their taxable estate. The key here is that they do not lose control.  Let’s say Grace (here at the bottom) decides not to go to college.  They have three options: </a:t>
            </a:r>
          </a:p>
          <a:p>
            <a:pPr marL="171450" indent="-171450">
              <a:buFont typeface="Arial" panose="020B0604020202020204" pitchFamily="34" charset="0"/>
              <a:buChar char="•"/>
            </a:pPr>
            <a:endParaRPr lang="en-US" dirty="0"/>
          </a:p>
          <a:p>
            <a:pPr marL="0" indent="0">
              <a:buNone/>
            </a:pPr>
            <a:r>
              <a:rPr lang="en-US" dirty="0"/>
              <a:t>1 They can take the money back. They can do this in two ways either by changing the beneficiary back to themselves. This would bring the assets back into their estate but would not create a tax bill today since it’s still in the 529.  Or they could take a distribution to themselves.  In this case, it would create a taxable event if the distribution was nonqualified. They’d owe ordinary income and a 10% penalty on the earnings portion.</a:t>
            </a:r>
          </a:p>
          <a:p>
            <a:pPr marL="0" indent="0">
              <a:buNone/>
            </a:pPr>
            <a:endParaRPr lang="en-US" dirty="0"/>
          </a:p>
          <a:p>
            <a:pPr marL="0" indent="0">
              <a:buNone/>
            </a:pPr>
            <a:r>
              <a:rPr lang="en-US" dirty="0"/>
              <a:t>2 They could change the beneficiary from Grace to another family member.</a:t>
            </a:r>
          </a:p>
          <a:p>
            <a:pPr marL="0" indent="0">
              <a:buNone/>
            </a:pPr>
            <a:endParaRPr lang="en-US" dirty="0"/>
          </a:p>
          <a:p>
            <a:pPr marL="0" indent="0">
              <a:buNone/>
            </a:pPr>
            <a:r>
              <a:rPr lang="en-US" dirty="0"/>
              <a:t>3 They could keep the money in the account until Grace has children at which time they could change the beneficiary from Grace to her children. (Be aware since it is moving down a generation it would be subject to gift tax limitations.)</a:t>
            </a:r>
          </a:p>
          <a:p>
            <a:pPr marL="0" indent="0">
              <a:buNone/>
            </a:pPr>
            <a:endParaRPr lang="en-US" dirty="0"/>
          </a:p>
          <a:p>
            <a:pPr marL="0" indent="0">
              <a:buNone/>
            </a:pPr>
            <a:r>
              <a:rPr lang="en-US" sz="800" b="1" dirty="0"/>
              <a:t>1  </a:t>
            </a:r>
            <a:r>
              <a:rPr lang="en-US" sz="800" dirty="0"/>
              <a:t>For 2024. The donor must elect that the gift be treated as having occurred over a five-year period in order for it to qualify for the federal gift tax exclusion. If additional gifts are made to the same beneficiary during this five-year period, a federal gift tax may apply. If the donor dies within this five-year period, a pro rata share will be included in the donor’s estate for federal estate tax purposes. State gift and estate tax laws may vary. </a:t>
            </a:r>
            <a:r>
              <a:rPr lang="en-US" sz="800" b="1" dirty="0"/>
              <a:t>2</a:t>
            </a:r>
            <a:r>
              <a:rPr lang="en-US" sz="800" dirty="0"/>
              <a:t> State laws and treatment may vary. Earnings on nonqualified distributions will be subjected to a 10% federal penalty tax. Please speak with your tax professional for more information</a:t>
            </a:r>
            <a:endParaRPr lang="en-US" altLang="en-US" sz="800" dirty="0"/>
          </a:p>
          <a:p>
            <a:endParaRPr lang="en-US" dirty="0"/>
          </a:p>
        </p:txBody>
      </p:sp>
      <p:sp>
        <p:nvSpPr>
          <p:cNvPr id="4" name="Slide Number Placeholder 3"/>
          <p:cNvSpPr>
            <a:spLocks noGrp="1"/>
          </p:cNvSpPr>
          <p:nvPr>
            <p:ph type="sldNum" sz="quarter" idx="5"/>
          </p:nvPr>
        </p:nvSpPr>
        <p:spPr/>
        <p:txBody>
          <a:bodyPr/>
          <a:lstStyle/>
          <a:p>
            <a:fld id="{3931B829-D864-43E1-B057-6F3CD5AE9D62}" type="slidenum">
              <a:rPr lang="en-US" smtClean="0"/>
              <a:t>32</a:t>
            </a:fld>
            <a:endParaRPr lang="en-US"/>
          </a:p>
        </p:txBody>
      </p:sp>
    </p:spTree>
    <p:extLst>
      <p:ext uri="{BB962C8B-B14F-4D97-AF65-F5344CB8AC3E}">
        <p14:creationId xmlns:p14="http://schemas.microsoft.com/office/powerpoint/2010/main" val="188356519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ltLang="en-US" dirty="0"/>
              <a:t>There are numerous other benefits that are important to know about when choosing the right 529 plan, such as the investment flexibility of a particular 529 plan.  529 plans are sponsored by individual states, and therefore the investments offered are determined by the sponsoring state.  The account holder does not have the ability to transfer 529 savings plan assets into stocks, bonds, IRAs, and so on.</a:t>
            </a:r>
          </a:p>
          <a:p>
            <a:pPr marL="171450" indent="-171450">
              <a:buFont typeface="Arial" panose="020B0604020202020204" pitchFamily="34" charset="0"/>
              <a:buChar char="•"/>
            </a:pPr>
            <a:r>
              <a:rPr lang="en-US" altLang="en-US" dirty="0"/>
              <a:t>Parents investigating various states’ 529 plans should inquire about the level of creditor protection each state’s plan has, because creditor protection is based on state sponsorship.</a:t>
            </a:r>
          </a:p>
          <a:p>
            <a:pPr marL="171450" indent="-171450">
              <a:buFont typeface="Arial" panose="020B0604020202020204" pitchFamily="34" charset="0"/>
              <a:buChar char="•"/>
            </a:pPr>
            <a:r>
              <a:rPr lang="en-US" altLang="en-US" dirty="0"/>
              <a:t>Some 529 plans, such as John Hancock Freedom 529, offer funds from multiple fund managers while others offer single managers. With our multimanager approach, you have the opportunity to receive more diversification and choices from more than 20 of the leading investment managers available today. </a:t>
            </a:r>
            <a:r>
              <a:rPr lang="en-US" dirty="0"/>
              <a:t>It’s important to note that diversification doesn’t guarantee a profit or eliminate the risk of a loss. </a:t>
            </a:r>
            <a:r>
              <a:rPr lang="en-US" altLang="en-US" dirty="0"/>
              <a:t>Also John Hancock Freedom 529 offers four investment strategies including Enrollment-based, Static, Lifestyle, and Individual Portfolios. </a:t>
            </a:r>
          </a:p>
          <a:p>
            <a:endParaRPr lang="en-US" dirty="0"/>
          </a:p>
        </p:txBody>
      </p:sp>
      <p:sp>
        <p:nvSpPr>
          <p:cNvPr id="4" name="Slide Number Placeholder 3"/>
          <p:cNvSpPr>
            <a:spLocks noGrp="1"/>
          </p:cNvSpPr>
          <p:nvPr>
            <p:ph type="sldNum" sz="quarter" idx="5"/>
          </p:nvPr>
        </p:nvSpPr>
        <p:spPr/>
        <p:txBody>
          <a:bodyPr/>
          <a:lstStyle/>
          <a:p>
            <a:fld id="{3931B829-D864-43E1-B057-6F3CD5AE9D62}" type="slidenum">
              <a:rPr lang="en-US" smtClean="0"/>
              <a:t>34</a:t>
            </a:fld>
            <a:endParaRPr lang="en-US"/>
          </a:p>
        </p:txBody>
      </p:sp>
    </p:spTree>
    <p:extLst>
      <p:ext uri="{BB962C8B-B14F-4D97-AF65-F5344CB8AC3E}">
        <p14:creationId xmlns:p14="http://schemas.microsoft.com/office/powerpoint/2010/main" val="224148184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ltLang="en-US" dirty="0"/>
              <a:t>With all 529 plans, you may change investment options and reallocate assets twice during the calendar year per beneficiary and at any time when changing a beneficiary. This helps you to continue to manage the allocation of the account with your investment strategy and goals in mind.</a:t>
            </a:r>
          </a:p>
          <a:p>
            <a:pPr marL="171450" indent="-171450">
              <a:buFont typeface="Arial" panose="020B0604020202020204" pitchFamily="34" charset="0"/>
              <a:buChar char="•"/>
            </a:pPr>
            <a:r>
              <a:rPr lang="en-US" altLang="en-US" dirty="0"/>
              <a:t>In addition, once invested, you can transfer to another 529 plan once per 12-month period for the same beneficiary or at any time if changing the beneficiary to another family member.  Rollovers that include a change of beneficiary are unlimited.</a:t>
            </a:r>
          </a:p>
          <a:p>
            <a:endParaRPr lang="en-US" dirty="0"/>
          </a:p>
        </p:txBody>
      </p:sp>
      <p:sp>
        <p:nvSpPr>
          <p:cNvPr id="4" name="Slide Number Placeholder 3"/>
          <p:cNvSpPr>
            <a:spLocks noGrp="1"/>
          </p:cNvSpPr>
          <p:nvPr>
            <p:ph type="sldNum" sz="quarter" idx="5"/>
          </p:nvPr>
        </p:nvSpPr>
        <p:spPr/>
        <p:txBody>
          <a:bodyPr/>
          <a:lstStyle/>
          <a:p>
            <a:fld id="{3931B829-D864-43E1-B057-6F3CD5AE9D62}" type="slidenum">
              <a:rPr lang="en-US" smtClean="0"/>
              <a:t>35</a:t>
            </a:fld>
            <a:endParaRPr lang="en-US"/>
          </a:p>
        </p:txBody>
      </p:sp>
    </p:spTree>
    <p:extLst>
      <p:ext uri="{BB962C8B-B14F-4D97-AF65-F5344CB8AC3E}">
        <p14:creationId xmlns:p14="http://schemas.microsoft.com/office/powerpoint/2010/main" val="39704045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we know, college costs are considerable.  </a:t>
            </a:r>
          </a:p>
          <a:p>
            <a:pPr marL="0" indent="0">
              <a:buNone/>
            </a:pPr>
            <a:endParaRPr lang="en-US" dirty="0"/>
          </a:p>
          <a:p>
            <a:r>
              <a:rPr lang="en-US" dirty="0"/>
              <a:t>In 2023-2024, average budgets for full-time undergraduate students range from $19,230 for public two-year in-district students and $27,940 for public four-year in-state students to $45,240 for public four-year out-of-state students and $57,570 for private nonprofit four-year students. ¹</a:t>
            </a:r>
            <a:endParaRPr lang="en-US" dirty="0">
              <a:solidFill>
                <a:srgbClr val="FF0000"/>
              </a:solidFill>
              <a:highlight>
                <a:srgbClr val="FFFF00"/>
              </a:highlight>
            </a:endParaRPr>
          </a:p>
          <a:p>
            <a:r>
              <a:rPr lang="en-US" dirty="0"/>
              <a:t>College costs have risen about 5% annually, historically over the past 10 years. If trends continue, today’s newborn will need about $52,463 per year for an in-state public college or about $119,092 per year for a private college.²</a:t>
            </a:r>
          </a:p>
          <a:p>
            <a:r>
              <a:rPr lang="en-US" dirty="0"/>
              <a:t>Given these statistics, 529 savings plans are becoming a popular way to save for college. In the past few years, almost every state has either enhanced its existing college savings plan or established a new college savings program.  </a:t>
            </a:r>
          </a:p>
          <a:p>
            <a:r>
              <a:rPr lang="en-US" dirty="0"/>
              <a:t>And they’ve expanded </a:t>
            </a:r>
            <a:r>
              <a:rPr lang="en-US" i="1" dirty="0"/>
              <a:t>beyond</a:t>
            </a:r>
            <a:r>
              <a:rPr lang="en-US" dirty="0"/>
              <a:t> college.</a:t>
            </a:r>
            <a:r>
              <a:rPr lang="en-US" altLang="en-US" dirty="0"/>
              <a:t> An account holder can pay up to $10,000 per year for tuition for a child in grades K through 12. </a:t>
            </a:r>
          </a:p>
          <a:p>
            <a:r>
              <a:rPr lang="en-US" dirty="0"/>
              <a:t>529 plans have features that are similar to those found in alternative education savings vehicles, such as no income limitations, no age limits, and account holder control of distributions. However, 529 savings plans go beyond other education savings vehicles, especially in terms of high contribution limits and tax benefits.  These features and benefits have helped to make 529 plans a popular choice for college savings.</a:t>
            </a:r>
          </a:p>
          <a:p>
            <a:endParaRPr lang="en-US" sz="900" dirty="0"/>
          </a:p>
          <a:p>
            <a:pPr marL="0" indent="0">
              <a:buNone/>
            </a:pPr>
            <a:r>
              <a:rPr lang="en-US" sz="900" b="1" dirty="0"/>
              <a:t>1 </a:t>
            </a:r>
            <a:r>
              <a:rPr lang="en-US" sz="900" dirty="0"/>
              <a:t>“Trends in College Pricing and Student Aid 2023</a:t>
            </a:r>
            <a:r>
              <a:rPr lang="en-US" sz="900" i="1" dirty="0"/>
              <a:t>”</a:t>
            </a:r>
            <a:r>
              <a:rPr lang="en-US" sz="900" dirty="0"/>
              <a:t>, </a:t>
            </a:r>
            <a:r>
              <a:rPr lang="en-US" sz="900" dirty="0" err="1"/>
              <a:t>CollegeBoard</a:t>
            </a:r>
            <a:r>
              <a:rPr lang="en-US" sz="900" dirty="0"/>
              <a:t>, 2024. </a:t>
            </a:r>
          </a:p>
          <a:p>
            <a:pPr marL="0" indent="0">
              <a:buNone/>
            </a:pPr>
            <a:r>
              <a:rPr lang="en-US" sz="900" b="1" dirty="0"/>
              <a:t>2</a:t>
            </a:r>
            <a:r>
              <a:rPr lang="en-US" sz="900" dirty="0"/>
              <a:t> Bankrate.com, 3/15/23. Calculations assumed an annual increase of 5%.</a:t>
            </a:r>
            <a:endParaRPr lang="en-US" dirty="0"/>
          </a:p>
          <a:p>
            <a:endParaRPr lang="en-US" dirty="0"/>
          </a:p>
        </p:txBody>
      </p:sp>
      <p:sp>
        <p:nvSpPr>
          <p:cNvPr id="4" name="Slide Number Placeholder 3"/>
          <p:cNvSpPr>
            <a:spLocks noGrp="1"/>
          </p:cNvSpPr>
          <p:nvPr>
            <p:ph type="sldNum" sz="quarter" idx="5"/>
          </p:nvPr>
        </p:nvSpPr>
        <p:spPr/>
        <p:txBody>
          <a:bodyPr/>
          <a:lstStyle/>
          <a:p>
            <a:fld id="{3931B829-D864-43E1-B057-6F3CD5AE9D62}" type="slidenum">
              <a:rPr lang="en-US" smtClean="0"/>
              <a:t>4</a:t>
            </a:fld>
            <a:endParaRPr lang="en-US"/>
          </a:p>
        </p:txBody>
      </p:sp>
    </p:spTree>
    <p:extLst>
      <p:ext uri="{BB962C8B-B14F-4D97-AF65-F5344CB8AC3E}">
        <p14:creationId xmlns:p14="http://schemas.microsoft.com/office/powerpoint/2010/main" val="321631571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altLang="en-US" dirty="0"/>
              <a:t>You can contribute money at any time as a lump sum or automatically on a weekly, monthly, or quarterly basis through systematic investing from a bank account or paycheck. Dollar cost averaging can be achieved through systematic savings.¹</a:t>
            </a:r>
          </a:p>
          <a:p>
            <a:endParaRPr lang="en-US" altLang="en-US" dirty="0"/>
          </a:p>
          <a:p>
            <a:pPr marL="0" indent="0">
              <a:buNone/>
            </a:pPr>
            <a:r>
              <a:rPr lang="en-US" altLang="en-US" sz="1200" b="1" dirty="0"/>
              <a:t>1</a:t>
            </a:r>
            <a:r>
              <a:rPr lang="en-US" altLang="en-US" sz="1200" dirty="0"/>
              <a:t> Dollar cost averaging (DCA) does not assure a profit or protect against loss in declining markets. Since DCA involves continued investment in securities regardless of fluctuating price levels of such securities, a purchaser should consider his or her ability to continue such purchases through periods of lower levels of market performance. If DCA is not elected when the plan is established, and is elected at a later date, it will count toward the IRS mandated twice per calendar year investment change.</a:t>
            </a:r>
          </a:p>
          <a:p>
            <a:endParaRPr lang="en-US" dirty="0"/>
          </a:p>
        </p:txBody>
      </p:sp>
      <p:sp>
        <p:nvSpPr>
          <p:cNvPr id="4" name="Slide Number Placeholder 3"/>
          <p:cNvSpPr>
            <a:spLocks noGrp="1"/>
          </p:cNvSpPr>
          <p:nvPr>
            <p:ph type="sldNum" sz="quarter" idx="5"/>
          </p:nvPr>
        </p:nvSpPr>
        <p:spPr/>
        <p:txBody>
          <a:bodyPr/>
          <a:lstStyle/>
          <a:p>
            <a:fld id="{3931B829-D864-43E1-B057-6F3CD5AE9D62}" type="slidenum">
              <a:rPr lang="en-US" smtClean="0"/>
              <a:t>36</a:t>
            </a:fld>
            <a:endParaRPr lang="en-US"/>
          </a:p>
        </p:txBody>
      </p:sp>
    </p:spTree>
    <p:extLst>
      <p:ext uri="{BB962C8B-B14F-4D97-AF65-F5344CB8AC3E}">
        <p14:creationId xmlns:p14="http://schemas.microsoft.com/office/powerpoint/2010/main" val="58413657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ltLang="en-US" dirty="0"/>
              <a:t>Account balances are aggregated so that individuals don’t exceed the preset plan contribution limits.  This is a mandatory regulation that the IRS imposes on all accounts within a state’s program for the same beneficiary despite the fact that the account holders may differ.  For example, John Hancock Freedom 529 has a contribution limit of $475,000, contributions and earnings. For each beneficiary, all accounts are aggregated in spite of the fact that there may be numerous account holders funding accounts.</a:t>
            </a:r>
          </a:p>
          <a:p>
            <a:pPr marL="171450" indent="-171450">
              <a:buFont typeface="Arial" panose="020B0604020202020204" pitchFamily="34" charset="0"/>
              <a:buChar char="•"/>
            </a:pPr>
            <a:r>
              <a:rPr lang="en-US" altLang="en-US" dirty="0"/>
              <a:t>A 1099-Q is issued to the recipient of the distribution and is used to report distributions that include cost basis information from qualified tuition programs. It’s the responsibility of the taxpayer to substantiate the use of the distribution for qualified expenses. </a:t>
            </a:r>
          </a:p>
          <a:p>
            <a:pPr marL="171450" indent="-171450">
              <a:buFont typeface="Arial" panose="020B0604020202020204" pitchFamily="34" charset="0"/>
              <a:buChar char="•"/>
            </a:pPr>
            <a:r>
              <a:rPr lang="en-US" altLang="en-US" dirty="0"/>
              <a:t>Now, let’s see the tax implications of a nonqualified distribution.</a:t>
            </a:r>
          </a:p>
          <a:p>
            <a:endParaRPr lang="en-US" dirty="0"/>
          </a:p>
        </p:txBody>
      </p:sp>
      <p:sp>
        <p:nvSpPr>
          <p:cNvPr id="4" name="Slide Number Placeholder 3"/>
          <p:cNvSpPr>
            <a:spLocks noGrp="1"/>
          </p:cNvSpPr>
          <p:nvPr>
            <p:ph type="sldNum" sz="quarter" idx="5"/>
          </p:nvPr>
        </p:nvSpPr>
        <p:spPr/>
        <p:txBody>
          <a:bodyPr/>
          <a:lstStyle/>
          <a:p>
            <a:fld id="{3931B829-D864-43E1-B057-6F3CD5AE9D62}" type="slidenum">
              <a:rPr lang="en-US" smtClean="0"/>
              <a:t>37</a:t>
            </a:fld>
            <a:endParaRPr lang="en-US"/>
          </a:p>
        </p:txBody>
      </p:sp>
    </p:spTree>
    <p:extLst>
      <p:ext uri="{BB962C8B-B14F-4D97-AF65-F5344CB8AC3E}">
        <p14:creationId xmlns:p14="http://schemas.microsoft.com/office/powerpoint/2010/main" val="361221419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ltLang="en-US" dirty="0"/>
              <a:t>Now, at some point, you’ll want to take money out of the plan to pay for college.  The good news is that distributions taken for qualified education expenses are federal tax free, although state tax treatment may vary.</a:t>
            </a:r>
          </a:p>
          <a:p>
            <a:pPr marL="171450" indent="-171450">
              <a:buFont typeface="Arial" panose="020B0604020202020204" pitchFamily="34" charset="0"/>
              <a:buChar char="•"/>
            </a:pPr>
            <a:r>
              <a:rPr lang="en-US" altLang="en-US" dirty="0"/>
              <a:t>Let’s look at an example that explores the effect of the penalty tax on a nonqualified distribution.  For this example, let’s assume that the father is in the 35% tax bracket and the child is in the 22% tax bracket. The father puts $100,000 into a 529 savings plan and, for simplicity’s sake, let’s assume that, over time, this amount grows to $200,000. It’s now time for the child to begin college, so a $100,000 qualified distribution is taken. The father decides to then liquidate the remaining $100,000 and takes a nonqualified distribution. How will this be taxed?</a:t>
            </a:r>
          </a:p>
          <a:p>
            <a:pPr marL="628650" lvl="1" indent="-171450">
              <a:buFont typeface="Arial" panose="020B0604020202020204" pitchFamily="34" charset="0"/>
              <a:buChar char="•"/>
            </a:pPr>
            <a:r>
              <a:rPr lang="en-US" altLang="en-US" dirty="0"/>
              <a:t>Because 529 distributions are taken pro rata, in this example, the first $100,000 distribution is made up of 50% principal and 50% earnings. So the second distribution, the nonqualified distribution, is made up of the same—50% principal and 50% earnings.  </a:t>
            </a:r>
          </a:p>
          <a:p>
            <a:pPr marL="628650" lvl="1" indent="-171450">
              <a:buFont typeface="Arial" panose="020B0604020202020204" pitchFamily="34" charset="0"/>
              <a:buChar char="•"/>
            </a:pPr>
            <a:r>
              <a:rPr lang="en-US" altLang="en-US" dirty="0"/>
              <a:t>Remember, there is no tax or penalty on principal.</a:t>
            </a:r>
          </a:p>
          <a:p>
            <a:pPr marL="628650" lvl="1" indent="-171450">
              <a:buFont typeface="Arial" panose="020B0604020202020204" pitchFamily="34" charset="0"/>
              <a:buChar char="•"/>
            </a:pPr>
            <a:r>
              <a:rPr lang="en-US" altLang="en-US" dirty="0"/>
              <a:t>So in this example, $50,000 of the nonqualified distribution is subject to income tax and a 10% penalty—the earnings portion. However, please note that if one distribution of $200,000 is taken, then $100,000 is subject to tax and penalty.</a:t>
            </a:r>
          </a:p>
          <a:p>
            <a:pPr marL="628650" lvl="1" indent="-171450">
              <a:buFont typeface="Arial" panose="020B0604020202020204" pitchFamily="34" charset="0"/>
              <a:buChar char="•"/>
            </a:pPr>
            <a:r>
              <a:rPr lang="en-US" altLang="en-US" dirty="0"/>
              <a:t>Now let’s see who should take the nonqualified distribution in this scenario.</a:t>
            </a:r>
          </a:p>
          <a:p>
            <a:pPr marL="628650" lvl="1" indent="-171450">
              <a:buFont typeface="Arial" panose="020B0604020202020204" pitchFamily="34" charset="0"/>
              <a:buChar char="•"/>
            </a:pPr>
            <a:r>
              <a:rPr lang="en-US" altLang="en-US" dirty="0"/>
              <a:t>If </a:t>
            </a:r>
            <a:r>
              <a:rPr lang="en-US" dirty="0"/>
              <a:t>the nonqualified distribution is paid to </a:t>
            </a:r>
            <a:r>
              <a:rPr lang="en-US" altLang="en-US" dirty="0"/>
              <a:t>the child, the tax bracket is 22% x 50,000 = 11,000, plus a 10% penalty tax (10% x 50,000) of $5,000, is a total of $16,000.</a:t>
            </a:r>
          </a:p>
          <a:p>
            <a:pPr marL="628650" lvl="1" indent="-171450">
              <a:buFont typeface="Arial" panose="020B0604020202020204" pitchFamily="34" charset="0"/>
              <a:buChar char="•"/>
            </a:pPr>
            <a:r>
              <a:rPr lang="en-US" altLang="en-US" dirty="0"/>
              <a:t>If </a:t>
            </a:r>
            <a:r>
              <a:rPr lang="en-US" dirty="0"/>
              <a:t>the nonqualified distribution is paid to </a:t>
            </a:r>
            <a:r>
              <a:rPr lang="en-US" altLang="en-US" dirty="0"/>
              <a:t>the father, he would be taxed at 35% or $17,500 (35% x $50,000 = $17,500), plus the $5,000 penalty tax (10% x 50,000), for a total of $22,500.</a:t>
            </a:r>
          </a:p>
          <a:p>
            <a:pPr marL="628650" lvl="1" indent="-171450">
              <a:buFont typeface="Arial" panose="020B0604020202020204" pitchFamily="34" charset="0"/>
              <a:buChar char="•"/>
            </a:pPr>
            <a:r>
              <a:rPr lang="en-US" altLang="en-US" dirty="0"/>
              <a:t>Last, it should be noted that not all plans allow nonqualified distributions to be designated to a certain individual. With John Hancock Freedom 529, qualified distributions can be designated to either the account holder or the beneficiary.</a:t>
            </a:r>
          </a:p>
          <a:p>
            <a:pPr marL="628650" lvl="1" indent="-171450">
              <a:buFont typeface="Arial" panose="020B0604020202020204" pitchFamily="34" charset="0"/>
              <a:buChar char="•"/>
            </a:pPr>
            <a:r>
              <a:rPr lang="en-US" altLang="en-US" dirty="0"/>
              <a:t>Now, let’s see how 529 plans are evolving.</a:t>
            </a:r>
          </a:p>
          <a:p>
            <a:pPr marL="299209" lvl="1" indent="0">
              <a:buNone/>
            </a:pPr>
            <a:endParaRPr lang="en-US" altLang="en-US" dirty="0"/>
          </a:p>
          <a:p>
            <a:pPr marL="0" indent="0">
              <a:buNone/>
            </a:pPr>
            <a:r>
              <a:rPr lang="en-US" sz="900" dirty="0"/>
              <a:t>This is a hypothetical example for illustrative purposes only and is not indicative of any portfolio.</a:t>
            </a:r>
          </a:p>
          <a:p>
            <a:endParaRPr lang="en-US" dirty="0"/>
          </a:p>
        </p:txBody>
      </p:sp>
      <p:sp>
        <p:nvSpPr>
          <p:cNvPr id="4" name="Slide Number Placeholder 3"/>
          <p:cNvSpPr>
            <a:spLocks noGrp="1"/>
          </p:cNvSpPr>
          <p:nvPr>
            <p:ph type="sldNum" sz="quarter" idx="5"/>
          </p:nvPr>
        </p:nvSpPr>
        <p:spPr/>
        <p:txBody>
          <a:bodyPr/>
          <a:lstStyle/>
          <a:p>
            <a:fld id="{3931B829-D864-43E1-B057-6F3CD5AE9D62}" type="slidenum">
              <a:rPr lang="en-US" smtClean="0"/>
              <a:t>38</a:t>
            </a:fld>
            <a:endParaRPr lang="en-US"/>
          </a:p>
        </p:txBody>
      </p:sp>
    </p:spTree>
    <p:extLst>
      <p:ext uri="{BB962C8B-B14F-4D97-AF65-F5344CB8AC3E}">
        <p14:creationId xmlns:p14="http://schemas.microsoft.com/office/powerpoint/2010/main" val="217999453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b="1" dirty="0">
                <a:solidFill>
                  <a:srgbClr val="FF0000"/>
                </a:solidFill>
              </a:rPr>
              <a:t>DO NOT USE THIS SLIDE AT AMERIPRISE</a:t>
            </a:r>
          </a:p>
          <a:p>
            <a:pPr marL="171450" indent="-171450">
              <a:buFont typeface="Arial" panose="020B0604020202020204" pitchFamily="34" charset="0"/>
              <a:buChar char="•"/>
            </a:pPr>
            <a:r>
              <a:rPr lang="en-US" altLang="en-US" dirty="0"/>
              <a:t>Over time, 529 share classes have evolved and now include A, C, F, and NAV classes, all of which have different fees. With Class A shares, there is typically a front-end sales charge. </a:t>
            </a:r>
            <a:r>
              <a:rPr lang="en-US" dirty="0"/>
              <a:t>With a </a:t>
            </a:r>
            <a:r>
              <a:rPr lang="en-US" altLang="en-US" dirty="0"/>
              <a:t>Class </a:t>
            </a:r>
            <a:r>
              <a:rPr lang="en-US" dirty="0"/>
              <a:t>C share there is no front-end sales charge, but they have a higher expense ratio, </a:t>
            </a:r>
            <a:r>
              <a:rPr lang="en-US" dirty="0">
                <a:solidFill>
                  <a:srgbClr val="000000"/>
                </a:solidFill>
              </a:rPr>
              <a:t>and some plans have a back-end sales charge (CDSC)  on their C shares.</a:t>
            </a:r>
            <a:endParaRPr lang="en-US" dirty="0">
              <a:solidFill>
                <a:prstClr val="black"/>
              </a:solidFill>
            </a:endParaRPr>
          </a:p>
          <a:p>
            <a:pPr marL="179525" indent="-179525" defTabSz="957468">
              <a:spcBef>
                <a:spcPts val="628"/>
              </a:spcBef>
              <a:buFont typeface="Arial" panose="020B0604020202020204" pitchFamily="34" charset="0"/>
              <a:buChar char="•"/>
            </a:pPr>
            <a:r>
              <a:rPr lang="en-US" dirty="0"/>
              <a:t>They’re generally used for contributions into an older beneficiaries’ account. Convertible C shares can be used for any age beneficiary since they convert to </a:t>
            </a:r>
            <a:r>
              <a:rPr lang="en-US" altLang="en-US" dirty="0"/>
              <a:t>Class </a:t>
            </a:r>
            <a:r>
              <a:rPr lang="en-US" dirty="0"/>
              <a:t>A shares after </a:t>
            </a:r>
            <a:r>
              <a:rPr lang="en-US" dirty="0">
                <a:solidFill>
                  <a:srgbClr val="000000"/>
                </a:solidFill>
              </a:rPr>
              <a:t>a certain number of years. Please note, each plan is different. </a:t>
            </a:r>
            <a:r>
              <a:rPr lang="en-US" dirty="0"/>
              <a:t>If hitting breakpoints, </a:t>
            </a:r>
            <a:r>
              <a:rPr lang="en-US" altLang="en-US" dirty="0"/>
              <a:t>Class </a:t>
            </a:r>
            <a:r>
              <a:rPr lang="en-US" dirty="0"/>
              <a:t>A shares may still be a better option. </a:t>
            </a:r>
            <a:endParaRPr lang="en-US" altLang="en-US" dirty="0"/>
          </a:p>
          <a:p>
            <a:pPr marL="171450" indent="-171450">
              <a:buFont typeface="Arial" panose="020B0604020202020204" pitchFamily="34" charset="0"/>
              <a:buChar char="•"/>
            </a:pPr>
            <a:r>
              <a:rPr lang="en-US" altLang="en-US" dirty="0"/>
              <a:t>529 savings plans are either sold through a broker-dealer or through direct purchase. With direct purchase, the onus is on the investor, as there’s no financial professional involved to offer input or share his or her knowledge. </a:t>
            </a:r>
          </a:p>
          <a:p>
            <a:pPr marL="171450" indent="-171450">
              <a:buFont typeface="Arial" panose="020B0604020202020204" pitchFamily="34" charset="0"/>
              <a:buChar char="•"/>
            </a:pPr>
            <a:r>
              <a:rPr lang="en-US" altLang="en-US" dirty="0"/>
              <a:t>You may be wondering what 529 plan administrators are doing to make plans more accessible to a broader audience. Many firms are now offering their plans through payroll deduction.</a:t>
            </a:r>
          </a:p>
          <a:p>
            <a:pPr marL="171450" indent="-171450">
              <a:buFont typeface="Arial" panose="020B0604020202020204" pitchFamily="34" charset="0"/>
              <a:buChar char="•"/>
            </a:pPr>
            <a:r>
              <a:rPr lang="en-US" altLang="en-US" dirty="0"/>
              <a:t>(Please note, John Hancock Freedom 529s use the C2 share class.)</a:t>
            </a:r>
          </a:p>
          <a:p>
            <a:endParaRPr lang="en-US" dirty="0"/>
          </a:p>
        </p:txBody>
      </p:sp>
      <p:sp>
        <p:nvSpPr>
          <p:cNvPr id="4" name="Slide Number Placeholder 3"/>
          <p:cNvSpPr>
            <a:spLocks noGrp="1"/>
          </p:cNvSpPr>
          <p:nvPr>
            <p:ph type="sldNum" sz="quarter" idx="5"/>
          </p:nvPr>
        </p:nvSpPr>
        <p:spPr/>
        <p:txBody>
          <a:bodyPr/>
          <a:lstStyle/>
          <a:p>
            <a:fld id="{3931B829-D864-43E1-B057-6F3CD5AE9D62}" type="slidenum">
              <a:rPr lang="en-US" smtClean="0"/>
              <a:t>39</a:t>
            </a:fld>
            <a:endParaRPr lang="en-US"/>
          </a:p>
        </p:txBody>
      </p:sp>
    </p:spTree>
    <p:extLst>
      <p:ext uri="{BB962C8B-B14F-4D97-AF65-F5344CB8AC3E}">
        <p14:creationId xmlns:p14="http://schemas.microsoft.com/office/powerpoint/2010/main" val="171015716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ltLang="en-US" dirty="0"/>
              <a:t>529 plans have evolved to include those that are employer facilitated, making it easier for participants to enroll. Many plans, including John Hancock Freedom 529, offer payroll deduction and generally allow for lower, systematic contribution amounts than individual plans. This enables employees to systematically begin saving for their loved ones’ education, either on a weekly, biweekly, or monthly basis. </a:t>
            </a:r>
          </a:p>
          <a:p>
            <a:pPr marL="171450" indent="-171450">
              <a:buFont typeface="Arial" panose="020B0604020202020204" pitchFamily="34" charset="0"/>
              <a:buChar char="•"/>
            </a:pPr>
            <a:r>
              <a:rPr lang="en-US" altLang="en-US" dirty="0"/>
              <a:t>The employer-facilitated version of John Hancock Freedom 529, in certain situations, can be offered at NAV, thereby eliminating the up-front sales charge.  Our plan allows NAV pricing if a company has a certain number of employees, if the company has a 401(k) with John Hancock or its affiliates, or if the company has a qualified retirement plan with another company but has an average account balance of a certain amount.  In all situations, it’s up to the financial professional to approve the NAV as long as the company meets one of the above criteria.  Allowing plans to be offered at NAV for companies with average qualified retirement plan balances of a certain amount helps small companies with employees who are highly compensated.</a:t>
            </a:r>
          </a:p>
          <a:p>
            <a:pPr marL="171450" indent="-171450">
              <a:buFont typeface="Arial" panose="020B0604020202020204" pitchFamily="34" charset="0"/>
              <a:buChar char="•"/>
            </a:pPr>
            <a:r>
              <a:rPr lang="en-US" altLang="en-US" dirty="0"/>
              <a:t>With employer-facilitated 529 plans, there are no ERISA rules that apply, so the employer has no fiduciary responsibility. Each transaction is considered a one-to-one transaction between the broker and client.  </a:t>
            </a:r>
          </a:p>
          <a:p>
            <a:pPr marL="171450" indent="-171450">
              <a:buFont typeface="Arial" panose="020B0604020202020204" pitchFamily="34" charset="0"/>
              <a:buChar char="•"/>
            </a:pPr>
            <a:r>
              <a:rPr lang="en-US" altLang="en-US" dirty="0"/>
              <a:t>As a result, it’s a broker-dealer firm’s responsibility to ensure that proper suitability is adhered to.  However, as employer-facilitated 529 savings plans evolve, the question remains: Will ERISA want to weigh in on issuers similar to how it does with 401(k)s?  Please note that any employer-funded benefit, including a matching contribution, is likely to make the arrangement subject to ERISA.</a:t>
            </a:r>
          </a:p>
          <a:p>
            <a:pPr marL="171450" indent="-171450">
              <a:buFont typeface="Arial" panose="020B0604020202020204" pitchFamily="34" charset="0"/>
              <a:buChar char="•"/>
            </a:pPr>
            <a:r>
              <a:rPr lang="en-US" altLang="en-US" dirty="0"/>
              <a:t>This and many other questions remain as 529 plans continue to develop and evolve.</a:t>
            </a:r>
          </a:p>
          <a:p>
            <a:pPr marL="171450" indent="-171450">
              <a:buFont typeface="Arial" panose="020B0604020202020204" pitchFamily="34" charset="0"/>
              <a:buChar char="•"/>
            </a:pPr>
            <a:r>
              <a:rPr lang="en-US" altLang="en-US" dirty="0"/>
              <a:t>[</a:t>
            </a:r>
            <a:r>
              <a:rPr lang="en-US" altLang="en-US" b="1" dirty="0"/>
              <a:t>FOR THE PUBLIC: </a:t>
            </a:r>
            <a:r>
              <a:rPr lang="en-US" altLang="en-US" dirty="0"/>
              <a:t>To learn more about John Hancock Freedom 529, please visit us at jhinvestments.com/529 or call a John Hancock Freedom 529 specialist at 866-222-7498.]</a:t>
            </a:r>
          </a:p>
          <a:p>
            <a:endParaRPr lang="en-US" dirty="0"/>
          </a:p>
        </p:txBody>
      </p:sp>
      <p:sp>
        <p:nvSpPr>
          <p:cNvPr id="4" name="Slide Number Placeholder 3"/>
          <p:cNvSpPr>
            <a:spLocks noGrp="1"/>
          </p:cNvSpPr>
          <p:nvPr>
            <p:ph type="sldNum" sz="quarter" idx="5"/>
          </p:nvPr>
        </p:nvSpPr>
        <p:spPr/>
        <p:txBody>
          <a:bodyPr/>
          <a:lstStyle/>
          <a:p>
            <a:fld id="{3931B829-D864-43E1-B057-6F3CD5AE9D62}" type="slidenum">
              <a:rPr lang="en-US" smtClean="0"/>
              <a:t>40</a:t>
            </a:fld>
            <a:endParaRPr lang="en-US"/>
          </a:p>
        </p:txBody>
      </p:sp>
    </p:spTree>
    <p:extLst>
      <p:ext uri="{BB962C8B-B14F-4D97-AF65-F5344CB8AC3E}">
        <p14:creationId xmlns:p14="http://schemas.microsoft.com/office/powerpoint/2010/main" val="328432793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ltLang="en-US" dirty="0"/>
              <a:t>John Hancock is ready to help you and your clients every step of the way. </a:t>
            </a:r>
          </a:p>
          <a:p>
            <a:pPr marL="171450" indent="-171450">
              <a:buFont typeface="Arial" panose="020B0604020202020204" pitchFamily="34" charset="0"/>
              <a:buChar char="•"/>
            </a:pPr>
            <a:r>
              <a:rPr lang="en-US" altLang="en-US" dirty="0"/>
              <a:t>For more information on any of the lessons discussed today, please speak with me or your financial professional. </a:t>
            </a:r>
          </a:p>
          <a:p>
            <a:pPr marL="171450" indent="-171450">
              <a:buFont typeface="Arial" panose="020B0604020202020204" pitchFamily="34" charset="0"/>
              <a:buChar char="•"/>
            </a:pPr>
            <a:r>
              <a:rPr lang="en-US" altLang="en-US" dirty="0"/>
              <a:t>Now, I’d like to open this up to your questions, and thank you for being such a great audience. </a:t>
            </a:r>
          </a:p>
          <a:p>
            <a:endParaRPr lang="en-US" dirty="0"/>
          </a:p>
        </p:txBody>
      </p:sp>
      <p:sp>
        <p:nvSpPr>
          <p:cNvPr id="4" name="Slide Number Placeholder 3"/>
          <p:cNvSpPr>
            <a:spLocks noGrp="1"/>
          </p:cNvSpPr>
          <p:nvPr>
            <p:ph type="sldNum" sz="quarter" idx="5"/>
          </p:nvPr>
        </p:nvSpPr>
        <p:spPr/>
        <p:txBody>
          <a:bodyPr/>
          <a:lstStyle/>
          <a:p>
            <a:fld id="{3931B829-D864-43E1-B057-6F3CD5AE9D62}" type="slidenum">
              <a:rPr lang="en-US" smtClean="0"/>
              <a:t>43</a:t>
            </a:fld>
            <a:endParaRPr lang="en-US"/>
          </a:p>
        </p:txBody>
      </p:sp>
    </p:spTree>
    <p:extLst>
      <p:ext uri="{BB962C8B-B14F-4D97-AF65-F5344CB8AC3E}">
        <p14:creationId xmlns:p14="http://schemas.microsoft.com/office/powerpoint/2010/main" val="28438150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ltLang="en-US" dirty="0"/>
              <a:t>One of the most prominent features of 529 plans is tax-deferred growth of earnings on the assets. Furthermore, any earnings on distributions used for qualified higher education expenses from a 529 plan are federal income-tax free.¹  </a:t>
            </a:r>
          </a:p>
          <a:p>
            <a:pPr marL="171450" indent="-171450">
              <a:buFont typeface="Arial" panose="020B0604020202020204" pitchFamily="34" charset="0"/>
              <a:buChar char="•"/>
            </a:pPr>
            <a:r>
              <a:rPr lang="en-US" altLang="en-US" dirty="0"/>
              <a:t>529 plans have unique and advantageous gifting capabilities, allowing for five years of gifts to be made at once. An individual can make contributions of up to $85,000 at once per beneficiary without incurring a federal gift tax, or $170,000 if married. Please note that if additional gifts are made to the same beneficiary during this five-year period, a federal gift tax may apply. </a:t>
            </a:r>
          </a:p>
          <a:p>
            <a:pPr marL="171450" indent="-171450">
              <a:buFont typeface="Arial" panose="020B0604020202020204" pitchFamily="34" charset="0"/>
              <a:buChar char="•"/>
            </a:pPr>
            <a:r>
              <a:rPr lang="en-US" altLang="en-US" dirty="0"/>
              <a:t>Additionally, even though individuals gift money to the 529 plan on behalf of the beneficiary, if he or she is the account holder, complete control of the account remains with that individual. This person can control investment allocations, distributions, and even change the beneficiary to another family member of the current beneficiary.</a:t>
            </a:r>
          </a:p>
          <a:p>
            <a:pPr marL="171450" indent="-171450">
              <a:buFont typeface="Arial" panose="020B0604020202020204" pitchFamily="34" charset="0"/>
              <a:buChar char="•"/>
            </a:pPr>
            <a:r>
              <a:rPr lang="en-US" altLang="en-US" dirty="0"/>
              <a:t>Many 529 plans offer a broad range of investment choices, such as Enrollment, or Age-Based, Static, and Individual Portfolios. Investors also have the ability to reallocate the assets within a plan twice in the calendar year, or any time when changing the beneficiary.²</a:t>
            </a:r>
          </a:p>
          <a:p>
            <a:pPr marL="171450" indent="-171450">
              <a:buFont typeface="Arial" panose="020B0604020202020204" pitchFamily="34" charset="0"/>
              <a:buChar char="•"/>
            </a:pPr>
            <a:r>
              <a:rPr lang="en-US" altLang="en-US" dirty="0"/>
              <a:t>They’re flexible enough to finance many educational paths, such as tuition for grades K through 12, vocational school, trade school, or apprenticeship. </a:t>
            </a:r>
          </a:p>
          <a:p>
            <a:pPr marL="171450" indent="-171450" defTabSz="957350">
              <a:buFont typeface="Arial" panose="020B0604020202020204" pitchFamily="34" charset="0"/>
              <a:buChar char="•"/>
              <a:defRPr/>
            </a:pPr>
            <a:r>
              <a:rPr lang="en-US" altLang="en-US" dirty="0"/>
              <a:t>These features help to differentiate 529 savings plans from alternative savings methods, which makes them a great vehicle to help you meet your education savings goals. Please note, s</a:t>
            </a:r>
            <a:r>
              <a:rPr lang="en-US" dirty="0"/>
              <a:t>ome states don’t consider withdrawals from a 529 plan to pay for primary or secondary school costs a permissible expense. The tax consequences of such payments will vary depending on state law and may include penalties. Please consult with a tax or legal </a:t>
            </a:r>
            <a:r>
              <a:rPr lang="en-US" sz="1300" dirty="0"/>
              <a:t>professional.</a:t>
            </a:r>
            <a:endParaRPr lang="en-US" altLang="en-US" sz="900" dirty="0"/>
          </a:p>
          <a:p>
            <a:pPr marL="0" indent="0">
              <a:buNone/>
            </a:pPr>
            <a:endParaRPr lang="en-US" altLang="en-US" sz="800" b="1" dirty="0"/>
          </a:p>
          <a:p>
            <a:pPr marL="0" indent="0">
              <a:buNone/>
            </a:pPr>
            <a:r>
              <a:rPr lang="en-US" altLang="en-US" sz="800" b="1" dirty="0"/>
              <a:t>1</a:t>
            </a:r>
            <a:r>
              <a:rPr lang="en-US" altLang="en-US" sz="800" dirty="0"/>
              <a:t> State tax laws and treatment may vary. Earnings on nonqualified distributions will be subject to income tax and a 10% federal penalty tax. </a:t>
            </a:r>
          </a:p>
          <a:p>
            <a:pPr marL="0" indent="0">
              <a:buNone/>
            </a:pPr>
            <a:r>
              <a:rPr lang="en-US" altLang="en-US" sz="800" b="1" dirty="0"/>
              <a:t>2</a:t>
            </a:r>
            <a:r>
              <a:rPr lang="en-US" altLang="en-US" sz="800" dirty="0"/>
              <a:t> If the beneficiary is changed, the new beneficiary must be a member of the family of the current beneficiary.</a:t>
            </a:r>
          </a:p>
          <a:p>
            <a:endParaRPr lang="en-US" dirty="0"/>
          </a:p>
        </p:txBody>
      </p:sp>
      <p:sp>
        <p:nvSpPr>
          <p:cNvPr id="4" name="Slide Number Placeholder 3"/>
          <p:cNvSpPr>
            <a:spLocks noGrp="1"/>
          </p:cNvSpPr>
          <p:nvPr>
            <p:ph type="sldNum" sz="quarter" idx="5"/>
          </p:nvPr>
        </p:nvSpPr>
        <p:spPr/>
        <p:txBody>
          <a:bodyPr/>
          <a:lstStyle/>
          <a:p>
            <a:fld id="{3931B829-D864-43E1-B057-6F3CD5AE9D62}" type="slidenum">
              <a:rPr lang="en-US" smtClean="0"/>
              <a:t>5</a:t>
            </a:fld>
            <a:endParaRPr lang="en-US"/>
          </a:p>
        </p:txBody>
      </p:sp>
    </p:spTree>
    <p:extLst>
      <p:ext uri="{BB962C8B-B14F-4D97-AF65-F5344CB8AC3E}">
        <p14:creationId xmlns:p14="http://schemas.microsoft.com/office/powerpoint/2010/main" val="26222282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a:t>
            </a:r>
            <a:r>
              <a:rPr lang="ja-JP" altLang="en-US" dirty="0"/>
              <a:t>’</a:t>
            </a:r>
            <a:r>
              <a:rPr lang="en-US" altLang="ja-JP" dirty="0"/>
              <a:t>s a qualified expense?  </a:t>
            </a:r>
          </a:p>
          <a:p>
            <a:endParaRPr lang="en-US" altLang="ja-JP" dirty="0"/>
          </a:p>
          <a:p>
            <a:pPr marL="0" indent="0">
              <a:buNone/>
            </a:pPr>
            <a:r>
              <a:rPr lang="en-US" altLang="ja-JP" i="1" dirty="0"/>
              <a:t>(Read list.)  </a:t>
            </a:r>
          </a:p>
          <a:p>
            <a:pPr marL="0" indent="0">
              <a:buNone/>
            </a:pPr>
            <a:endParaRPr lang="en-US" altLang="ja-JP" i="1" dirty="0"/>
          </a:p>
          <a:p>
            <a:pPr marL="171450" indent="-171450">
              <a:buFont typeface="Arial" panose="020B0604020202020204" pitchFamily="34" charset="0"/>
              <a:buChar char="•"/>
            </a:pPr>
            <a:r>
              <a:rPr lang="en-US" altLang="ja-JP" dirty="0"/>
              <a:t>Basically everything required for course work―not for partying!</a:t>
            </a:r>
          </a:p>
          <a:p>
            <a:pPr marL="171450" indent="-171450">
              <a:buFont typeface="Arial" panose="020B0604020202020204" pitchFamily="34" charset="0"/>
              <a:buChar char="•"/>
            </a:pPr>
            <a:r>
              <a:rPr lang="en-US" dirty="0"/>
              <a:t>What’s more, you can now use your 529 to pay up to $10,000 of tuition per year at primary and secondary schools. Please note, some states don’t consider withdrawals from a 529 plan to pay for primary or secondary school costs a permissible expense. The tax consequences of such payments will vary depending on state law and may include penalties. Please consult with a tax or legal </a:t>
            </a:r>
            <a:r>
              <a:rPr lang="en-US" sz="1300" dirty="0"/>
              <a:t>professional.</a:t>
            </a:r>
            <a:endParaRPr lang="en-US" dirty="0"/>
          </a:p>
          <a:p>
            <a:pPr marL="179525" indent="-179525" defTabSz="957468">
              <a:spcBef>
                <a:spcPts val="628"/>
              </a:spcBef>
              <a:buFont typeface="Arial" panose="020B0604020202020204" pitchFamily="34" charset="0"/>
              <a:buChar char="•"/>
              <a:defRPr/>
            </a:pPr>
            <a:r>
              <a:rPr lang="en-US" dirty="0"/>
              <a:t>Thanks to the SECURE Act, $10,000 of student loan debt is considered a qualified expense. The bill includes an aggregate lifetime limit of $10,000 in qualified student loan repayments per 529 plan beneficiary. And, another great feature of the SECURE Act is that </a:t>
            </a:r>
            <a:r>
              <a:rPr lang="en-US" sz="1300" dirty="0">
                <a:solidFill>
                  <a:srgbClr val="000000"/>
                </a:solidFill>
              </a:rPr>
              <a:t>it now allows f</a:t>
            </a:r>
            <a:r>
              <a:rPr lang="en-US" sz="1300" dirty="0">
                <a:solidFill>
                  <a:srgbClr val="201C1D"/>
                </a:solidFill>
              </a:rPr>
              <a:t>ees, books, supplies, and required equipment as qualified expenses for apprenticeship programs.</a:t>
            </a:r>
            <a:endParaRPr lang="en-US" dirty="0"/>
          </a:p>
          <a:p>
            <a:pPr marL="171450" indent="-171450">
              <a:buFont typeface="Arial" panose="020B0604020202020204" pitchFamily="34" charset="0"/>
              <a:buChar char="•"/>
            </a:pPr>
            <a:r>
              <a:rPr lang="en-US" dirty="0"/>
              <a:t>You’ll probably will be OK if you stick to the simple list of qualified expenses. Like everything, there are a few exceptions to the rule. </a:t>
            </a:r>
            <a:endParaRPr lang="en-US" altLang="ja-JP" dirty="0"/>
          </a:p>
          <a:p>
            <a:pPr marL="171450" indent="-171450">
              <a:buFont typeface="Arial" panose="020B0604020202020204" pitchFamily="34" charset="0"/>
              <a:buChar char="•"/>
            </a:pPr>
            <a:r>
              <a:rPr lang="en-US" dirty="0"/>
              <a:t>Student loan amounts </a:t>
            </a:r>
            <a:r>
              <a:rPr lang="en-US" altLang="en-US" dirty="0"/>
              <a:t>over the aggregate lifetime limit of $10,000 </a:t>
            </a:r>
            <a:r>
              <a:rPr lang="en-US" dirty="0"/>
              <a:t>aren’t covered, which makes sense. If you have money in a 529, you’re better off using it first, of course.</a:t>
            </a:r>
          </a:p>
          <a:p>
            <a:endParaRPr lang="en-US" dirty="0"/>
          </a:p>
        </p:txBody>
      </p:sp>
      <p:sp>
        <p:nvSpPr>
          <p:cNvPr id="4" name="Slide Number Placeholder 3"/>
          <p:cNvSpPr>
            <a:spLocks noGrp="1"/>
          </p:cNvSpPr>
          <p:nvPr>
            <p:ph type="sldNum" sz="quarter" idx="5"/>
          </p:nvPr>
        </p:nvSpPr>
        <p:spPr/>
        <p:txBody>
          <a:bodyPr/>
          <a:lstStyle/>
          <a:p>
            <a:fld id="{3931B829-D864-43E1-B057-6F3CD5AE9D62}" type="slidenum">
              <a:rPr lang="en-US" smtClean="0"/>
              <a:t>6</a:t>
            </a:fld>
            <a:endParaRPr lang="en-US"/>
          </a:p>
        </p:txBody>
      </p:sp>
    </p:spTree>
    <p:extLst>
      <p:ext uri="{BB962C8B-B14F-4D97-AF65-F5344CB8AC3E}">
        <p14:creationId xmlns:p14="http://schemas.microsoft.com/office/powerpoint/2010/main" val="26377804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ltLang="en-US" dirty="0"/>
              <a:t>While 529 plans have many features and benefits, there are several other ways to save for college, some of which are listed here.  Each savings method has its own advantages and disadvantages, depending on a client’s specific savings goals.</a:t>
            </a:r>
          </a:p>
          <a:p>
            <a:pPr marL="171450" indent="-171450">
              <a:buFont typeface="Arial" panose="020B0604020202020204" pitchFamily="34" charset="0"/>
              <a:buChar char="•"/>
            </a:pPr>
            <a:r>
              <a:rPr lang="en-US" altLang="en-US" dirty="0"/>
              <a:t>Some savings vehicles have income and contribution limits, such as the Coverdell ESA.  Others have limits regarding ownership, such as UGMA/UTMA accounts. </a:t>
            </a:r>
          </a:p>
          <a:p>
            <a:pPr marL="171450" indent="-171450">
              <a:buFont typeface="Arial" panose="020B0604020202020204" pitchFamily="34" charset="0"/>
              <a:buChar char="•"/>
            </a:pPr>
            <a:r>
              <a:rPr lang="en-US" altLang="en-US" dirty="0"/>
              <a:t>With some of these savings vehicles, such as taxable investments or UGMA/UTMA accounts, there’s no guarantee that the assets will be used for what they were originally put in place for—college savings.  The 529 plan has been designed specifically for college education savings, </a:t>
            </a:r>
            <a:r>
              <a:rPr lang="en-US" dirty="0"/>
              <a:t>while UGMA/UTMA accounts can be used for any expense that benefits a child</a:t>
            </a:r>
            <a:r>
              <a:rPr lang="en-US" altLang="en-US" dirty="0"/>
              <a:t>.  </a:t>
            </a:r>
          </a:p>
          <a:p>
            <a:pPr marL="171450" indent="-171450">
              <a:buFont typeface="Arial" panose="020B0604020202020204" pitchFamily="34" charset="0"/>
              <a:buChar char="•"/>
            </a:pPr>
            <a:r>
              <a:rPr lang="en-US" altLang="en-US" dirty="0"/>
              <a:t>In comparing 529 savings plans to other savings vehicles in the next few examples, we’ll focus primarily on two of the most popular alternatives for college savings, UGMA/UTMA accounts and Coverdell ESAs.</a:t>
            </a:r>
          </a:p>
          <a:p>
            <a:endParaRPr lang="en-US" dirty="0"/>
          </a:p>
        </p:txBody>
      </p:sp>
      <p:sp>
        <p:nvSpPr>
          <p:cNvPr id="4" name="Slide Number Placeholder 3"/>
          <p:cNvSpPr>
            <a:spLocks noGrp="1"/>
          </p:cNvSpPr>
          <p:nvPr>
            <p:ph type="sldNum" sz="quarter" idx="5"/>
          </p:nvPr>
        </p:nvSpPr>
        <p:spPr/>
        <p:txBody>
          <a:bodyPr/>
          <a:lstStyle/>
          <a:p>
            <a:fld id="{3931B829-D864-43E1-B057-6F3CD5AE9D62}" type="slidenum">
              <a:rPr lang="en-US" smtClean="0"/>
              <a:t>7</a:t>
            </a:fld>
            <a:endParaRPr lang="en-US"/>
          </a:p>
        </p:txBody>
      </p:sp>
    </p:spTree>
    <p:extLst>
      <p:ext uri="{BB962C8B-B14F-4D97-AF65-F5344CB8AC3E}">
        <p14:creationId xmlns:p14="http://schemas.microsoft.com/office/powerpoint/2010/main" val="36491841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ltLang="en-US" sz="1200" dirty="0"/>
              <a:t>Let’s take a brief look at the features of UGMA/UTMAs when compared to 529 plans. UGMA/UTMAs are custodial accounts. A large benefit of custodial accounts is the ability to reallocate assets at any time until the beneficiary reaches the age of majority. At that point, the beneficiary will gain control of the assets in an UMGA/UTMA, which means the beneficiary can liquidate the account and use the proceeds for any purpose.  However, with 529 plans, the account holder remains in control of the assets.</a:t>
            </a:r>
          </a:p>
          <a:p>
            <a:pPr marL="171450" indent="-171450">
              <a:buFont typeface="Arial" panose="020B0604020202020204" pitchFamily="34" charset="0"/>
              <a:buChar char="•"/>
            </a:pPr>
            <a:r>
              <a:rPr lang="en-US" altLang="en-US" sz="1200" dirty="0"/>
              <a:t>Another point to keep in mind is that the</a:t>
            </a:r>
            <a:r>
              <a:rPr lang="en-US" sz="1200" dirty="0"/>
              <a:t> tax on a child’s investment and other unearned income,  also called the kiddie tax, </a:t>
            </a:r>
            <a:r>
              <a:rPr lang="en-US" altLang="en-US" sz="1200" dirty="0"/>
              <a:t>affects any custodial account, including UGMA/UTMA accounts. With the kiddie tax, when the child is under the age of 19, or is a full-time student under the age of 24 who doesn’t earn enough to pay at least half of his or her support, the first $2,300 of unearned income is tax free, while all additional income is taxed at the estate and trust rate.¹</a:t>
            </a:r>
          </a:p>
          <a:p>
            <a:pPr marL="171450" indent="-171450">
              <a:buFont typeface="Arial" panose="020B0604020202020204" pitchFamily="34" charset="0"/>
              <a:buChar char="•"/>
            </a:pPr>
            <a:r>
              <a:rPr lang="en-US" altLang="en-US" sz="1200" dirty="0"/>
              <a:t>Once the child has reached the age of 19 or 24, as applicable, all of the unearned income is taxed at the child’s rate. Even with this favorable tax treatment, the assets are still considered part of the donor’s taxable estate if the donor serves as the custodian on the account. With 529 plans, however, the donor removes the assets from his or her federal taxable estate while still maintaining control over the account as the account holder.</a:t>
            </a:r>
          </a:p>
          <a:p>
            <a:pPr marL="171450" indent="-171450">
              <a:buFont typeface="Arial" panose="020B0604020202020204" pitchFamily="34" charset="0"/>
              <a:buChar char="•"/>
            </a:pPr>
            <a:r>
              <a:rPr lang="en-US" altLang="en-US" sz="1200" dirty="0"/>
              <a:t>There are also issues regarding the amount of money that may be removed from a donor’s taxable estate. </a:t>
            </a:r>
            <a:r>
              <a:rPr lang="en-US" sz="1200" dirty="0"/>
              <a:t>Typically, a donor can make annual nontaxable gifts per beneficiary of up to $18,000, which is the current annual gift tax exclusion amount.</a:t>
            </a:r>
            <a:r>
              <a:rPr lang="en-US" altLang="en-US" sz="1200" dirty="0"/>
              <a:t> However, a 529 plan allows an individual to give an accelerated gift of up to $90,000 and have it treated as having accrued over five years. While the assets are removed from the account holder’s estate, if the account holder wants to revoke the gift, subject to income tax and a 10% penalty on earnings, he or she can.  Unlike a 529 plan, however, UGMA/UTMA account contributions are irrevocable.  </a:t>
            </a:r>
          </a:p>
          <a:p>
            <a:pPr marL="171450" indent="-171450">
              <a:buFont typeface="Arial" panose="020B0604020202020204" pitchFamily="34" charset="0"/>
              <a:buChar char="•"/>
            </a:pPr>
            <a:r>
              <a:rPr lang="en-US" altLang="en-US" sz="1200" dirty="0"/>
              <a:t>As far as financial aid decisions, in a 529 plan, the assets are considered to be the parents’ assets; with UGMA/UTMA, the assets are considered to be the student’s. Since 20% of the student’s assets are factored into financial aid calculations, this can be a detriment.</a:t>
            </a:r>
          </a:p>
          <a:p>
            <a:pPr marL="171450" indent="-171450">
              <a:buFont typeface="Arial" panose="020B0604020202020204" pitchFamily="34" charset="0"/>
              <a:buChar char="•"/>
            </a:pPr>
            <a:r>
              <a:rPr lang="en-US" altLang="en-US" sz="1200" dirty="0"/>
              <a:t>Once people hear about the advantages that 529 plans have over the alternatives, many may consider investing their UGMA/UTMA assets into 529 plans. </a:t>
            </a:r>
          </a:p>
          <a:p>
            <a:pPr marL="0" indent="0">
              <a:buNone/>
            </a:pPr>
            <a:endParaRPr lang="en-US" altLang="en-US" sz="900" b="1" dirty="0"/>
          </a:p>
          <a:p>
            <a:pPr marL="0" indent="0">
              <a:buNone/>
            </a:pPr>
            <a:r>
              <a:rPr lang="en-US" altLang="en-US" sz="900" b="1" dirty="0"/>
              <a:t>1</a:t>
            </a:r>
            <a:r>
              <a:rPr lang="en-US" altLang="en-US" sz="900" dirty="0"/>
              <a:t> irs.gov, 2023. </a:t>
            </a:r>
          </a:p>
          <a:p>
            <a:endParaRPr lang="en-US" dirty="0"/>
          </a:p>
        </p:txBody>
      </p:sp>
      <p:sp>
        <p:nvSpPr>
          <p:cNvPr id="4" name="Slide Number Placeholder 3"/>
          <p:cNvSpPr>
            <a:spLocks noGrp="1"/>
          </p:cNvSpPr>
          <p:nvPr>
            <p:ph type="sldNum" sz="quarter" idx="5"/>
          </p:nvPr>
        </p:nvSpPr>
        <p:spPr/>
        <p:txBody>
          <a:bodyPr/>
          <a:lstStyle/>
          <a:p>
            <a:fld id="{3931B829-D864-43E1-B057-6F3CD5AE9D62}" type="slidenum">
              <a:rPr lang="en-US" smtClean="0"/>
              <a:t>9</a:t>
            </a:fld>
            <a:endParaRPr lang="en-US"/>
          </a:p>
        </p:txBody>
      </p:sp>
    </p:spTree>
    <p:extLst>
      <p:ext uri="{BB962C8B-B14F-4D97-AF65-F5344CB8AC3E}">
        <p14:creationId xmlns:p14="http://schemas.microsoft.com/office/powerpoint/2010/main" val="42207616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ltLang="en-US" dirty="0"/>
              <a:t>Before you make any decisions, you should thoroughly review your college savings goals with them.</a:t>
            </a:r>
          </a:p>
          <a:p>
            <a:pPr marL="171450" indent="-171450">
              <a:buFont typeface="Arial" panose="020B0604020202020204" pitchFamily="34" charset="0"/>
              <a:buChar char="•"/>
            </a:pPr>
            <a:r>
              <a:rPr lang="en-US" altLang="en-US" dirty="0"/>
              <a:t>If your considering investing UGMA/UTMA assets into a 529 plan, you want to either stop contributing to the UGMA/UTMA and open a 529 plan, or transfer the assets in the UGMA/UTMA account to a 529 plan.  If you choose the latter, you’d have to liquidate the existing investment, a potentially taxable event, and contribute the proceeds to a 529 plan. </a:t>
            </a:r>
          </a:p>
          <a:p>
            <a:pPr marL="171450" indent="-171450">
              <a:buFont typeface="Arial" panose="020B0604020202020204" pitchFamily="34" charset="0"/>
              <a:buChar char="•"/>
            </a:pPr>
            <a:r>
              <a:rPr lang="en-US" altLang="en-US" dirty="0"/>
              <a:t>An UGMA/UTMA account funds transfer to a 529 plan requires that the minor be listed as the 529 account holder with the custodian listed. In addition, the beneficiary of the UGMA/UTMA account must continue to be the beneficiary of the 529 account.  Also, the conversion may be taxable depending on what the UGMA/UTMA account is currently invested in, since current assets generally must be liquidated and the proceeds transferred to the 529 account.  Converting to a 529 plan doesn’t allow parents </a:t>
            </a:r>
            <a:r>
              <a:rPr lang="en-US" dirty="0"/>
              <a:t>or the original donor of the UGMA/UTMA account </a:t>
            </a:r>
            <a:r>
              <a:rPr lang="en-US" altLang="en-US" dirty="0"/>
              <a:t>to regain control of the assets, but rather the minor will become owner of the 529 plan once he or she reaches the UGMA/UTMA age of majority.</a:t>
            </a:r>
          </a:p>
          <a:p>
            <a:pPr marL="171450" indent="-171450">
              <a:buFont typeface="Arial" panose="020B0604020202020204" pitchFamily="34" charset="0"/>
              <a:buChar char="•"/>
            </a:pPr>
            <a:r>
              <a:rPr lang="en-US" altLang="en-US" dirty="0"/>
              <a:t>Please note, an UGMA/UTMA account and/or one that has been converted into a 529 plan will be included in your estate if you pass away while acting as the custodian of the account.</a:t>
            </a:r>
          </a:p>
          <a:p>
            <a:endParaRPr lang="en-US" dirty="0"/>
          </a:p>
        </p:txBody>
      </p:sp>
      <p:sp>
        <p:nvSpPr>
          <p:cNvPr id="4" name="Slide Number Placeholder 3"/>
          <p:cNvSpPr>
            <a:spLocks noGrp="1"/>
          </p:cNvSpPr>
          <p:nvPr>
            <p:ph type="sldNum" sz="quarter" idx="5"/>
          </p:nvPr>
        </p:nvSpPr>
        <p:spPr/>
        <p:txBody>
          <a:bodyPr/>
          <a:lstStyle/>
          <a:p>
            <a:fld id="{3931B829-D864-43E1-B057-6F3CD5AE9D62}" type="slidenum">
              <a:rPr lang="en-US" smtClean="0"/>
              <a:t>10</a:t>
            </a:fld>
            <a:endParaRPr lang="en-US"/>
          </a:p>
        </p:txBody>
      </p:sp>
    </p:spTree>
    <p:extLst>
      <p:ext uri="{BB962C8B-B14F-4D97-AF65-F5344CB8AC3E}">
        <p14:creationId xmlns:p14="http://schemas.microsoft.com/office/powerpoint/2010/main" val="6258934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ltLang="en-US" sz="1200" dirty="0"/>
              <a:t>Coverdell ESAs are also a popular way to save for college.  Let’s look at some differences between Coverdell accounts and 529 plans.</a:t>
            </a:r>
          </a:p>
          <a:p>
            <a:pPr marL="171450" indent="-171450">
              <a:buFont typeface="Arial" panose="020B0604020202020204" pitchFamily="34" charset="0"/>
              <a:buChar char="•"/>
            </a:pPr>
            <a:r>
              <a:rPr lang="en-US" altLang="en-US" sz="1200" dirty="0"/>
              <a:t>Annual contribution limits for Coverdell ESAs are $2,000 per year per beneficiary. With a 529 savings plan, there’s no yearly limit, but most plans have a maximum amount that can be contributed. For example, with John Hancock Freedom 529, up to $475,000 can be contributed for each beneficiary. With earnings, accounts can grow in excess of this limit. Once this limit is reached, no additional contributions will be permitted. This limit is set by the program’s rules and could change to reflect the increasing cost of education.  Also, contributions can be made to both a Coverdell ESA and a 529 plan in the same year. </a:t>
            </a:r>
          </a:p>
          <a:p>
            <a:pPr marL="171450" indent="-171450">
              <a:buFont typeface="Arial" panose="020B0604020202020204" pitchFamily="34" charset="0"/>
              <a:buChar char="•"/>
            </a:pPr>
            <a:r>
              <a:rPr lang="en-US" altLang="en-US" sz="1200" dirty="0"/>
              <a:t>There are no payout requirements with 529 savings plans; however, Coverdell ESAs do have payout requirements. When a beneficiary turns 30 years old, any Coverdell ESA balance must be distributed within 30 days and the earnings will be subject to income tax plus a 10% federal penalty tax. To avoid incurring the tax, a change in the beneficiary can be made, provided the new beneficiary is a member of the beneficiary’s family and under the age of 30, or the withdrawal can be rolled over to another Coverdell ESA within 60 days for a member of the beneficiary’s family who’s under the age of 30. It should be noted that rollovers are allowed once per 12-month period.</a:t>
            </a:r>
          </a:p>
          <a:p>
            <a:pPr marL="171450" indent="-171450">
              <a:buFont typeface="Arial" panose="020B0604020202020204" pitchFamily="34" charset="0"/>
              <a:buChar char="•"/>
            </a:pPr>
            <a:r>
              <a:rPr lang="en-US" altLang="en-US" sz="1200" dirty="0"/>
              <a:t>There are no income limitations for 529 savings plans, but Coverdell ESAs do have limitations on the donor’s income. The current phaseout limit is the modified AGI of $95,000 to $110,000 for singles and $190,000 to $220,000 for couples filing jointly, meaning that an individual’s ability to contribute up to $2,000 per beneficiary is reduced on a ratable basis as the donor’s modified AGI goes above $186,000 for married couples filing jointly, and is phased out completely at $196,000 for joint filing.  </a:t>
            </a:r>
          </a:p>
          <a:p>
            <a:pPr marL="171450" indent="-171450" defTabSz="957350">
              <a:buFont typeface="Arial" panose="020B0604020202020204" pitchFamily="34" charset="0"/>
              <a:buChar char="•"/>
              <a:defRPr/>
            </a:pPr>
            <a:r>
              <a:rPr lang="en-US" altLang="en-US" sz="1200" dirty="0"/>
              <a:t>The account holder of a 529 savings plan owns the account and can revoke it at any time, subject, of course, to taxes and penalties for nonqualified withdrawals. Plus, 529 accounts can now be used for grades K through 12 tuition. Please note, s</a:t>
            </a:r>
            <a:r>
              <a:rPr lang="en-US" sz="1200" dirty="0"/>
              <a:t>ome states don’t consider withdrawals from a 529 plan to pay for primary or secondary school costs a permissible expense. The tax consequences of such payments will vary depending on state law and may include penalties Please consult with a tax or legal professional. </a:t>
            </a:r>
            <a:r>
              <a:rPr lang="en-US" altLang="en-US" sz="1200" dirty="0"/>
              <a:t>Contributions to a Coverdell ESA, however, are irrevocable. Like a 529 plan contribution, one made to a Coverdell ESA is considered a completed gift. Contributions to a Coverdell ESA may be made only until the beneficiary reaches age 18. Distributions will be paid to the beneficiary and may not revert to the contributor. If a beneficiary of a Coverdell ESA dies, the account is paid out to the estate of the Beneficiary unless another qualifying family member is replaced as the beneficiary. </a:t>
            </a:r>
          </a:p>
          <a:p>
            <a:pPr marL="171450" indent="-171450">
              <a:buFont typeface="Arial" panose="020B0604020202020204" pitchFamily="34" charset="0"/>
              <a:buChar char="•"/>
            </a:pPr>
            <a:r>
              <a:rPr lang="en-US" altLang="en-US" sz="1200" dirty="0"/>
              <a:t>There are many states that offer some state income-tax benefit for contributing to the in-state 529 plan, and a few states that offer state income benefits for contributing to either an in-state or out-of-state 529 plan, but Coverdell ESAs have no such state income-tax benefits available.</a:t>
            </a:r>
          </a:p>
          <a:p>
            <a:endParaRPr lang="en-US" dirty="0"/>
          </a:p>
        </p:txBody>
      </p:sp>
      <p:sp>
        <p:nvSpPr>
          <p:cNvPr id="4" name="Slide Number Placeholder 3"/>
          <p:cNvSpPr>
            <a:spLocks noGrp="1"/>
          </p:cNvSpPr>
          <p:nvPr>
            <p:ph type="sldNum" sz="quarter" idx="5"/>
          </p:nvPr>
        </p:nvSpPr>
        <p:spPr/>
        <p:txBody>
          <a:bodyPr/>
          <a:lstStyle/>
          <a:p>
            <a:fld id="{3931B829-D864-43E1-B057-6F3CD5AE9D62}" type="slidenum">
              <a:rPr lang="en-US" smtClean="0"/>
              <a:t>11</a:t>
            </a:fld>
            <a:endParaRPr lang="en-US"/>
          </a:p>
        </p:txBody>
      </p:sp>
    </p:spTree>
    <p:extLst>
      <p:ext uri="{BB962C8B-B14F-4D97-AF65-F5344CB8AC3E}">
        <p14:creationId xmlns:p14="http://schemas.microsoft.com/office/powerpoint/2010/main" val="40974785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80"/>
          </a:xfrm>
          <a:prstGeom prst="rect">
            <a:avLst/>
          </a:prstGeom>
        </p:spPr>
        <p:txBody>
          <a:bodyPr wrap="square" lIns="0" tIns="0" rIns="0" bIns="0">
            <a:spAutoFit/>
          </a:bodyPr>
          <a:lstStyle>
            <a:lvl1pPr>
              <a:defRPr sz="2400" b="1" i="0">
                <a:solidFill>
                  <a:schemeClr val="tx1"/>
                </a:solidFill>
                <a:latin typeface="Arial"/>
                <a:cs typeface="Arial"/>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2/14/2024</a:t>
            </a:fld>
            <a:endParaRPr lang="en-US"/>
          </a:p>
        </p:txBody>
      </p:sp>
      <p:sp>
        <p:nvSpPr>
          <p:cNvPr id="6" name="Holder 6"/>
          <p:cNvSpPr>
            <a:spLocks noGrp="1"/>
          </p:cNvSpPr>
          <p:nvPr>
            <p:ph type="sldNum" sz="quarter" idx="7"/>
          </p:nvPr>
        </p:nvSpPr>
        <p:spPr/>
        <p:txBody>
          <a:bodyPr lIns="0" tIns="0" rIns="0" bIns="0"/>
          <a:lstStyle>
            <a:lvl1pPr>
              <a:defRPr sz="800" b="0" i="0">
                <a:solidFill>
                  <a:schemeClr val="tx1"/>
                </a:solidFill>
                <a:latin typeface="Arial"/>
                <a:cs typeface="Arial"/>
              </a:defRPr>
            </a:lvl1pPr>
          </a:lstStyle>
          <a:p>
            <a:pPr marL="94615">
              <a:lnSpc>
                <a:spcPct val="100000"/>
              </a:lnSpc>
              <a:spcBef>
                <a:spcPts val="20"/>
              </a:spcBef>
            </a:pPr>
            <a:fld id="{81D60167-4931-47E6-BA6A-407CBD079E47}" type="slidenum">
              <a:rPr spc="-5" dirty="0">
                <a:solidFill>
                  <a:srgbClr val="FFFFFF"/>
                </a:solidFill>
              </a:rPr>
              <a:t>‹#›</a:t>
            </a:fld>
            <a:endParaRPr spc="-5" dirty="0">
              <a:solidFill>
                <a:srgbClr val="FFFFFF"/>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chemeClr val="tx1"/>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2/14/2024</a:t>
            </a:fld>
            <a:endParaRPr lang="en-US"/>
          </a:p>
        </p:txBody>
      </p:sp>
      <p:sp>
        <p:nvSpPr>
          <p:cNvPr id="6" name="Holder 6"/>
          <p:cNvSpPr>
            <a:spLocks noGrp="1"/>
          </p:cNvSpPr>
          <p:nvPr>
            <p:ph type="sldNum" sz="quarter" idx="7"/>
          </p:nvPr>
        </p:nvSpPr>
        <p:spPr/>
        <p:txBody>
          <a:bodyPr lIns="0" tIns="0" rIns="0" bIns="0"/>
          <a:lstStyle>
            <a:lvl1pPr>
              <a:defRPr sz="800" b="0" i="0">
                <a:solidFill>
                  <a:schemeClr val="tx1"/>
                </a:solidFill>
                <a:latin typeface="Arial"/>
                <a:cs typeface="Arial"/>
              </a:defRPr>
            </a:lvl1pPr>
          </a:lstStyle>
          <a:p>
            <a:pPr marL="94615">
              <a:lnSpc>
                <a:spcPct val="100000"/>
              </a:lnSpc>
              <a:spcBef>
                <a:spcPts val="20"/>
              </a:spcBef>
            </a:pPr>
            <a:fld id="{81D60167-4931-47E6-BA6A-407CBD079E47}" type="slidenum">
              <a:rPr spc="-5" dirty="0">
                <a:solidFill>
                  <a:srgbClr val="FFFFFF"/>
                </a:solidFill>
              </a:rPr>
              <a:t>‹#›</a:t>
            </a:fld>
            <a:endParaRPr spc="-5" dirty="0">
              <a:solidFill>
                <a:srgbClr val="FFFFFF"/>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chemeClr val="tx1"/>
                </a:solidFill>
                <a:latin typeface="Arial"/>
                <a:cs typeface="Arial"/>
              </a:defRPr>
            </a:lvl1pPr>
          </a:lstStyle>
          <a:p>
            <a:endParaRPr/>
          </a:p>
        </p:txBody>
      </p:sp>
      <p:sp>
        <p:nvSpPr>
          <p:cNvPr id="3" name="Holder 3"/>
          <p:cNvSpPr>
            <a:spLocks noGrp="1"/>
          </p:cNvSpPr>
          <p:nvPr>
            <p:ph sz="half" idx="2"/>
          </p:nvPr>
        </p:nvSpPr>
        <p:spPr>
          <a:xfrm>
            <a:off x="1155953" y="1668779"/>
            <a:ext cx="3175000" cy="3990340"/>
          </a:xfrm>
          <a:prstGeom prst="rect">
            <a:avLst/>
          </a:prstGeom>
        </p:spPr>
        <p:txBody>
          <a:bodyPr wrap="square" lIns="0" tIns="0" rIns="0" bIns="0">
            <a:spAutoFit/>
          </a:bodyPr>
          <a:lstStyle>
            <a:lvl1pPr>
              <a:defRPr sz="2000" b="1" i="0">
                <a:solidFill>
                  <a:srgbClr val="FFFFFC"/>
                </a:solidFill>
                <a:latin typeface="Arial"/>
                <a:cs typeface="Arial"/>
              </a:defRPr>
            </a:lvl1pPr>
          </a:lstStyle>
          <a:p>
            <a:endParaRPr/>
          </a:p>
        </p:txBody>
      </p:sp>
      <p:sp>
        <p:nvSpPr>
          <p:cNvPr id="4" name="Holder 4"/>
          <p:cNvSpPr>
            <a:spLocks noGrp="1"/>
          </p:cNvSpPr>
          <p:nvPr>
            <p:ph sz="half" idx="3"/>
          </p:nvPr>
        </p:nvSpPr>
        <p:spPr>
          <a:xfrm>
            <a:off x="4813553" y="1668779"/>
            <a:ext cx="3175000" cy="3990340"/>
          </a:xfrm>
          <a:prstGeom prst="rect">
            <a:avLst/>
          </a:prstGeom>
        </p:spPr>
        <p:txBody>
          <a:bodyPr wrap="square" lIns="0" tIns="0" rIns="0" bIns="0">
            <a:spAutoFit/>
          </a:bodyPr>
          <a:lstStyle>
            <a:lvl1pPr>
              <a:defRPr sz="2000" b="1" i="0">
                <a:solidFill>
                  <a:srgbClr val="FFFFFC"/>
                </a:solidFill>
                <a:latin typeface="Arial"/>
                <a:cs typeface="Arial"/>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2/14/2024</a:t>
            </a:fld>
            <a:endParaRPr lang="en-US"/>
          </a:p>
        </p:txBody>
      </p:sp>
      <p:sp>
        <p:nvSpPr>
          <p:cNvPr id="7" name="Holder 7"/>
          <p:cNvSpPr>
            <a:spLocks noGrp="1"/>
          </p:cNvSpPr>
          <p:nvPr>
            <p:ph type="sldNum" sz="quarter" idx="7"/>
          </p:nvPr>
        </p:nvSpPr>
        <p:spPr/>
        <p:txBody>
          <a:bodyPr lIns="0" tIns="0" rIns="0" bIns="0"/>
          <a:lstStyle>
            <a:lvl1pPr>
              <a:defRPr sz="800" b="0" i="0">
                <a:solidFill>
                  <a:schemeClr val="tx1"/>
                </a:solidFill>
                <a:latin typeface="Arial"/>
                <a:cs typeface="Arial"/>
              </a:defRPr>
            </a:lvl1pPr>
          </a:lstStyle>
          <a:p>
            <a:pPr marL="94615">
              <a:lnSpc>
                <a:spcPct val="100000"/>
              </a:lnSpc>
              <a:spcBef>
                <a:spcPts val="20"/>
              </a:spcBef>
            </a:pPr>
            <a:fld id="{81D60167-4931-47E6-BA6A-407CBD079E47}" type="slidenum">
              <a:rPr spc="-5" dirty="0">
                <a:solidFill>
                  <a:srgbClr val="FFFFFF"/>
                </a:solidFill>
              </a:rPr>
              <a:t>‹#›</a:t>
            </a:fld>
            <a:endParaRPr spc="-5" dirty="0">
              <a:solidFill>
                <a:srgbClr val="FFFFFF"/>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9144000" cy="6858000"/>
          </a:xfrm>
          <a:custGeom>
            <a:avLst/>
            <a:gdLst/>
            <a:ahLst/>
            <a:cxnLst/>
            <a:rect l="l" t="t" r="r" b="b"/>
            <a:pathLst>
              <a:path w="9144000" h="6858000">
                <a:moveTo>
                  <a:pt x="9144000" y="0"/>
                </a:moveTo>
                <a:lnTo>
                  <a:pt x="0" y="0"/>
                </a:lnTo>
                <a:lnTo>
                  <a:pt x="0" y="6858000"/>
                </a:lnTo>
                <a:lnTo>
                  <a:pt x="9144000" y="6858000"/>
                </a:lnTo>
                <a:lnTo>
                  <a:pt x="9144000" y="0"/>
                </a:lnTo>
                <a:close/>
              </a:path>
            </a:pathLst>
          </a:custGeom>
          <a:solidFill>
            <a:srgbClr val="0000C1"/>
          </a:solidFill>
        </p:spPr>
        <p:txBody>
          <a:bodyPr wrap="square" lIns="0" tIns="0" rIns="0" bIns="0" rtlCol="0"/>
          <a:lstStyle/>
          <a:p>
            <a:endParaRPr/>
          </a:p>
        </p:txBody>
      </p:sp>
      <p:sp>
        <p:nvSpPr>
          <p:cNvPr id="17" name="bg object 17"/>
          <p:cNvSpPr/>
          <p:nvPr/>
        </p:nvSpPr>
        <p:spPr>
          <a:xfrm>
            <a:off x="1427848" y="6448310"/>
            <a:ext cx="596900" cy="105410"/>
          </a:xfrm>
          <a:custGeom>
            <a:avLst/>
            <a:gdLst/>
            <a:ahLst/>
            <a:cxnLst/>
            <a:rect l="l" t="t" r="r" b="b"/>
            <a:pathLst>
              <a:path w="596900" h="105409">
                <a:moveTo>
                  <a:pt x="7797" y="0"/>
                </a:moveTo>
                <a:lnTo>
                  <a:pt x="0" y="0"/>
                </a:lnTo>
                <a:lnTo>
                  <a:pt x="0" y="102831"/>
                </a:lnTo>
                <a:lnTo>
                  <a:pt x="7797" y="102831"/>
                </a:lnTo>
                <a:lnTo>
                  <a:pt x="7797" y="0"/>
                </a:lnTo>
                <a:close/>
              </a:path>
              <a:path w="596900" h="105409">
                <a:moveTo>
                  <a:pt x="77381" y="51714"/>
                </a:moveTo>
                <a:lnTo>
                  <a:pt x="75996" y="40906"/>
                </a:lnTo>
                <a:lnTo>
                  <a:pt x="72199" y="33959"/>
                </a:lnTo>
                <a:lnTo>
                  <a:pt x="66497" y="30226"/>
                </a:lnTo>
                <a:lnTo>
                  <a:pt x="59385" y="29121"/>
                </a:lnTo>
                <a:lnTo>
                  <a:pt x="50380" y="29121"/>
                </a:lnTo>
                <a:lnTo>
                  <a:pt x="43789" y="33883"/>
                </a:lnTo>
                <a:lnTo>
                  <a:pt x="38392" y="38633"/>
                </a:lnTo>
                <a:lnTo>
                  <a:pt x="38392" y="30911"/>
                </a:lnTo>
                <a:lnTo>
                  <a:pt x="31191" y="30911"/>
                </a:lnTo>
                <a:lnTo>
                  <a:pt x="31191" y="102831"/>
                </a:lnTo>
                <a:lnTo>
                  <a:pt x="38392" y="102831"/>
                </a:lnTo>
                <a:lnTo>
                  <a:pt x="38392" y="45770"/>
                </a:lnTo>
                <a:lnTo>
                  <a:pt x="42583" y="41605"/>
                </a:lnTo>
                <a:lnTo>
                  <a:pt x="50380" y="35064"/>
                </a:lnTo>
                <a:lnTo>
                  <a:pt x="66573" y="35064"/>
                </a:lnTo>
                <a:lnTo>
                  <a:pt x="70180" y="43980"/>
                </a:lnTo>
                <a:lnTo>
                  <a:pt x="70180" y="103416"/>
                </a:lnTo>
                <a:lnTo>
                  <a:pt x="77381" y="103416"/>
                </a:lnTo>
                <a:lnTo>
                  <a:pt x="77381" y="51714"/>
                </a:lnTo>
                <a:close/>
              </a:path>
              <a:path w="596900" h="105409">
                <a:moveTo>
                  <a:pt x="145745" y="30911"/>
                </a:moveTo>
                <a:lnTo>
                  <a:pt x="138544" y="30911"/>
                </a:lnTo>
                <a:lnTo>
                  <a:pt x="118757" y="96291"/>
                </a:lnTo>
                <a:lnTo>
                  <a:pt x="98361" y="30911"/>
                </a:lnTo>
                <a:lnTo>
                  <a:pt x="90563" y="30911"/>
                </a:lnTo>
                <a:lnTo>
                  <a:pt x="113360" y="102831"/>
                </a:lnTo>
                <a:lnTo>
                  <a:pt x="122961" y="102831"/>
                </a:lnTo>
                <a:lnTo>
                  <a:pt x="145745" y="30911"/>
                </a:lnTo>
                <a:close/>
              </a:path>
              <a:path w="596900" h="105409">
                <a:moveTo>
                  <a:pt x="208724" y="63601"/>
                </a:moveTo>
                <a:lnTo>
                  <a:pt x="208508" y="61214"/>
                </a:lnTo>
                <a:lnTo>
                  <a:pt x="207581" y="50939"/>
                </a:lnTo>
                <a:lnTo>
                  <a:pt x="203619" y="39903"/>
                </a:lnTo>
                <a:lnTo>
                  <a:pt x="200329" y="36499"/>
                </a:lnTo>
                <a:lnTo>
                  <a:pt x="200329" y="61214"/>
                </a:lnTo>
                <a:lnTo>
                  <a:pt x="162534" y="61214"/>
                </a:lnTo>
                <a:lnTo>
                  <a:pt x="163779" y="51777"/>
                </a:lnTo>
                <a:lnTo>
                  <a:pt x="167487" y="43167"/>
                </a:lnTo>
                <a:lnTo>
                  <a:pt x="173672" y="36893"/>
                </a:lnTo>
                <a:lnTo>
                  <a:pt x="182333" y="34467"/>
                </a:lnTo>
                <a:lnTo>
                  <a:pt x="190715" y="36728"/>
                </a:lnTo>
                <a:lnTo>
                  <a:pt x="196278" y="42722"/>
                </a:lnTo>
                <a:lnTo>
                  <a:pt x="199364" y="51269"/>
                </a:lnTo>
                <a:lnTo>
                  <a:pt x="200329" y="61214"/>
                </a:lnTo>
                <a:lnTo>
                  <a:pt x="200329" y="36499"/>
                </a:lnTo>
                <a:lnTo>
                  <a:pt x="198374" y="34467"/>
                </a:lnTo>
                <a:lnTo>
                  <a:pt x="196075" y="32092"/>
                </a:lnTo>
                <a:lnTo>
                  <a:pt x="184137" y="29121"/>
                </a:lnTo>
                <a:lnTo>
                  <a:pt x="172554" y="31292"/>
                </a:lnTo>
                <a:lnTo>
                  <a:pt x="163436" y="38036"/>
                </a:lnTo>
                <a:lnTo>
                  <a:pt x="157480" y="49682"/>
                </a:lnTo>
                <a:lnTo>
                  <a:pt x="155346" y="66573"/>
                </a:lnTo>
                <a:lnTo>
                  <a:pt x="157467" y="84391"/>
                </a:lnTo>
                <a:lnTo>
                  <a:pt x="163360" y="96367"/>
                </a:lnTo>
                <a:lnTo>
                  <a:pt x="172300" y="103098"/>
                </a:lnTo>
                <a:lnTo>
                  <a:pt x="183527" y="105206"/>
                </a:lnTo>
                <a:lnTo>
                  <a:pt x="191503" y="104076"/>
                </a:lnTo>
                <a:lnTo>
                  <a:pt x="198297" y="101041"/>
                </a:lnTo>
                <a:lnTo>
                  <a:pt x="200571" y="99263"/>
                </a:lnTo>
                <a:lnTo>
                  <a:pt x="203860" y="96672"/>
                </a:lnTo>
                <a:lnTo>
                  <a:pt x="208127" y="91528"/>
                </a:lnTo>
                <a:lnTo>
                  <a:pt x="203327" y="86779"/>
                </a:lnTo>
                <a:lnTo>
                  <a:pt x="199123" y="93319"/>
                </a:lnTo>
                <a:lnTo>
                  <a:pt x="192532" y="99263"/>
                </a:lnTo>
                <a:lnTo>
                  <a:pt x="184734" y="99263"/>
                </a:lnTo>
                <a:lnTo>
                  <a:pt x="176199" y="97675"/>
                </a:lnTo>
                <a:lnTo>
                  <a:pt x="169138" y="92354"/>
                </a:lnTo>
                <a:lnTo>
                  <a:pt x="164325" y="82461"/>
                </a:lnTo>
                <a:lnTo>
                  <a:pt x="162598" y="67754"/>
                </a:lnTo>
                <a:lnTo>
                  <a:pt x="208724" y="67754"/>
                </a:lnTo>
                <a:lnTo>
                  <a:pt x="208724" y="67157"/>
                </a:lnTo>
                <a:lnTo>
                  <a:pt x="208724" y="63601"/>
                </a:lnTo>
                <a:close/>
              </a:path>
              <a:path w="596900" h="105409">
                <a:moveTo>
                  <a:pt x="271691" y="83807"/>
                </a:moveTo>
                <a:lnTo>
                  <a:pt x="240512" y="60032"/>
                </a:lnTo>
                <a:lnTo>
                  <a:pt x="230911" y="57658"/>
                </a:lnTo>
                <a:lnTo>
                  <a:pt x="230911" y="38633"/>
                </a:lnTo>
                <a:lnTo>
                  <a:pt x="238112" y="34480"/>
                </a:lnTo>
                <a:lnTo>
                  <a:pt x="254304" y="34480"/>
                </a:lnTo>
                <a:lnTo>
                  <a:pt x="259702" y="38633"/>
                </a:lnTo>
                <a:lnTo>
                  <a:pt x="263906" y="43980"/>
                </a:lnTo>
                <a:lnTo>
                  <a:pt x="268097" y="38036"/>
                </a:lnTo>
                <a:lnTo>
                  <a:pt x="262699" y="31508"/>
                </a:lnTo>
                <a:lnTo>
                  <a:pt x="254304" y="28536"/>
                </a:lnTo>
                <a:lnTo>
                  <a:pt x="246507" y="28536"/>
                </a:lnTo>
                <a:lnTo>
                  <a:pt x="237375" y="29845"/>
                </a:lnTo>
                <a:lnTo>
                  <a:pt x="230162" y="33655"/>
                </a:lnTo>
                <a:lnTo>
                  <a:pt x="225425" y="39814"/>
                </a:lnTo>
                <a:lnTo>
                  <a:pt x="223710" y="48145"/>
                </a:lnTo>
                <a:lnTo>
                  <a:pt x="225933" y="56997"/>
                </a:lnTo>
                <a:lnTo>
                  <a:pt x="231508" y="62776"/>
                </a:lnTo>
                <a:lnTo>
                  <a:pt x="238899" y="66446"/>
                </a:lnTo>
                <a:lnTo>
                  <a:pt x="246507" y="68948"/>
                </a:lnTo>
                <a:lnTo>
                  <a:pt x="256108" y="71323"/>
                </a:lnTo>
                <a:lnTo>
                  <a:pt x="264502" y="74295"/>
                </a:lnTo>
                <a:lnTo>
                  <a:pt x="264502" y="93916"/>
                </a:lnTo>
                <a:lnTo>
                  <a:pt x="256705" y="98666"/>
                </a:lnTo>
                <a:lnTo>
                  <a:pt x="239306" y="98666"/>
                </a:lnTo>
                <a:lnTo>
                  <a:pt x="232117" y="94500"/>
                </a:lnTo>
                <a:lnTo>
                  <a:pt x="227317" y="87376"/>
                </a:lnTo>
                <a:lnTo>
                  <a:pt x="222516" y="92125"/>
                </a:lnTo>
                <a:lnTo>
                  <a:pt x="227634" y="97586"/>
                </a:lnTo>
                <a:lnTo>
                  <a:pt x="233756" y="101485"/>
                </a:lnTo>
                <a:lnTo>
                  <a:pt x="240563" y="103835"/>
                </a:lnTo>
                <a:lnTo>
                  <a:pt x="247700" y="104609"/>
                </a:lnTo>
                <a:lnTo>
                  <a:pt x="257276" y="103111"/>
                </a:lnTo>
                <a:lnTo>
                  <a:pt x="264871" y="98894"/>
                </a:lnTo>
                <a:lnTo>
                  <a:pt x="269887" y="92329"/>
                </a:lnTo>
                <a:lnTo>
                  <a:pt x="271691" y="83807"/>
                </a:lnTo>
                <a:close/>
              </a:path>
              <a:path w="596900" h="105409">
                <a:moveTo>
                  <a:pt x="317881" y="100444"/>
                </a:moveTo>
                <a:lnTo>
                  <a:pt x="317284" y="93916"/>
                </a:lnTo>
                <a:lnTo>
                  <a:pt x="314883" y="96291"/>
                </a:lnTo>
                <a:lnTo>
                  <a:pt x="311277" y="98069"/>
                </a:lnTo>
                <a:lnTo>
                  <a:pt x="302882" y="98069"/>
                </a:lnTo>
                <a:lnTo>
                  <a:pt x="300482" y="94500"/>
                </a:lnTo>
                <a:lnTo>
                  <a:pt x="300482" y="36855"/>
                </a:lnTo>
                <a:lnTo>
                  <a:pt x="317284" y="36855"/>
                </a:lnTo>
                <a:lnTo>
                  <a:pt x="317284" y="30911"/>
                </a:lnTo>
                <a:lnTo>
                  <a:pt x="300482" y="30911"/>
                </a:lnTo>
                <a:lnTo>
                  <a:pt x="300482" y="5943"/>
                </a:lnTo>
                <a:lnTo>
                  <a:pt x="293293" y="10109"/>
                </a:lnTo>
                <a:lnTo>
                  <a:pt x="293293" y="30314"/>
                </a:lnTo>
                <a:lnTo>
                  <a:pt x="281889" y="30314"/>
                </a:lnTo>
                <a:lnTo>
                  <a:pt x="281889" y="36258"/>
                </a:lnTo>
                <a:lnTo>
                  <a:pt x="293293" y="36258"/>
                </a:lnTo>
                <a:lnTo>
                  <a:pt x="293293" y="98069"/>
                </a:lnTo>
                <a:lnTo>
                  <a:pt x="297484" y="104013"/>
                </a:lnTo>
                <a:lnTo>
                  <a:pt x="311277" y="104013"/>
                </a:lnTo>
                <a:lnTo>
                  <a:pt x="315480" y="102235"/>
                </a:lnTo>
                <a:lnTo>
                  <a:pt x="317881" y="100444"/>
                </a:lnTo>
                <a:close/>
              </a:path>
              <a:path w="596900" h="105409">
                <a:moveTo>
                  <a:pt x="416839" y="51714"/>
                </a:moveTo>
                <a:lnTo>
                  <a:pt x="415556" y="40906"/>
                </a:lnTo>
                <a:lnTo>
                  <a:pt x="411962" y="33959"/>
                </a:lnTo>
                <a:lnTo>
                  <a:pt x="406463" y="30226"/>
                </a:lnTo>
                <a:lnTo>
                  <a:pt x="399440" y="29121"/>
                </a:lnTo>
                <a:lnTo>
                  <a:pt x="389851" y="29121"/>
                </a:lnTo>
                <a:lnTo>
                  <a:pt x="383857" y="33883"/>
                </a:lnTo>
                <a:lnTo>
                  <a:pt x="377253" y="39827"/>
                </a:lnTo>
                <a:lnTo>
                  <a:pt x="374853" y="32092"/>
                </a:lnTo>
                <a:lnTo>
                  <a:pt x="368858" y="29121"/>
                </a:lnTo>
                <a:lnTo>
                  <a:pt x="352069" y="29121"/>
                </a:lnTo>
                <a:lnTo>
                  <a:pt x="341274" y="38633"/>
                </a:lnTo>
                <a:lnTo>
                  <a:pt x="341274" y="30911"/>
                </a:lnTo>
                <a:lnTo>
                  <a:pt x="334073" y="30911"/>
                </a:lnTo>
                <a:lnTo>
                  <a:pt x="334073" y="102831"/>
                </a:lnTo>
                <a:lnTo>
                  <a:pt x="341274" y="102831"/>
                </a:lnTo>
                <a:lnTo>
                  <a:pt x="341274" y="45173"/>
                </a:lnTo>
                <a:lnTo>
                  <a:pt x="345465" y="41008"/>
                </a:lnTo>
                <a:lnTo>
                  <a:pt x="352666" y="34467"/>
                </a:lnTo>
                <a:lnTo>
                  <a:pt x="368858" y="34467"/>
                </a:lnTo>
                <a:lnTo>
                  <a:pt x="371856" y="43383"/>
                </a:lnTo>
                <a:lnTo>
                  <a:pt x="371856" y="102831"/>
                </a:lnTo>
                <a:lnTo>
                  <a:pt x="379056" y="102831"/>
                </a:lnTo>
                <a:lnTo>
                  <a:pt x="379056" y="45770"/>
                </a:lnTo>
                <a:lnTo>
                  <a:pt x="383247" y="41605"/>
                </a:lnTo>
                <a:lnTo>
                  <a:pt x="390448" y="35064"/>
                </a:lnTo>
                <a:lnTo>
                  <a:pt x="406641" y="35064"/>
                </a:lnTo>
                <a:lnTo>
                  <a:pt x="409638" y="43980"/>
                </a:lnTo>
                <a:lnTo>
                  <a:pt x="409638" y="103416"/>
                </a:lnTo>
                <a:lnTo>
                  <a:pt x="416839" y="103416"/>
                </a:lnTo>
                <a:lnTo>
                  <a:pt x="416839" y="51714"/>
                </a:lnTo>
                <a:close/>
              </a:path>
              <a:path w="596900" h="105409">
                <a:moveTo>
                  <a:pt x="487603" y="63601"/>
                </a:moveTo>
                <a:lnTo>
                  <a:pt x="487400" y="61214"/>
                </a:lnTo>
                <a:lnTo>
                  <a:pt x="486460" y="50939"/>
                </a:lnTo>
                <a:lnTo>
                  <a:pt x="482511" y="39903"/>
                </a:lnTo>
                <a:lnTo>
                  <a:pt x="479209" y="36487"/>
                </a:lnTo>
                <a:lnTo>
                  <a:pt x="479209" y="61214"/>
                </a:lnTo>
                <a:lnTo>
                  <a:pt x="441426" y="61214"/>
                </a:lnTo>
                <a:lnTo>
                  <a:pt x="442671" y="51777"/>
                </a:lnTo>
                <a:lnTo>
                  <a:pt x="446379" y="43167"/>
                </a:lnTo>
                <a:lnTo>
                  <a:pt x="452564" y="36893"/>
                </a:lnTo>
                <a:lnTo>
                  <a:pt x="461225" y="34467"/>
                </a:lnTo>
                <a:lnTo>
                  <a:pt x="469595" y="36728"/>
                </a:lnTo>
                <a:lnTo>
                  <a:pt x="475170" y="42722"/>
                </a:lnTo>
                <a:lnTo>
                  <a:pt x="478256" y="51269"/>
                </a:lnTo>
                <a:lnTo>
                  <a:pt x="479209" y="61214"/>
                </a:lnTo>
                <a:lnTo>
                  <a:pt x="479209" y="36487"/>
                </a:lnTo>
                <a:lnTo>
                  <a:pt x="477266" y="34467"/>
                </a:lnTo>
                <a:lnTo>
                  <a:pt x="474954" y="32092"/>
                </a:lnTo>
                <a:lnTo>
                  <a:pt x="463016" y="29121"/>
                </a:lnTo>
                <a:lnTo>
                  <a:pt x="451434" y="31292"/>
                </a:lnTo>
                <a:lnTo>
                  <a:pt x="442328" y="38036"/>
                </a:lnTo>
                <a:lnTo>
                  <a:pt x="436372" y="49682"/>
                </a:lnTo>
                <a:lnTo>
                  <a:pt x="434225" y="66573"/>
                </a:lnTo>
                <a:lnTo>
                  <a:pt x="436359" y="84391"/>
                </a:lnTo>
                <a:lnTo>
                  <a:pt x="442252" y="96367"/>
                </a:lnTo>
                <a:lnTo>
                  <a:pt x="451180" y="103098"/>
                </a:lnTo>
                <a:lnTo>
                  <a:pt x="462419" y="105206"/>
                </a:lnTo>
                <a:lnTo>
                  <a:pt x="470395" y="104076"/>
                </a:lnTo>
                <a:lnTo>
                  <a:pt x="477189" y="101041"/>
                </a:lnTo>
                <a:lnTo>
                  <a:pt x="479463" y="99263"/>
                </a:lnTo>
                <a:lnTo>
                  <a:pt x="482739" y="96672"/>
                </a:lnTo>
                <a:lnTo>
                  <a:pt x="487006" y="91528"/>
                </a:lnTo>
                <a:lnTo>
                  <a:pt x="482206" y="86779"/>
                </a:lnTo>
                <a:lnTo>
                  <a:pt x="478015" y="93319"/>
                </a:lnTo>
                <a:lnTo>
                  <a:pt x="471411" y="99263"/>
                </a:lnTo>
                <a:lnTo>
                  <a:pt x="463613" y="99263"/>
                </a:lnTo>
                <a:lnTo>
                  <a:pt x="455091" y="97675"/>
                </a:lnTo>
                <a:lnTo>
                  <a:pt x="448030" y="92354"/>
                </a:lnTo>
                <a:lnTo>
                  <a:pt x="443204" y="82461"/>
                </a:lnTo>
                <a:lnTo>
                  <a:pt x="441490" y="67754"/>
                </a:lnTo>
                <a:lnTo>
                  <a:pt x="487603" y="67754"/>
                </a:lnTo>
                <a:lnTo>
                  <a:pt x="487603" y="67157"/>
                </a:lnTo>
                <a:lnTo>
                  <a:pt x="487603" y="63601"/>
                </a:lnTo>
                <a:close/>
              </a:path>
              <a:path w="596900" h="105409">
                <a:moveTo>
                  <a:pt x="548779" y="51714"/>
                </a:moveTo>
                <a:lnTo>
                  <a:pt x="530796" y="29121"/>
                </a:lnTo>
                <a:lnTo>
                  <a:pt x="521792" y="29121"/>
                </a:lnTo>
                <a:lnTo>
                  <a:pt x="515200" y="33883"/>
                </a:lnTo>
                <a:lnTo>
                  <a:pt x="509803" y="38633"/>
                </a:lnTo>
                <a:lnTo>
                  <a:pt x="509803" y="30911"/>
                </a:lnTo>
                <a:lnTo>
                  <a:pt x="502602" y="30911"/>
                </a:lnTo>
                <a:lnTo>
                  <a:pt x="502602" y="102831"/>
                </a:lnTo>
                <a:lnTo>
                  <a:pt x="509206" y="102831"/>
                </a:lnTo>
                <a:lnTo>
                  <a:pt x="509206" y="45770"/>
                </a:lnTo>
                <a:lnTo>
                  <a:pt x="513397" y="41605"/>
                </a:lnTo>
                <a:lnTo>
                  <a:pt x="516940" y="38633"/>
                </a:lnTo>
                <a:lnTo>
                  <a:pt x="521195" y="35064"/>
                </a:lnTo>
                <a:lnTo>
                  <a:pt x="537387" y="35064"/>
                </a:lnTo>
                <a:lnTo>
                  <a:pt x="540994" y="43980"/>
                </a:lnTo>
                <a:lnTo>
                  <a:pt x="540994" y="103416"/>
                </a:lnTo>
                <a:lnTo>
                  <a:pt x="548779" y="103416"/>
                </a:lnTo>
                <a:lnTo>
                  <a:pt x="548779" y="51714"/>
                </a:lnTo>
                <a:close/>
              </a:path>
              <a:path w="596900" h="105409">
                <a:moveTo>
                  <a:pt x="596760" y="100444"/>
                </a:moveTo>
                <a:lnTo>
                  <a:pt x="596163" y="93916"/>
                </a:lnTo>
                <a:lnTo>
                  <a:pt x="593763" y="96291"/>
                </a:lnTo>
                <a:lnTo>
                  <a:pt x="590169" y="98069"/>
                </a:lnTo>
                <a:lnTo>
                  <a:pt x="581774" y="98069"/>
                </a:lnTo>
                <a:lnTo>
                  <a:pt x="579374" y="94500"/>
                </a:lnTo>
                <a:lnTo>
                  <a:pt x="579374" y="36855"/>
                </a:lnTo>
                <a:lnTo>
                  <a:pt x="596163" y="36855"/>
                </a:lnTo>
                <a:lnTo>
                  <a:pt x="596163" y="30911"/>
                </a:lnTo>
                <a:lnTo>
                  <a:pt x="579374" y="30911"/>
                </a:lnTo>
                <a:lnTo>
                  <a:pt x="579374" y="5943"/>
                </a:lnTo>
                <a:lnTo>
                  <a:pt x="572173" y="10109"/>
                </a:lnTo>
                <a:lnTo>
                  <a:pt x="572173" y="30314"/>
                </a:lnTo>
                <a:lnTo>
                  <a:pt x="560781" y="30314"/>
                </a:lnTo>
                <a:lnTo>
                  <a:pt x="560781" y="36258"/>
                </a:lnTo>
                <a:lnTo>
                  <a:pt x="572173" y="36258"/>
                </a:lnTo>
                <a:lnTo>
                  <a:pt x="572173" y="98069"/>
                </a:lnTo>
                <a:lnTo>
                  <a:pt x="576376" y="104013"/>
                </a:lnTo>
                <a:lnTo>
                  <a:pt x="590169" y="104013"/>
                </a:lnTo>
                <a:lnTo>
                  <a:pt x="594372" y="102235"/>
                </a:lnTo>
                <a:lnTo>
                  <a:pt x="596760" y="100444"/>
                </a:lnTo>
                <a:close/>
              </a:path>
            </a:pathLst>
          </a:custGeom>
          <a:solidFill>
            <a:srgbClr val="FFFFFF"/>
          </a:solidFill>
        </p:spPr>
        <p:txBody>
          <a:bodyPr wrap="square" lIns="0" tIns="0" rIns="0" bIns="0" rtlCol="0"/>
          <a:lstStyle/>
          <a:p>
            <a:endParaRPr/>
          </a:p>
        </p:txBody>
      </p:sp>
      <p:pic>
        <p:nvPicPr>
          <p:cNvPr id="18" name="bg object 18"/>
          <p:cNvPicPr/>
          <p:nvPr/>
        </p:nvPicPr>
        <p:blipFill>
          <a:blip r:embed="rId2" cstate="print"/>
          <a:stretch>
            <a:fillRect/>
          </a:stretch>
        </p:blipFill>
        <p:spPr>
          <a:xfrm>
            <a:off x="2089394" y="6448304"/>
            <a:ext cx="77968" cy="102825"/>
          </a:xfrm>
          <a:prstGeom prst="rect">
            <a:avLst/>
          </a:prstGeom>
        </p:spPr>
      </p:pic>
      <p:sp>
        <p:nvSpPr>
          <p:cNvPr id="19" name="bg object 19"/>
          <p:cNvSpPr/>
          <p:nvPr/>
        </p:nvSpPr>
        <p:spPr>
          <a:xfrm>
            <a:off x="2188946" y="6476250"/>
            <a:ext cx="119380" cy="76835"/>
          </a:xfrm>
          <a:custGeom>
            <a:avLst/>
            <a:gdLst/>
            <a:ahLst/>
            <a:cxnLst/>
            <a:rect l="l" t="t" r="r" b="b"/>
            <a:pathLst>
              <a:path w="119380" h="76834">
                <a:moveTo>
                  <a:pt x="49187" y="21386"/>
                </a:moveTo>
                <a:lnTo>
                  <a:pt x="47777" y="11531"/>
                </a:lnTo>
                <a:lnTo>
                  <a:pt x="44411" y="5943"/>
                </a:lnTo>
                <a:lnTo>
                  <a:pt x="43789" y="4902"/>
                </a:lnTo>
                <a:lnTo>
                  <a:pt x="37541" y="1168"/>
                </a:lnTo>
                <a:lnTo>
                  <a:pt x="29387" y="0"/>
                </a:lnTo>
                <a:lnTo>
                  <a:pt x="21577" y="939"/>
                </a:lnTo>
                <a:lnTo>
                  <a:pt x="15074" y="3556"/>
                </a:lnTo>
                <a:lnTo>
                  <a:pt x="9563" y="7518"/>
                </a:lnTo>
                <a:lnTo>
                  <a:pt x="4800" y="12471"/>
                </a:lnTo>
                <a:lnTo>
                  <a:pt x="8991" y="17830"/>
                </a:lnTo>
                <a:lnTo>
                  <a:pt x="13195" y="11290"/>
                </a:lnTo>
                <a:lnTo>
                  <a:pt x="19799" y="5943"/>
                </a:lnTo>
                <a:lnTo>
                  <a:pt x="35991" y="5943"/>
                </a:lnTo>
                <a:lnTo>
                  <a:pt x="41986" y="11290"/>
                </a:lnTo>
                <a:lnTo>
                  <a:pt x="41986" y="26149"/>
                </a:lnTo>
                <a:lnTo>
                  <a:pt x="40779" y="26746"/>
                </a:lnTo>
                <a:lnTo>
                  <a:pt x="40779" y="34467"/>
                </a:lnTo>
                <a:lnTo>
                  <a:pt x="40779" y="58839"/>
                </a:lnTo>
                <a:lnTo>
                  <a:pt x="35991" y="65379"/>
                </a:lnTo>
                <a:lnTo>
                  <a:pt x="28790" y="71323"/>
                </a:lnTo>
                <a:lnTo>
                  <a:pt x="12598" y="71323"/>
                </a:lnTo>
                <a:lnTo>
                  <a:pt x="6604" y="64782"/>
                </a:lnTo>
                <a:lnTo>
                  <a:pt x="6604" y="55270"/>
                </a:lnTo>
                <a:lnTo>
                  <a:pt x="40779" y="34467"/>
                </a:lnTo>
                <a:lnTo>
                  <a:pt x="40779" y="26746"/>
                </a:lnTo>
                <a:lnTo>
                  <a:pt x="38379" y="27927"/>
                </a:lnTo>
                <a:lnTo>
                  <a:pt x="33591" y="28524"/>
                </a:lnTo>
                <a:lnTo>
                  <a:pt x="29984" y="29121"/>
                </a:lnTo>
                <a:lnTo>
                  <a:pt x="18465" y="31775"/>
                </a:lnTo>
                <a:lnTo>
                  <a:pt x="8928" y="36550"/>
                </a:lnTo>
                <a:lnTo>
                  <a:pt x="2413" y="43992"/>
                </a:lnTo>
                <a:lnTo>
                  <a:pt x="0" y="54673"/>
                </a:lnTo>
                <a:lnTo>
                  <a:pt x="1752" y="64135"/>
                </a:lnTo>
                <a:lnTo>
                  <a:pt x="6375" y="71018"/>
                </a:lnTo>
                <a:lnTo>
                  <a:pt x="12903" y="75234"/>
                </a:lnTo>
                <a:lnTo>
                  <a:pt x="20396" y="76669"/>
                </a:lnTo>
                <a:lnTo>
                  <a:pt x="28790" y="76669"/>
                </a:lnTo>
                <a:lnTo>
                  <a:pt x="35382" y="71323"/>
                </a:lnTo>
                <a:lnTo>
                  <a:pt x="41389" y="65379"/>
                </a:lnTo>
                <a:lnTo>
                  <a:pt x="41389" y="74295"/>
                </a:lnTo>
                <a:lnTo>
                  <a:pt x="49187" y="74295"/>
                </a:lnTo>
                <a:lnTo>
                  <a:pt x="49187" y="65379"/>
                </a:lnTo>
                <a:lnTo>
                  <a:pt x="49187" y="34467"/>
                </a:lnTo>
                <a:lnTo>
                  <a:pt x="49187" y="21386"/>
                </a:lnTo>
                <a:close/>
              </a:path>
              <a:path w="119380" h="76834">
                <a:moveTo>
                  <a:pt x="118757" y="23774"/>
                </a:moveTo>
                <a:lnTo>
                  <a:pt x="117373" y="12966"/>
                </a:lnTo>
                <a:lnTo>
                  <a:pt x="113576" y="6019"/>
                </a:lnTo>
                <a:lnTo>
                  <a:pt x="107873" y="2286"/>
                </a:lnTo>
                <a:lnTo>
                  <a:pt x="100761" y="1181"/>
                </a:lnTo>
                <a:lnTo>
                  <a:pt x="91770" y="1181"/>
                </a:lnTo>
                <a:lnTo>
                  <a:pt x="85166" y="5943"/>
                </a:lnTo>
                <a:lnTo>
                  <a:pt x="79768" y="10693"/>
                </a:lnTo>
                <a:lnTo>
                  <a:pt x="79768" y="2971"/>
                </a:lnTo>
                <a:lnTo>
                  <a:pt x="72567" y="2971"/>
                </a:lnTo>
                <a:lnTo>
                  <a:pt x="72567" y="74891"/>
                </a:lnTo>
                <a:lnTo>
                  <a:pt x="79768" y="74891"/>
                </a:lnTo>
                <a:lnTo>
                  <a:pt x="79768" y="17830"/>
                </a:lnTo>
                <a:lnTo>
                  <a:pt x="83972" y="13665"/>
                </a:lnTo>
                <a:lnTo>
                  <a:pt x="91770" y="7124"/>
                </a:lnTo>
                <a:lnTo>
                  <a:pt x="107962" y="7124"/>
                </a:lnTo>
                <a:lnTo>
                  <a:pt x="111556" y="16040"/>
                </a:lnTo>
                <a:lnTo>
                  <a:pt x="111556" y="75476"/>
                </a:lnTo>
                <a:lnTo>
                  <a:pt x="118757" y="75476"/>
                </a:lnTo>
                <a:lnTo>
                  <a:pt x="118757" y="23774"/>
                </a:lnTo>
                <a:close/>
              </a:path>
            </a:pathLst>
          </a:custGeom>
          <a:solidFill>
            <a:srgbClr val="FFFFFF"/>
          </a:solidFill>
        </p:spPr>
        <p:txBody>
          <a:bodyPr wrap="square" lIns="0" tIns="0" rIns="0" bIns="0" rtlCol="0"/>
          <a:lstStyle/>
          <a:p>
            <a:endParaRPr/>
          </a:p>
        </p:txBody>
      </p:sp>
      <p:pic>
        <p:nvPicPr>
          <p:cNvPr id="20" name="bg object 20"/>
          <p:cNvPicPr/>
          <p:nvPr/>
        </p:nvPicPr>
        <p:blipFill>
          <a:blip r:embed="rId3" cstate="print"/>
          <a:stretch>
            <a:fillRect/>
          </a:stretch>
        </p:blipFill>
        <p:spPr>
          <a:xfrm>
            <a:off x="2328098" y="6475645"/>
            <a:ext cx="193722" cy="100447"/>
          </a:xfrm>
          <a:prstGeom prst="rect">
            <a:avLst/>
          </a:prstGeom>
        </p:spPr>
      </p:pic>
      <p:pic>
        <p:nvPicPr>
          <p:cNvPr id="21" name="bg object 21"/>
          <p:cNvPicPr/>
          <p:nvPr/>
        </p:nvPicPr>
        <p:blipFill>
          <a:blip r:embed="rId4" cstate="print"/>
          <a:stretch>
            <a:fillRect/>
          </a:stretch>
        </p:blipFill>
        <p:spPr>
          <a:xfrm>
            <a:off x="2541612" y="6477428"/>
            <a:ext cx="82766" cy="74295"/>
          </a:xfrm>
          <a:prstGeom prst="rect">
            <a:avLst/>
          </a:prstGeom>
        </p:spPr>
      </p:pic>
      <p:sp>
        <p:nvSpPr>
          <p:cNvPr id="22" name="bg object 22"/>
          <p:cNvSpPr/>
          <p:nvPr/>
        </p:nvSpPr>
        <p:spPr>
          <a:xfrm>
            <a:off x="2644171" y="6477428"/>
            <a:ext cx="53975" cy="76200"/>
          </a:xfrm>
          <a:custGeom>
            <a:avLst/>
            <a:gdLst/>
            <a:ahLst/>
            <a:cxnLst/>
            <a:rect l="l" t="t" r="r" b="b"/>
            <a:pathLst>
              <a:path w="53975" h="76200">
                <a:moveTo>
                  <a:pt x="28188" y="76078"/>
                </a:moveTo>
                <a:lnTo>
                  <a:pt x="16952" y="73970"/>
                </a:lnTo>
                <a:lnTo>
                  <a:pt x="8021" y="67237"/>
                </a:lnTo>
                <a:lnTo>
                  <a:pt x="2127" y="55266"/>
                </a:lnTo>
                <a:lnTo>
                  <a:pt x="0" y="37444"/>
                </a:lnTo>
                <a:lnTo>
                  <a:pt x="2136" y="20561"/>
                </a:lnTo>
                <a:lnTo>
                  <a:pt x="8096" y="8915"/>
                </a:lnTo>
                <a:lnTo>
                  <a:pt x="17205" y="2173"/>
                </a:lnTo>
                <a:lnTo>
                  <a:pt x="28788" y="0"/>
                </a:lnTo>
                <a:lnTo>
                  <a:pt x="40727" y="2962"/>
                </a:lnTo>
                <a:lnTo>
                  <a:pt x="43035" y="5349"/>
                </a:lnTo>
                <a:lnTo>
                  <a:pt x="26989" y="5349"/>
                </a:lnTo>
                <a:lnTo>
                  <a:pt x="18330" y="7773"/>
                </a:lnTo>
                <a:lnTo>
                  <a:pt x="12145" y="14041"/>
                </a:lnTo>
                <a:lnTo>
                  <a:pt x="8434" y="22650"/>
                </a:lnTo>
                <a:lnTo>
                  <a:pt x="7197" y="32095"/>
                </a:lnTo>
                <a:lnTo>
                  <a:pt x="53163" y="32095"/>
                </a:lnTo>
                <a:lnTo>
                  <a:pt x="53378" y="34473"/>
                </a:lnTo>
                <a:lnTo>
                  <a:pt x="53378" y="38039"/>
                </a:lnTo>
                <a:lnTo>
                  <a:pt x="7197" y="38039"/>
                </a:lnTo>
                <a:lnTo>
                  <a:pt x="8977" y="53334"/>
                </a:lnTo>
                <a:lnTo>
                  <a:pt x="13794" y="63225"/>
                </a:lnTo>
                <a:lnTo>
                  <a:pt x="20860" y="68546"/>
                </a:lnTo>
                <a:lnTo>
                  <a:pt x="29388" y="70135"/>
                </a:lnTo>
                <a:lnTo>
                  <a:pt x="45227" y="70135"/>
                </a:lnTo>
                <a:lnTo>
                  <a:pt x="42957" y="71918"/>
                </a:lnTo>
                <a:lnTo>
                  <a:pt x="36163" y="74945"/>
                </a:lnTo>
                <a:lnTo>
                  <a:pt x="28188" y="76078"/>
                </a:lnTo>
                <a:close/>
              </a:path>
              <a:path w="53975" h="76200">
                <a:moveTo>
                  <a:pt x="53163" y="32095"/>
                </a:moveTo>
                <a:lnTo>
                  <a:pt x="44981" y="32095"/>
                </a:lnTo>
                <a:lnTo>
                  <a:pt x="44026" y="22149"/>
                </a:lnTo>
                <a:lnTo>
                  <a:pt x="40933" y="13596"/>
                </a:lnTo>
                <a:lnTo>
                  <a:pt x="35367" y="7606"/>
                </a:lnTo>
                <a:lnTo>
                  <a:pt x="26989" y="5349"/>
                </a:lnTo>
                <a:lnTo>
                  <a:pt x="43035" y="5349"/>
                </a:lnTo>
                <a:lnTo>
                  <a:pt x="48280" y="10772"/>
                </a:lnTo>
                <a:lnTo>
                  <a:pt x="52235" y="21815"/>
                </a:lnTo>
                <a:lnTo>
                  <a:pt x="53163" y="32095"/>
                </a:lnTo>
                <a:close/>
              </a:path>
              <a:path w="53975" h="76200">
                <a:moveTo>
                  <a:pt x="7266" y="38633"/>
                </a:moveTo>
                <a:lnTo>
                  <a:pt x="7197" y="38039"/>
                </a:lnTo>
                <a:lnTo>
                  <a:pt x="7266" y="38633"/>
                </a:lnTo>
                <a:close/>
              </a:path>
              <a:path w="53975" h="76200">
                <a:moveTo>
                  <a:pt x="53378" y="38633"/>
                </a:moveTo>
                <a:lnTo>
                  <a:pt x="7266" y="38633"/>
                </a:lnTo>
                <a:lnTo>
                  <a:pt x="7197" y="38039"/>
                </a:lnTo>
                <a:lnTo>
                  <a:pt x="53378" y="38039"/>
                </a:lnTo>
                <a:lnTo>
                  <a:pt x="53378" y="38633"/>
                </a:lnTo>
                <a:close/>
              </a:path>
              <a:path w="53975" h="76200">
                <a:moveTo>
                  <a:pt x="45227" y="70135"/>
                </a:moveTo>
                <a:lnTo>
                  <a:pt x="37185" y="70135"/>
                </a:lnTo>
                <a:lnTo>
                  <a:pt x="43782" y="64191"/>
                </a:lnTo>
                <a:lnTo>
                  <a:pt x="47980" y="57653"/>
                </a:lnTo>
                <a:lnTo>
                  <a:pt x="52778" y="62408"/>
                </a:lnTo>
                <a:lnTo>
                  <a:pt x="48514" y="67553"/>
                </a:lnTo>
                <a:lnTo>
                  <a:pt x="45227" y="70135"/>
                </a:lnTo>
                <a:close/>
              </a:path>
            </a:pathLst>
          </a:custGeom>
          <a:solidFill>
            <a:srgbClr val="FFFFFF"/>
          </a:solidFill>
        </p:spPr>
        <p:txBody>
          <a:bodyPr wrap="square" lIns="0" tIns="0" rIns="0" bIns="0" rtlCol="0"/>
          <a:lstStyle/>
          <a:p>
            <a:endParaRPr/>
          </a:p>
        </p:txBody>
      </p:sp>
      <p:pic>
        <p:nvPicPr>
          <p:cNvPr id="23" name="bg object 23"/>
          <p:cNvPicPr/>
          <p:nvPr/>
        </p:nvPicPr>
        <p:blipFill>
          <a:blip r:embed="rId5" cstate="print"/>
          <a:stretch>
            <a:fillRect/>
          </a:stretch>
        </p:blipFill>
        <p:spPr>
          <a:xfrm>
            <a:off x="2717341" y="6454249"/>
            <a:ext cx="97160" cy="98070"/>
          </a:xfrm>
          <a:prstGeom prst="rect">
            <a:avLst/>
          </a:prstGeom>
        </p:spPr>
      </p:pic>
      <p:pic>
        <p:nvPicPr>
          <p:cNvPr id="24" name="bg object 24"/>
          <p:cNvPicPr/>
          <p:nvPr/>
        </p:nvPicPr>
        <p:blipFill>
          <a:blip r:embed="rId6" cstate="print"/>
          <a:stretch>
            <a:fillRect/>
          </a:stretch>
        </p:blipFill>
        <p:spPr>
          <a:xfrm>
            <a:off x="405636" y="6382925"/>
            <a:ext cx="952557" cy="306069"/>
          </a:xfrm>
          <a:prstGeom prst="rect">
            <a:avLst/>
          </a:prstGeom>
        </p:spPr>
      </p:pic>
      <p:sp>
        <p:nvSpPr>
          <p:cNvPr id="2" name="Holder 2"/>
          <p:cNvSpPr>
            <a:spLocks noGrp="1"/>
          </p:cNvSpPr>
          <p:nvPr>
            <p:ph type="title"/>
          </p:nvPr>
        </p:nvSpPr>
        <p:spPr/>
        <p:txBody>
          <a:bodyPr lIns="0" tIns="0" rIns="0" bIns="0"/>
          <a:lstStyle>
            <a:lvl1pPr>
              <a:defRPr sz="2400" b="1" i="0">
                <a:solidFill>
                  <a:schemeClr val="tx1"/>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2/14/2024</a:t>
            </a:fld>
            <a:endParaRPr lang="en-US"/>
          </a:p>
        </p:txBody>
      </p:sp>
      <p:sp>
        <p:nvSpPr>
          <p:cNvPr id="5" name="Holder 5"/>
          <p:cNvSpPr>
            <a:spLocks noGrp="1"/>
          </p:cNvSpPr>
          <p:nvPr>
            <p:ph type="sldNum" sz="quarter" idx="7"/>
          </p:nvPr>
        </p:nvSpPr>
        <p:spPr/>
        <p:txBody>
          <a:bodyPr lIns="0" tIns="0" rIns="0" bIns="0"/>
          <a:lstStyle>
            <a:lvl1pPr>
              <a:defRPr sz="800" b="0" i="0">
                <a:solidFill>
                  <a:schemeClr val="tx1"/>
                </a:solidFill>
                <a:latin typeface="Arial"/>
                <a:cs typeface="Arial"/>
              </a:defRPr>
            </a:lvl1pPr>
          </a:lstStyle>
          <a:p>
            <a:pPr marL="94615">
              <a:lnSpc>
                <a:spcPct val="100000"/>
              </a:lnSpc>
              <a:spcBef>
                <a:spcPts val="20"/>
              </a:spcBef>
            </a:pPr>
            <a:fld id="{81D60167-4931-47E6-BA6A-407CBD079E47}" type="slidenum">
              <a:rPr spc="-5" dirty="0">
                <a:solidFill>
                  <a:srgbClr val="FFFFFF"/>
                </a:solidFill>
              </a:rPr>
              <a:t>‹#›</a:t>
            </a:fld>
            <a:endParaRPr spc="-5" dirty="0">
              <a:solidFill>
                <a:srgbClr val="FFFFFF"/>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2/14/2024</a:t>
            </a:fld>
            <a:endParaRPr lang="en-US"/>
          </a:p>
        </p:txBody>
      </p:sp>
      <p:sp>
        <p:nvSpPr>
          <p:cNvPr id="4" name="Holder 4"/>
          <p:cNvSpPr>
            <a:spLocks noGrp="1"/>
          </p:cNvSpPr>
          <p:nvPr>
            <p:ph type="sldNum" sz="quarter" idx="7"/>
          </p:nvPr>
        </p:nvSpPr>
        <p:spPr/>
        <p:txBody>
          <a:bodyPr lIns="0" tIns="0" rIns="0" bIns="0"/>
          <a:lstStyle>
            <a:lvl1pPr>
              <a:defRPr sz="800" b="0" i="0">
                <a:solidFill>
                  <a:schemeClr val="tx1"/>
                </a:solidFill>
                <a:latin typeface="Arial"/>
                <a:cs typeface="Arial"/>
              </a:defRPr>
            </a:lvl1pPr>
          </a:lstStyle>
          <a:p>
            <a:pPr marL="94615">
              <a:lnSpc>
                <a:spcPct val="100000"/>
              </a:lnSpc>
              <a:spcBef>
                <a:spcPts val="20"/>
              </a:spcBef>
            </a:pPr>
            <a:fld id="{81D60167-4931-47E6-BA6A-407CBD079E47}" type="slidenum">
              <a:rPr spc="-5" dirty="0">
                <a:solidFill>
                  <a:srgbClr val="FFFFFF"/>
                </a:solidFill>
              </a:rPr>
              <a:t>‹#›</a:t>
            </a:fld>
            <a:endParaRPr spc="-5" dirty="0">
              <a:solidFill>
                <a:srgbClr val="FFFFFF"/>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11" Type="http://schemas.openxmlformats.org/officeDocument/2006/relationships/image" Target="../media/image5.png"/><Relationship Id="rId5" Type="http://schemas.openxmlformats.org/officeDocument/2006/relationships/slideLayout" Target="../slideLayouts/slideLayout5.xml"/><Relationship Id="rId10" Type="http://schemas.openxmlformats.org/officeDocument/2006/relationships/image" Target="../media/image4.png"/><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1427848" y="6448310"/>
            <a:ext cx="596900" cy="105410"/>
          </a:xfrm>
          <a:custGeom>
            <a:avLst/>
            <a:gdLst/>
            <a:ahLst/>
            <a:cxnLst/>
            <a:rect l="l" t="t" r="r" b="b"/>
            <a:pathLst>
              <a:path w="596900" h="105409">
                <a:moveTo>
                  <a:pt x="7797" y="0"/>
                </a:moveTo>
                <a:lnTo>
                  <a:pt x="0" y="0"/>
                </a:lnTo>
                <a:lnTo>
                  <a:pt x="0" y="102831"/>
                </a:lnTo>
                <a:lnTo>
                  <a:pt x="7797" y="102831"/>
                </a:lnTo>
                <a:lnTo>
                  <a:pt x="7797" y="0"/>
                </a:lnTo>
                <a:close/>
              </a:path>
              <a:path w="596900" h="105409">
                <a:moveTo>
                  <a:pt x="77381" y="51714"/>
                </a:moveTo>
                <a:lnTo>
                  <a:pt x="75996" y="40906"/>
                </a:lnTo>
                <a:lnTo>
                  <a:pt x="72199" y="33959"/>
                </a:lnTo>
                <a:lnTo>
                  <a:pt x="66497" y="30226"/>
                </a:lnTo>
                <a:lnTo>
                  <a:pt x="59385" y="29121"/>
                </a:lnTo>
                <a:lnTo>
                  <a:pt x="50380" y="29121"/>
                </a:lnTo>
                <a:lnTo>
                  <a:pt x="43789" y="33883"/>
                </a:lnTo>
                <a:lnTo>
                  <a:pt x="38392" y="38633"/>
                </a:lnTo>
                <a:lnTo>
                  <a:pt x="38392" y="30911"/>
                </a:lnTo>
                <a:lnTo>
                  <a:pt x="31191" y="30911"/>
                </a:lnTo>
                <a:lnTo>
                  <a:pt x="31191" y="102831"/>
                </a:lnTo>
                <a:lnTo>
                  <a:pt x="38392" y="102831"/>
                </a:lnTo>
                <a:lnTo>
                  <a:pt x="38392" y="45770"/>
                </a:lnTo>
                <a:lnTo>
                  <a:pt x="42583" y="41605"/>
                </a:lnTo>
                <a:lnTo>
                  <a:pt x="50380" y="35064"/>
                </a:lnTo>
                <a:lnTo>
                  <a:pt x="66573" y="35064"/>
                </a:lnTo>
                <a:lnTo>
                  <a:pt x="70180" y="43980"/>
                </a:lnTo>
                <a:lnTo>
                  <a:pt x="70180" y="103416"/>
                </a:lnTo>
                <a:lnTo>
                  <a:pt x="77381" y="103416"/>
                </a:lnTo>
                <a:lnTo>
                  <a:pt x="77381" y="51714"/>
                </a:lnTo>
                <a:close/>
              </a:path>
              <a:path w="596900" h="105409">
                <a:moveTo>
                  <a:pt x="145745" y="30911"/>
                </a:moveTo>
                <a:lnTo>
                  <a:pt x="138544" y="30911"/>
                </a:lnTo>
                <a:lnTo>
                  <a:pt x="118757" y="96291"/>
                </a:lnTo>
                <a:lnTo>
                  <a:pt x="98361" y="30911"/>
                </a:lnTo>
                <a:lnTo>
                  <a:pt x="90563" y="30911"/>
                </a:lnTo>
                <a:lnTo>
                  <a:pt x="113360" y="102831"/>
                </a:lnTo>
                <a:lnTo>
                  <a:pt x="122961" y="102831"/>
                </a:lnTo>
                <a:lnTo>
                  <a:pt x="145745" y="30911"/>
                </a:lnTo>
                <a:close/>
              </a:path>
              <a:path w="596900" h="105409">
                <a:moveTo>
                  <a:pt x="208724" y="63601"/>
                </a:moveTo>
                <a:lnTo>
                  <a:pt x="208508" y="61214"/>
                </a:lnTo>
                <a:lnTo>
                  <a:pt x="207581" y="50939"/>
                </a:lnTo>
                <a:lnTo>
                  <a:pt x="203619" y="39903"/>
                </a:lnTo>
                <a:lnTo>
                  <a:pt x="200329" y="36499"/>
                </a:lnTo>
                <a:lnTo>
                  <a:pt x="200329" y="61214"/>
                </a:lnTo>
                <a:lnTo>
                  <a:pt x="162534" y="61214"/>
                </a:lnTo>
                <a:lnTo>
                  <a:pt x="163779" y="51777"/>
                </a:lnTo>
                <a:lnTo>
                  <a:pt x="167487" y="43167"/>
                </a:lnTo>
                <a:lnTo>
                  <a:pt x="173672" y="36893"/>
                </a:lnTo>
                <a:lnTo>
                  <a:pt x="182333" y="34467"/>
                </a:lnTo>
                <a:lnTo>
                  <a:pt x="190715" y="36728"/>
                </a:lnTo>
                <a:lnTo>
                  <a:pt x="196278" y="42722"/>
                </a:lnTo>
                <a:lnTo>
                  <a:pt x="199364" y="51269"/>
                </a:lnTo>
                <a:lnTo>
                  <a:pt x="200329" y="61214"/>
                </a:lnTo>
                <a:lnTo>
                  <a:pt x="200329" y="36499"/>
                </a:lnTo>
                <a:lnTo>
                  <a:pt x="198374" y="34467"/>
                </a:lnTo>
                <a:lnTo>
                  <a:pt x="196075" y="32092"/>
                </a:lnTo>
                <a:lnTo>
                  <a:pt x="184137" y="29121"/>
                </a:lnTo>
                <a:lnTo>
                  <a:pt x="172554" y="31292"/>
                </a:lnTo>
                <a:lnTo>
                  <a:pt x="163436" y="38036"/>
                </a:lnTo>
                <a:lnTo>
                  <a:pt x="157480" y="49682"/>
                </a:lnTo>
                <a:lnTo>
                  <a:pt x="155346" y="66573"/>
                </a:lnTo>
                <a:lnTo>
                  <a:pt x="157467" y="84391"/>
                </a:lnTo>
                <a:lnTo>
                  <a:pt x="163360" y="96367"/>
                </a:lnTo>
                <a:lnTo>
                  <a:pt x="172300" y="103098"/>
                </a:lnTo>
                <a:lnTo>
                  <a:pt x="183527" y="105206"/>
                </a:lnTo>
                <a:lnTo>
                  <a:pt x="191503" y="104076"/>
                </a:lnTo>
                <a:lnTo>
                  <a:pt x="198297" y="101041"/>
                </a:lnTo>
                <a:lnTo>
                  <a:pt x="200571" y="99263"/>
                </a:lnTo>
                <a:lnTo>
                  <a:pt x="203860" y="96672"/>
                </a:lnTo>
                <a:lnTo>
                  <a:pt x="208127" y="91528"/>
                </a:lnTo>
                <a:lnTo>
                  <a:pt x="203327" y="86779"/>
                </a:lnTo>
                <a:lnTo>
                  <a:pt x="199123" y="93319"/>
                </a:lnTo>
                <a:lnTo>
                  <a:pt x="192532" y="99263"/>
                </a:lnTo>
                <a:lnTo>
                  <a:pt x="184734" y="99263"/>
                </a:lnTo>
                <a:lnTo>
                  <a:pt x="176199" y="97675"/>
                </a:lnTo>
                <a:lnTo>
                  <a:pt x="169138" y="92354"/>
                </a:lnTo>
                <a:lnTo>
                  <a:pt x="164325" y="82461"/>
                </a:lnTo>
                <a:lnTo>
                  <a:pt x="162598" y="67754"/>
                </a:lnTo>
                <a:lnTo>
                  <a:pt x="208724" y="67754"/>
                </a:lnTo>
                <a:lnTo>
                  <a:pt x="208724" y="67157"/>
                </a:lnTo>
                <a:lnTo>
                  <a:pt x="208724" y="63601"/>
                </a:lnTo>
                <a:close/>
              </a:path>
              <a:path w="596900" h="105409">
                <a:moveTo>
                  <a:pt x="271691" y="83807"/>
                </a:moveTo>
                <a:lnTo>
                  <a:pt x="240512" y="60032"/>
                </a:lnTo>
                <a:lnTo>
                  <a:pt x="230911" y="57658"/>
                </a:lnTo>
                <a:lnTo>
                  <a:pt x="230911" y="38633"/>
                </a:lnTo>
                <a:lnTo>
                  <a:pt x="238112" y="34480"/>
                </a:lnTo>
                <a:lnTo>
                  <a:pt x="254304" y="34480"/>
                </a:lnTo>
                <a:lnTo>
                  <a:pt x="259702" y="38633"/>
                </a:lnTo>
                <a:lnTo>
                  <a:pt x="263906" y="43980"/>
                </a:lnTo>
                <a:lnTo>
                  <a:pt x="268097" y="38036"/>
                </a:lnTo>
                <a:lnTo>
                  <a:pt x="262699" y="31508"/>
                </a:lnTo>
                <a:lnTo>
                  <a:pt x="254304" y="28536"/>
                </a:lnTo>
                <a:lnTo>
                  <a:pt x="246507" y="28536"/>
                </a:lnTo>
                <a:lnTo>
                  <a:pt x="237375" y="29845"/>
                </a:lnTo>
                <a:lnTo>
                  <a:pt x="230162" y="33655"/>
                </a:lnTo>
                <a:lnTo>
                  <a:pt x="225425" y="39814"/>
                </a:lnTo>
                <a:lnTo>
                  <a:pt x="223710" y="48145"/>
                </a:lnTo>
                <a:lnTo>
                  <a:pt x="225933" y="56997"/>
                </a:lnTo>
                <a:lnTo>
                  <a:pt x="231508" y="62776"/>
                </a:lnTo>
                <a:lnTo>
                  <a:pt x="238899" y="66446"/>
                </a:lnTo>
                <a:lnTo>
                  <a:pt x="246507" y="68948"/>
                </a:lnTo>
                <a:lnTo>
                  <a:pt x="256108" y="71323"/>
                </a:lnTo>
                <a:lnTo>
                  <a:pt x="264502" y="74295"/>
                </a:lnTo>
                <a:lnTo>
                  <a:pt x="264502" y="93916"/>
                </a:lnTo>
                <a:lnTo>
                  <a:pt x="256705" y="98666"/>
                </a:lnTo>
                <a:lnTo>
                  <a:pt x="239306" y="98666"/>
                </a:lnTo>
                <a:lnTo>
                  <a:pt x="232117" y="94500"/>
                </a:lnTo>
                <a:lnTo>
                  <a:pt x="227317" y="87376"/>
                </a:lnTo>
                <a:lnTo>
                  <a:pt x="222516" y="92125"/>
                </a:lnTo>
                <a:lnTo>
                  <a:pt x="227634" y="97586"/>
                </a:lnTo>
                <a:lnTo>
                  <a:pt x="233756" y="101485"/>
                </a:lnTo>
                <a:lnTo>
                  <a:pt x="240563" y="103835"/>
                </a:lnTo>
                <a:lnTo>
                  <a:pt x="247700" y="104609"/>
                </a:lnTo>
                <a:lnTo>
                  <a:pt x="257276" y="103111"/>
                </a:lnTo>
                <a:lnTo>
                  <a:pt x="264871" y="98894"/>
                </a:lnTo>
                <a:lnTo>
                  <a:pt x="269887" y="92329"/>
                </a:lnTo>
                <a:lnTo>
                  <a:pt x="271691" y="83807"/>
                </a:lnTo>
                <a:close/>
              </a:path>
              <a:path w="596900" h="105409">
                <a:moveTo>
                  <a:pt x="317881" y="100444"/>
                </a:moveTo>
                <a:lnTo>
                  <a:pt x="317284" y="93916"/>
                </a:lnTo>
                <a:lnTo>
                  <a:pt x="314883" y="96291"/>
                </a:lnTo>
                <a:lnTo>
                  <a:pt x="311277" y="98069"/>
                </a:lnTo>
                <a:lnTo>
                  <a:pt x="302882" y="98069"/>
                </a:lnTo>
                <a:lnTo>
                  <a:pt x="300482" y="94500"/>
                </a:lnTo>
                <a:lnTo>
                  <a:pt x="300482" y="36855"/>
                </a:lnTo>
                <a:lnTo>
                  <a:pt x="317284" y="36855"/>
                </a:lnTo>
                <a:lnTo>
                  <a:pt x="317284" y="30911"/>
                </a:lnTo>
                <a:lnTo>
                  <a:pt x="300482" y="30911"/>
                </a:lnTo>
                <a:lnTo>
                  <a:pt x="300482" y="5943"/>
                </a:lnTo>
                <a:lnTo>
                  <a:pt x="293293" y="10109"/>
                </a:lnTo>
                <a:lnTo>
                  <a:pt x="293293" y="30314"/>
                </a:lnTo>
                <a:lnTo>
                  <a:pt x="281889" y="30314"/>
                </a:lnTo>
                <a:lnTo>
                  <a:pt x="281889" y="36258"/>
                </a:lnTo>
                <a:lnTo>
                  <a:pt x="293293" y="36258"/>
                </a:lnTo>
                <a:lnTo>
                  <a:pt x="293293" y="98069"/>
                </a:lnTo>
                <a:lnTo>
                  <a:pt x="297484" y="104013"/>
                </a:lnTo>
                <a:lnTo>
                  <a:pt x="311277" y="104013"/>
                </a:lnTo>
                <a:lnTo>
                  <a:pt x="315480" y="102235"/>
                </a:lnTo>
                <a:lnTo>
                  <a:pt x="317881" y="100444"/>
                </a:lnTo>
                <a:close/>
              </a:path>
              <a:path w="596900" h="105409">
                <a:moveTo>
                  <a:pt x="416839" y="51714"/>
                </a:moveTo>
                <a:lnTo>
                  <a:pt x="415556" y="40906"/>
                </a:lnTo>
                <a:lnTo>
                  <a:pt x="411962" y="33959"/>
                </a:lnTo>
                <a:lnTo>
                  <a:pt x="406463" y="30226"/>
                </a:lnTo>
                <a:lnTo>
                  <a:pt x="399440" y="29121"/>
                </a:lnTo>
                <a:lnTo>
                  <a:pt x="389851" y="29121"/>
                </a:lnTo>
                <a:lnTo>
                  <a:pt x="383857" y="33883"/>
                </a:lnTo>
                <a:lnTo>
                  <a:pt x="377253" y="39827"/>
                </a:lnTo>
                <a:lnTo>
                  <a:pt x="374853" y="32092"/>
                </a:lnTo>
                <a:lnTo>
                  <a:pt x="368858" y="29121"/>
                </a:lnTo>
                <a:lnTo>
                  <a:pt x="352069" y="29121"/>
                </a:lnTo>
                <a:lnTo>
                  <a:pt x="341274" y="38633"/>
                </a:lnTo>
                <a:lnTo>
                  <a:pt x="341274" y="30911"/>
                </a:lnTo>
                <a:lnTo>
                  <a:pt x="334073" y="30911"/>
                </a:lnTo>
                <a:lnTo>
                  <a:pt x="334073" y="102831"/>
                </a:lnTo>
                <a:lnTo>
                  <a:pt x="341274" y="102831"/>
                </a:lnTo>
                <a:lnTo>
                  <a:pt x="341274" y="45173"/>
                </a:lnTo>
                <a:lnTo>
                  <a:pt x="345465" y="41008"/>
                </a:lnTo>
                <a:lnTo>
                  <a:pt x="352666" y="34467"/>
                </a:lnTo>
                <a:lnTo>
                  <a:pt x="368858" y="34467"/>
                </a:lnTo>
                <a:lnTo>
                  <a:pt x="371856" y="43383"/>
                </a:lnTo>
                <a:lnTo>
                  <a:pt x="371856" y="102831"/>
                </a:lnTo>
                <a:lnTo>
                  <a:pt x="379056" y="102831"/>
                </a:lnTo>
                <a:lnTo>
                  <a:pt x="379056" y="45770"/>
                </a:lnTo>
                <a:lnTo>
                  <a:pt x="383247" y="41605"/>
                </a:lnTo>
                <a:lnTo>
                  <a:pt x="390448" y="35064"/>
                </a:lnTo>
                <a:lnTo>
                  <a:pt x="406641" y="35064"/>
                </a:lnTo>
                <a:lnTo>
                  <a:pt x="409638" y="43980"/>
                </a:lnTo>
                <a:lnTo>
                  <a:pt x="409638" y="103416"/>
                </a:lnTo>
                <a:lnTo>
                  <a:pt x="416839" y="103416"/>
                </a:lnTo>
                <a:lnTo>
                  <a:pt x="416839" y="51714"/>
                </a:lnTo>
                <a:close/>
              </a:path>
              <a:path w="596900" h="105409">
                <a:moveTo>
                  <a:pt x="487603" y="63601"/>
                </a:moveTo>
                <a:lnTo>
                  <a:pt x="487400" y="61214"/>
                </a:lnTo>
                <a:lnTo>
                  <a:pt x="486460" y="50939"/>
                </a:lnTo>
                <a:lnTo>
                  <a:pt x="482511" y="39903"/>
                </a:lnTo>
                <a:lnTo>
                  <a:pt x="479209" y="36487"/>
                </a:lnTo>
                <a:lnTo>
                  <a:pt x="479209" y="61214"/>
                </a:lnTo>
                <a:lnTo>
                  <a:pt x="441426" y="61214"/>
                </a:lnTo>
                <a:lnTo>
                  <a:pt x="442671" y="51777"/>
                </a:lnTo>
                <a:lnTo>
                  <a:pt x="446379" y="43167"/>
                </a:lnTo>
                <a:lnTo>
                  <a:pt x="452564" y="36893"/>
                </a:lnTo>
                <a:lnTo>
                  <a:pt x="461225" y="34467"/>
                </a:lnTo>
                <a:lnTo>
                  <a:pt x="469595" y="36728"/>
                </a:lnTo>
                <a:lnTo>
                  <a:pt x="475170" y="42722"/>
                </a:lnTo>
                <a:lnTo>
                  <a:pt x="478256" y="51269"/>
                </a:lnTo>
                <a:lnTo>
                  <a:pt x="479209" y="61214"/>
                </a:lnTo>
                <a:lnTo>
                  <a:pt x="479209" y="36487"/>
                </a:lnTo>
                <a:lnTo>
                  <a:pt x="477266" y="34467"/>
                </a:lnTo>
                <a:lnTo>
                  <a:pt x="474954" y="32092"/>
                </a:lnTo>
                <a:lnTo>
                  <a:pt x="463016" y="29121"/>
                </a:lnTo>
                <a:lnTo>
                  <a:pt x="451434" y="31292"/>
                </a:lnTo>
                <a:lnTo>
                  <a:pt x="442328" y="38036"/>
                </a:lnTo>
                <a:lnTo>
                  <a:pt x="436372" y="49682"/>
                </a:lnTo>
                <a:lnTo>
                  <a:pt x="434225" y="66573"/>
                </a:lnTo>
                <a:lnTo>
                  <a:pt x="436359" y="84391"/>
                </a:lnTo>
                <a:lnTo>
                  <a:pt x="442252" y="96367"/>
                </a:lnTo>
                <a:lnTo>
                  <a:pt x="451180" y="103098"/>
                </a:lnTo>
                <a:lnTo>
                  <a:pt x="462419" y="105206"/>
                </a:lnTo>
                <a:lnTo>
                  <a:pt x="470395" y="104076"/>
                </a:lnTo>
                <a:lnTo>
                  <a:pt x="477189" y="101041"/>
                </a:lnTo>
                <a:lnTo>
                  <a:pt x="479463" y="99263"/>
                </a:lnTo>
                <a:lnTo>
                  <a:pt x="482739" y="96672"/>
                </a:lnTo>
                <a:lnTo>
                  <a:pt x="487006" y="91528"/>
                </a:lnTo>
                <a:lnTo>
                  <a:pt x="482206" y="86779"/>
                </a:lnTo>
                <a:lnTo>
                  <a:pt x="478015" y="93319"/>
                </a:lnTo>
                <a:lnTo>
                  <a:pt x="471411" y="99263"/>
                </a:lnTo>
                <a:lnTo>
                  <a:pt x="463613" y="99263"/>
                </a:lnTo>
                <a:lnTo>
                  <a:pt x="455091" y="97675"/>
                </a:lnTo>
                <a:lnTo>
                  <a:pt x="448030" y="92354"/>
                </a:lnTo>
                <a:lnTo>
                  <a:pt x="443204" y="82461"/>
                </a:lnTo>
                <a:lnTo>
                  <a:pt x="441490" y="67754"/>
                </a:lnTo>
                <a:lnTo>
                  <a:pt x="487603" y="67754"/>
                </a:lnTo>
                <a:lnTo>
                  <a:pt x="487603" y="67157"/>
                </a:lnTo>
                <a:lnTo>
                  <a:pt x="487603" y="63601"/>
                </a:lnTo>
                <a:close/>
              </a:path>
              <a:path w="596900" h="105409">
                <a:moveTo>
                  <a:pt x="548779" y="51714"/>
                </a:moveTo>
                <a:lnTo>
                  <a:pt x="530796" y="29121"/>
                </a:lnTo>
                <a:lnTo>
                  <a:pt x="521792" y="29121"/>
                </a:lnTo>
                <a:lnTo>
                  <a:pt x="515200" y="33883"/>
                </a:lnTo>
                <a:lnTo>
                  <a:pt x="509803" y="38633"/>
                </a:lnTo>
                <a:lnTo>
                  <a:pt x="509803" y="30911"/>
                </a:lnTo>
                <a:lnTo>
                  <a:pt x="502602" y="30911"/>
                </a:lnTo>
                <a:lnTo>
                  <a:pt x="502602" y="102831"/>
                </a:lnTo>
                <a:lnTo>
                  <a:pt x="509206" y="102831"/>
                </a:lnTo>
                <a:lnTo>
                  <a:pt x="509206" y="45770"/>
                </a:lnTo>
                <a:lnTo>
                  <a:pt x="513397" y="41605"/>
                </a:lnTo>
                <a:lnTo>
                  <a:pt x="516940" y="38633"/>
                </a:lnTo>
                <a:lnTo>
                  <a:pt x="521195" y="35064"/>
                </a:lnTo>
                <a:lnTo>
                  <a:pt x="537387" y="35064"/>
                </a:lnTo>
                <a:lnTo>
                  <a:pt x="540994" y="43980"/>
                </a:lnTo>
                <a:lnTo>
                  <a:pt x="540994" y="103416"/>
                </a:lnTo>
                <a:lnTo>
                  <a:pt x="548779" y="103416"/>
                </a:lnTo>
                <a:lnTo>
                  <a:pt x="548779" y="51714"/>
                </a:lnTo>
                <a:close/>
              </a:path>
              <a:path w="596900" h="105409">
                <a:moveTo>
                  <a:pt x="596760" y="100444"/>
                </a:moveTo>
                <a:lnTo>
                  <a:pt x="596163" y="93916"/>
                </a:lnTo>
                <a:lnTo>
                  <a:pt x="593763" y="96291"/>
                </a:lnTo>
                <a:lnTo>
                  <a:pt x="590169" y="98069"/>
                </a:lnTo>
                <a:lnTo>
                  <a:pt x="581774" y="98069"/>
                </a:lnTo>
                <a:lnTo>
                  <a:pt x="579374" y="94500"/>
                </a:lnTo>
                <a:lnTo>
                  <a:pt x="579374" y="36855"/>
                </a:lnTo>
                <a:lnTo>
                  <a:pt x="596163" y="36855"/>
                </a:lnTo>
                <a:lnTo>
                  <a:pt x="596163" y="30911"/>
                </a:lnTo>
                <a:lnTo>
                  <a:pt x="579374" y="30911"/>
                </a:lnTo>
                <a:lnTo>
                  <a:pt x="579374" y="5943"/>
                </a:lnTo>
                <a:lnTo>
                  <a:pt x="572173" y="10109"/>
                </a:lnTo>
                <a:lnTo>
                  <a:pt x="572173" y="30314"/>
                </a:lnTo>
                <a:lnTo>
                  <a:pt x="560781" y="30314"/>
                </a:lnTo>
                <a:lnTo>
                  <a:pt x="560781" y="36258"/>
                </a:lnTo>
                <a:lnTo>
                  <a:pt x="572173" y="36258"/>
                </a:lnTo>
                <a:lnTo>
                  <a:pt x="572173" y="98069"/>
                </a:lnTo>
                <a:lnTo>
                  <a:pt x="576376" y="104013"/>
                </a:lnTo>
                <a:lnTo>
                  <a:pt x="590169" y="104013"/>
                </a:lnTo>
                <a:lnTo>
                  <a:pt x="594372" y="102235"/>
                </a:lnTo>
                <a:lnTo>
                  <a:pt x="596760" y="100444"/>
                </a:lnTo>
                <a:close/>
              </a:path>
            </a:pathLst>
          </a:custGeom>
          <a:solidFill>
            <a:srgbClr val="000000"/>
          </a:solidFill>
        </p:spPr>
        <p:txBody>
          <a:bodyPr wrap="square" lIns="0" tIns="0" rIns="0" bIns="0" rtlCol="0"/>
          <a:lstStyle/>
          <a:p>
            <a:endParaRPr/>
          </a:p>
        </p:txBody>
      </p:sp>
      <p:pic>
        <p:nvPicPr>
          <p:cNvPr id="17" name="bg object 17"/>
          <p:cNvPicPr/>
          <p:nvPr/>
        </p:nvPicPr>
        <p:blipFill>
          <a:blip r:embed="rId7" cstate="print"/>
          <a:stretch>
            <a:fillRect/>
          </a:stretch>
        </p:blipFill>
        <p:spPr>
          <a:xfrm>
            <a:off x="2089394" y="6448304"/>
            <a:ext cx="77968" cy="102825"/>
          </a:xfrm>
          <a:prstGeom prst="rect">
            <a:avLst/>
          </a:prstGeom>
        </p:spPr>
      </p:pic>
      <p:sp>
        <p:nvSpPr>
          <p:cNvPr id="18" name="bg object 18"/>
          <p:cNvSpPr/>
          <p:nvPr/>
        </p:nvSpPr>
        <p:spPr>
          <a:xfrm>
            <a:off x="2188946" y="6476250"/>
            <a:ext cx="119380" cy="76835"/>
          </a:xfrm>
          <a:custGeom>
            <a:avLst/>
            <a:gdLst/>
            <a:ahLst/>
            <a:cxnLst/>
            <a:rect l="l" t="t" r="r" b="b"/>
            <a:pathLst>
              <a:path w="119380" h="76834">
                <a:moveTo>
                  <a:pt x="49187" y="21386"/>
                </a:moveTo>
                <a:lnTo>
                  <a:pt x="47777" y="11531"/>
                </a:lnTo>
                <a:lnTo>
                  <a:pt x="44411" y="5943"/>
                </a:lnTo>
                <a:lnTo>
                  <a:pt x="43789" y="4902"/>
                </a:lnTo>
                <a:lnTo>
                  <a:pt x="37541" y="1168"/>
                </a:lnTo>
                <a:lnTo>
                  <a:pt x="29387" y="0"/>
                </a:lnTo>
                <a:lnTo>
                  <a:pt x="21577" y="939"/>
                </a:lnTo>
                <a:lnTo>
                  <a:pt x="15074" y="3556"/>
                </a:lnTo>
                <a:lnTo>
                  <a:pt x="9563" y="7518"/>
                </a:lnTo>
                <a:lnTo>
                  <a:pt x="4800" y="12471"/>
                </a:lnTo>
                <a:lnTo>
                  <a:pt x="8991" y="17830"/>
                </a:lnTo>
                <a:lnTo>
                  <a:pt x="13195" y="11290"/>
                </a:lnTo>
                <a:lnTo>
                  <a:pt x="19799" y="5943"/>
                </a:lnTo>
                <a:lnTo>
                  <a:pt x="35991" y="5943"/>
                </a:lnTo>
                <a:lnTo>
                  <a:pt x="41986" y="11290"/>
                </a:lnTo>
                <a:lnTo>
                  <a:pt x="41986" y="26149"/>
                </a:lnTo>
                <a:lnTo>
                  <a:pt x="40779" y="26746"/>
                </a:lnTo>
                <a:lnTo>
                  <a:pt x="40779" y="34467"/>
                </a:lnTo>
                <a:lnTo>
                  <a:pt x="40779" y="58839"/>
                </a:lnTo>
                <a:lnTo>
                  <a:pt x="35991" y="65379"/>
                </a:lnTo>
                <a:lnTo>
                  <a:pt x="28790" y="71323"/>
                </a:lnTo>
                <a:lnTo>
                  <a:pt x="12598" y="71323"/>
                </a:lnTo>
                <a:lnTo>
                  <a:pt x="6604" y="64782"/>
                </a:lnTo>
                <a:lnTo>
                  <a:pt x="6604" y="55270"/>
                </a:lnTo>
                <a:lnTo>
                  <a:pt x="40779" y="34467"/>
                </a:lnTo>
                <a:lnTo>
                  <a:pt x="40779" y="26746"/>
                </a:lnTo>
                <a:lnTo>
                  <a:pt x="38379" y="27927"/>
                </a:lnTo>
                <a:lnTo>
                  <a:pt x="33591" y="28524"/>
                </a:lnTo>
                <a:lnTo>
                  <a:pt x="29984" y="29121"/>
                </a:lnTo>
                <a:lnTo>
                  <a:pt x="18465" y="31775"/>
                </a:lnTo>
                <a:lnTo>
                  <a:pt x="8928" y="36550"/>
                </a:lnTo>
                <a:lnTo>
                  <a:pt x="2413" y="43992"/>
                </a:lnTo>
                <a:lnTo>
                  <a:pt x="0" y="54673"/>
                </a:lnTo>
                <a:lnTo>
                  <a:pt x="1752" y="64135"/>
                </a:lnTo>
                <a:lnTo>
                  <a:pt x="6375" y="71018"/>
                </a:lnTo>
                <a:lnTo>
                  <a:pt x="12903" y="75234"/>
                </a:lnTo>
                <a:lnTo>
                  <a:pt x="20396" y="76669"/>
                </a:lnTo>
                <a:lnTo>
                  <a:pt x="28790" y="76669"/>
                </a:lnTo>
                <a:lnTo>
                  <a:pt x="35382" y="71323"/>
                </a:lnTo>
                <a:lnTo>
                  <a:pt x="41389" y="65379"/>
                </a:lnTo>
                <a:lnTo>
                  <a:pt x="41389" y="74295"/>
                </a:lnTo>
                <a:lnTo>
                  <a:pt x="49187" y="74295"/>
                </a:lnTo>
                <a:lnTo>
                  <a:pt x="49187" y="65379"/>
                </a:lnTo>
                <a:lnTo>
                  <a:pt x="49187" y="34467"/>
                </a:lnTo>
                <a:lnTo>
                  <a:pt x="49187" y="21386"/>
                </a:lnTo>
                <a:close/>
              </a:path>
              <a:path w="119380" h="76834">
                <a:moveTo>
                  <a:pt x="118757" y="23774"/>
                </a:moveTo>
                <a:lnTo>
                  <a:pt x="117373" y="12966"/>
                </a:lnTo>
                <a:lnTo>
                  <a:pt x="113576" y="6019"/>
                </a:lnTo>
                <a:lnTo>
                  <a:pt x="107873" y="2286"/>
                </a:lnTo>
                <a:lnTo>
                  <a:pt x="100761" y="1181"/>
                </a:lnTo>
                <a:lnTo>
                  <a:pt x="91770" y="1181"/>
                </a:lnTo>
                <a:lnTo>
                  <a:pt x="85166" y="5943"/>
                </a:lnTo>
                <a:lnTo>
                  <a:pt x="79768" y="10693"/>
                </a:lnTo>
                <a:lnTo>
                  <a:pt x="79768" y="2971"/>
                </a:lnTo>
                <a:lnTo>
                  <a:pt x="72567" y="2971"/>
                </a:lnTo>
                <a:lnTo>
                  <a:pt x="72567" y="74891"/>
                </a:lnTo>
                <a:lnTo>
                  <a:pt x="79768" y="74891"/>
                </a:lnTo>
                <a:lnTo>
                  <a:pt x="79768" y="17830"/>
                </a:lnTo>
                <a:lnTo>
                  <a:pt x="83972" y="13665"/>
                </a:lnTo>
                <a:lnTo>
                  <a:pt x="91770" y="7124"/>
                </a:lnTo>
                <a:lnTo>
                  <a:pt x="107962" y="7124"/>
                </a:lnTo>
                <a:lnTo>
                  <a:pt x="111556" y="16040"/>
                </a:lnTo>
                <a:lnTo>
                  <a:pt x="111556" y="75476"/>
                </a:lnTo>
                <a:lnTo>
                  <a:pt x="118757" y="75476"/>
                </a:lnTo>
                <a:lnTo>
                  <a:pt x="118757" y="23774"/>
                </a:lnTo>
                <a:close/>
              </a:path>
            </a:pathLst>
          </a:custGeom>
          <a:solidFill>
            <a:srgbClr val="000000"/>
          </a:solidFill>
        </p:spPr>
        <p:txBody>
          <a:bodyPr wrap="square" lIns="0" tIns="0" rIns="0" bIns="0" rtlCol="0"/>
          <a:lstStyle/>
          <a:p>
            <a:endParaRPr/>
          </a:p>
        </p:txBody>
      </p:sp>
      <p:pic>
        <p:nvPicPr>
          <p:cNvPr id="19" name="bg object 19"/>
          <p:cNvPicPr/>
          <p:nvPr/>
        </p:nvPicPr>
        <p:blipFill>
          <a:blip r:embed="rId8" cstate="print"/>
          <a:stretch>
            <a:fillRect/>
          </a:stretch>
        </p:blipFill>
        <p:spPr>
          <a:xfrm>
            <a:off x="2328098" y="6475645"/>
            <a:ext cx="193722" cy="100447"/>
          </a:xfrm>
          <a:prstGeom prst="rect">
            <a:avLst/>
          </a:prstGeom>
        </p:spPr>
      </p:pic>
      <p:pic>
        <p:nvPicPr>
          <p:cNvPr id="20" name="bg object 20"/>
          <p:cNvPicPr/>
          <p:nvPr/>
        </p:nvPicPr>
        <p:blipFill>
          <a:blip r:embed="rId9" cstate="print"/>
          <a:stretch>
            <a:fillRect/>
          </a:stretch>
        </p:blipFill>
        <p:spPr>
          <a:xfrm>
            <a:off x="2541612" y="6477428"/>
            <a:ext cx="82766" cy="74295"/>
          </a:xfrm>
          <a:prstGeom prst="rect">
            <a:avLst/>
          </a:prstGeom>
        </p:spPr>
      </p:pic>
      <p:sp>
        <p:nvSpPr>
          <p:cNvPr id="21" name="bg object 21"/>
          <p:cNvSpPr/>
          <p:nvPr/>
        </p:nvSpPr>
        <p:spPr>
          <a:xfrm>
            <a:off x="2644171" y="6477428"/>
            <a:ext cx="53975" cy="76200"/>
          </a:xfrm>
          <a:custGeom>
            <a:avLst/>
            <a:gdLst/>
            <a:ahLst/>
            <a:cxnLst/>
            <a:rect l="l" t="t" r="r" b="b"/>
            <a:pathLst>
              <a:path w="53975" h="76200">
                <a:moveTo>
                  <a:pt x="28188" y="76078"/>
                </a:moveTo>
                <a:lnTo>
                  <a:pt x="16952" y="73970"/>
                </a:lnTo>
                <a:lnTo>
                  <a:pt x="8021" y="67237"/>
                </a:lnTo>
                <a:lnTo>
                  <a:pt x="2127" y="55266"/>
                </a:lnTo>
                <a:lnTo>
                  <a:pt x="0" y="37444"/>
                </a:lnTo>
                <a:lnTo>
                  <a:pt x="2136" y="20561"/>
                </a:lnTo>
                <a:lnTo>
                  <a:pt x="8096" y="8915"/>
                </a:lnTo>
                <a:lnTo>
                  <a:pt x="17205" y="2173"/>
                </a:lnTo>
                <a:lnTo>
                  <a:pt x="28788" y="0"/>
                </a:lnTo>
                <a:lnTo>
                  <a:pt x="40727" y="2962"/>
                </a:lnTo>
                <a:lnTo>
                  <a:pt x="43035" y="5349"/>
                </a:lnTo>
                <a:lnTo>
                  <a:pt x="26989" y="5349"/>
                </a:lnTo>
                <a:lnTo>
                  <a:pt x="18330" y="7773"/>
                </a:lnTo>
                <a:lnTo>
                  <a:pt x="12145" y="14041"/>
                </a:lnTo>
                <a:lnTo>
                  <a:pt x="8434" y="22650"/>
                </a:lnTo>
                <a:lnTo>
                  <a:pt x="7197" y="32095"/>
                </a:lnTo>
                <a:lnTo>
                  <a:pt x="53163" y="32095"/>
                </a:lnTo>
                <a:lnTo>
                  <a:pt x="53378" y="34473"/>
                </a:lnTo>
                <a:lnTo>
                  <a:pt x="53378" y="38039"/>
                </a:lnTo>
                <a:lnTo>
                  <a:pt x="7197" y="38039"/>
                </a:lnTo>
                <a:lnTo>
                  <a:pt x="8977" y="53334"/>
                </a:lnTo>
                <a:lnTo>
                  <a:pt x="13794" y="63225"/>
                </a:lnTo>
                <a:lnTo>
                  <a:pt x="20860" y="68546"/>
                </a:lnTo>
                <a:lnTo>
                  <a:pt x="29388" y="70135"/>
                </a:lnTo>
                <a:lnTo>
                  <a:pt x="45227" y="70135"/>
                </a:lnTo>
                <a:lnTo>
                  <a:pt x="42957" y="71918"/>
                </a:lnTo>
                <a:lnTo>
                  <a:pt x="36163" y="74945"/>
                </a:lnTo>
                <a:lnTo>
                  <a:pt x="28188" y="76078"/>
                </a:lnTo>
                <a:close/>
              </a:path>
              <a:path w="53975" h="76200">
                <a:moveTo>
                  <a:pt x="53163" y="32095"/>
                </a:moveTo>
                <a:lnTo>
                  <a:pt x="44981" y="32095"/>
                </a:lnTo>
                <a:lnTo>
                  <a:pt x="44026" y="22149"/>
                </a:lnTo>
                <a:lnTo>
                  <a:pt x="40933" y="13596"/>
                </a:lnTo>
                <a:lnTo>
                  <a:pt x="35367" y="7606"/>
                </a:lnTo>
                <a:lnTo>
                  <a:pt x="26989" y="5349"/>
                </a:lnTo>
                <a:lnTo>
                  <a:pt x="43035" y="5349"/>
                </a:lnTo>
                <a:lnTo>
                  <a:pt x="48280" y="10772"/>
                </a:lnTo>
                <a:lnTo>
                  <a:pt x="52235" y="21815"/>
                </a:lnTo>
                <a:lnTo>
                  <a:pt x="53163" y="32095"/>
                </a:lnTo>
                <a:close/>
              </a:path>
              <a:path w="53975" h="76200">
                <a:moveTo>
                  <a:pt x="7266" y="38633"/>
                </a:moveTo>
                <a:lnTo>
                  <a:pt x="7197" y="38039"/>
                </a:lnTo>
                <a:lnTo>
                  <a:pt x="7266" y="38633"/>
                </a:lnTo>
                <a:close/>
              </a:path>
              <a:path w="53975" h="76200">
                <a:moveTo>
                  <a:pt x="53378" y="38633"/>
                </a:moveTo>
                <a:lnTo>
                  <a:pt x="7266" y="38633"/>
                </a:lnTo>
                <a:lnTo>
                  <a:pt x="7197" y="38039"/>
                </a:lnTo>
                <a:lnTo>
                  <a:pt x="53378" y="38039"/>
                </a:lnTo>
                <a:lnTo>
                  <a:pt x="53378" y="38633"/>
                </a:lnTo>
                <a:close/>
              </a:path>
              <a:path w="53975" h="76200">
                <a:moveTo>
                  <a:pt x="45227" y="70135"/>
                </a:moveTo>
                <a:lnTo>
                  <a:pt x="37185" y="70135"/>
                </a:lnTo>
                <a:lnTo>
                  <a:pt x="43782" y="64191"/>
                </a:lnTo>
                <a:lnTo>
                  <a:pt x="47980" y="57653"/>
                </a:lnTo>
                <a:lnTo>
                  <a:pt x="52778" y="62408"/>
                </a:lnTo>
                <a:lnTo>
                  <a:pt x="48514" y="67553"/>
                </a:lnTo>
                <a:lnTo>
                  <a:pt x="45227" y="70135"/>
                </a:lnTo>
                <a:close/>
              </a:path>
            </a:pathLst>
          </a:custGeom>
          <a:solidFill>
            <a:srgbClr val="000000"/>
          </a:solidFill>
        </p:spPr>
        <p:txBody>
          <a:bodyPr wrap="square" lIns="0" tIns="0" rIns="0" bIns="0" rtlCol="0"/>
          <a:lstStyle/>
          <a:p>
            <a:endParaRPr/>
          </a:p>
        </p:txBody>
      </p:sp>
      <p:pic>
        <p:nvPicPr>
          <p:cNvPr id="22" name="bg object 22"/>
          <p:cNvPicPr/>
          <p:nvPr/>
        </p:nvPicPr>
        <p:blipFill>
          <a:blip r:embed="rId10" cstate="print"/>
          <a:stretch>
            <a:fillRect/>
          </a:stretch>
        </p:blipFill>
        <p:spPr>
          <a:xfrm>
            <a:off x="2717341" y="6454249"/>
            <a:ext cx="97160" cy="98070"/>
          </a:xfrm>
          <a:prstGeom prst="rect">
            <a:avLst/>
          </a:prstGeom>
        </p:spPr>
      </p:pic>
      <p:pic>
        <p:nvPicPr>
          <p:cNvPr id="23" name="bg object 23"/>
          <p:cNvPicPr/>
          <p:nvPr/>
        </p:nvPicPr>
        <p:blipFill>
          <a:blip r:embed="rId11" cstate="print"/>
          <a:stretch>
            <a:fillRect/>
          </a:stretch>
        </p:blipFill>
        <p:spPr>
          <a:xfrm>
            <a:off x="405636" y="6382925"/>
            <a:ext cx="952557" cy="306069"/>
          </a:xfrm>
          <a:prstGeom prst="rect">
            <a:avLst/>
          </a:prstGeom>
        </p:spPr>
      </p:pic>
      <p:sp>
        <p:nvSpPr>
          <p:cNvPr id="2" name="Holder 2"/>
          <p:cNvSpPr>
            <a:spLocks noGrp="1"/>
          </p:cNvSpPr>
          <p:nvPr>
            <p:ph type="title"/>
          </p:nvPr>
        </p:nvSpPr>
        <p:spPr>
          <a:xfrm>
            <a:off x="385254" y="425447"/>
            <a:ext cx="7841488" cy="398782"/>
          </a:xfrm>
          <a:prstGeom prst="rect">
            <a:avLst/>
          </a:prstGeom>
        </p:spPr>
        <p:txBody>
          <a:bodyPr wrap="square" lIns="0" tIns="0" rIns="0" bIns="0">
            <a:spAutoFit/>
          </a:bodyPr>
          <a:lstStyle>
            <a:lvl1pPr>
              <a:defRPr sz="2400" b="1" i="0">
                <a:solidFill>
                  <a:schemeClr val="tx1"/>
                </a:solidFill>
                <a:latin typeface="Arial"/>
                <a:cs typeface="Arial"/>
              </a:defRPr>
            </a:lvl1pPr>
          </a:lstStyle>
          <a:p>
            <a:endParaRPr/>
          </a:p>
        </p:txBody>
      </p:sp>
      <p:sp>
        <p:nvSpPr>
          <p:cNvPr id="3" name="Holder 3"/>
          <p:cNvSpPr>
            <a:spLocks noGrp="1"/>
          </p:cNvSpPr>
          <p:nvPr>
            <p:ph type="body" idx="1"/>
          </p:nvPr>
        </p:nvSpPr>
        <p:spPr>
          <a:xfrm>
            <a:off x="1058862" y="2198469"/>
            <a:ext cx="7026275" cy="2045970"/>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3108960" y="6377940"/>
            <a:ext cx="292608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2/14/2024</a:t>
            </a:fld>
            <a:endParaRPr lang="en-US"/>
          </a:p>
        </p:txBody>
      </p:sp>
      <p:sp>
        <p:nvSpPr>
          <p:cNvPr id="6" name="Holder 6"/>
          <p:cNvSpPr>
            <a:spLocks noGrp="1"/>
          </p:cNvSpPr>
          <p:nvPr>
            <p:ph type="sldNum" sz="quarter" idx="7"/>
          </p:nvPr>
        </p:nvSpPr>
        <p:spPr>
          <a:xfrm>
            <a:off x="8592718" y="6444081"/>
            <a:ext cx="202476" cy="142660"/>
          </a:xfrm>
          <a:prstGeom prst="rect">
            <a:avLst/>
          </a:prstGeom>
        </p:spPr>
        <p:txBody>
          <a:bodyPr wrap="square" lIns="0" tIns="0" rIns="0" bIns="0">
            <a:spAutoFit/>
          </a:bodyPr>
          <a:lstStyle>
            <a:lvl1pPr>
              <a:defRPr sz="800" b="0" i="0">
                <a:solidFill>
                  <a:schemeClr val="tx1"/>
                </a:solidFill>
                <a:latin typeface="Arial"/>
                <a:cs typeface="Arial"/>
              </a:defRPr>
            </a:lvl1pPr>
          </a:lstStyle>
          <a:p>
            <a:pPr marL="94615">
              <a:lnSpc>
                <a:spcPct val="100000"/>
              </a:lnSpc>
              <a:spcBef>
                <a:spcPts val="20"/>
              </a:spcBef>
            </a:pPr>
            <a:fld id="{81D60167-4931-47E6-BA6A-407CBD079E47}" type="slidenum">
              <a:rPr spc="-5" dirty="0">
                <a:solidFill>
                  <a:srgbClr val="FFFFFF"/>
                </a:solidFill>
              </a:rPr>
              <a:t>‹#›</a:t>
            </a:fld>
            <a:endParaRPr spc="-5" dirty="0">
              <a:solidFill>
                <a:srgbClr val="FFFFFF"/>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1.jp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13.png"/><Relationship Id="rId4" Type="http://schemas.openxmlformats.org/officeDocument/2006/relationships/image" Target="../media/image2.png"/><Relationship Id="rId9"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8" Type="http://schemas.openxmlformats.org/officeDocument/2006/relationships/image" Target="../media/image20.jp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5.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8" Type="http://schemas.openxmlformats.org/officeDocument/2006/relationships/image" Target="../media/image29.png"/><Relationship Id="rId13" Type="http://schemas.openxmlformats.org/officeDocument/2006/relationships/image" Target="../media/image34.png"/><Relationship Id="rId18" Type="http://schemas.openxmlformats.org/officeDocument/2006/relationships/image" Target="../media/image39.png"/><Relationship Id="rId26" Type="http://schemas.openxmlformats.org/officeDocument/2006/relationships/image" Target="../media/image47.png"/><Relationship Id="rId3" Type="http://schemas.openxmlformats.org/officeDocument/2006/relationships/image" Target="../media/image24.png"/><Relationship Id="rId21" Type="http://schemas.openxmlformats.org/officeDocument/2006/relationships/image" Target="../media/image42.png"/><Relationship Id="rId7" Type="http://schemas.openxmlformats.org/officeDocument/2006/relationships/image" Target="../media/image28.png"/><Relationship Id="rId12" Type="http://schemas.openxmlformats.org/officeDocument/2006/relationships/image" Target="../media/image33.png"/><Relationship Id="rId17" Type="http://schemas.openxmlformats.org/officeDocument/2006/relationships/image" Target="../media/image38.png"/><Relationship Id="rId25" Type="http://schemas.openxmlformats.org/officeDocument/2006/relationships/image" Target="../media/image46.png"/><Relationship Id="rId33" Type="http://schemas.openxmlformats.org/officeDocument/2006/relationships/image" Target="../media/image54.png"/><Relationship Id="rId2" Type="http://schemas.openxmlformats.org/officeDocument/2006/relationships/image" Target="../media/image23.png"/><Relationship Id="rId16" Type="http://schemas.openxmlformats.org/officeDocument/2006/relationships/image" Target="../media/image37.png"/><Relationship Id="rId20" Type="http://schemas.openxmlformats.org/officeDocument/2006/relationships/image" Target="../media/image41.png"/><Relationship Id="rId29" Type="http://schemas.openxmlformats.org/officeDocument/2006/relationships/image" Target="../media/image50.png"/><Relationship Id="rId1" Type="http://schemas.openxmlformats.org/officeDocument/2006/relationships/slideLayout" Target="../slideLayouts/slideLayout5.xml"/><Relationship Id="rId6" Type="http://schemas.openxmlformats.org/officeDocument/2006/relationships/image" Target="../media/image27.png"/><Relationship Id="rId11" Type="http://schemas.openxmlformats.org/officeDocument/2006/relationships/image" Target="../media/image32.png"/><Relationship Id="rId24" Type="http://schemas.openxmlformats.org/officeDocument/2006/relationships/image" Target="../media/image45.png"/><Relationship Id="rId32" Type="http://schemas.openxmlformats.org/officeDocument/2006/relationships/image" Target="../media/image53.png"/><Relationship Id="rId5" Type="http://schemas.openxmlformats.org/officeDocument/2006/relationships/image" Target="../media/image26.png"/><Relationship Id="rId15" Type="http://schemas.openxmlformats.org/officeDocument/2006/relationships/image" Target="../media/image36.png"/><Relationship Id="rId23" Type="http://schemas.openxmlformats.org/officeDocument/2006/relationships/image" Target="../media/image44.png"/><Relationship Id="rId28" Type="http://schemas.openxmlformats.org/officeDocument/2006/relationships/image" Target="../media/image49.png"/><Relationship Id="rId10" Type="http://schemas.openxmlformats.org/officeDocument/2006/relationships/image" Target="../media/image31.png"/><Relationship Id="rId19" Type="http://schemas.openxmlformats.org/officeDocument/2006/relationships/image" Target="../media/image40.png"/><Relationship Id="rId31" Type="http://schemas.openxmlformats.org/officeDocument/2006/relationships/image" Target="../media/image52.png"/><Relationship Id="rId4" Type="http://schemas.openxmlformats.org/officeDocument/2006/relationships/image" Target="../media/image25.png"/><Relationship Id="rId9" Type="http://schemas.openxmlformats.org/officeDocument/2006/relationships/image" Target="../media/image30.png"/><Relationship Id="rId14" Type="http://schemas.openxmlformats.org/officeDocument/2006/relationships/image" Target="../media/image35.png"/><Relationship Id="rId22" Type="http://schemas.openxmlformats.org/officeDocument/2006/relationships/image" Target="../media/image43.png"/><Relationship Id="rId27" Type="http://schemas.openxmlformats.org/officeDocument/2006/relationships/image" Target="../media/image48.png"/><Relationship Id="rId30" Type="http://schemas.openxmlformats.org/officeDocument/2006/relationships/image" Target="../media/image5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1427848" y="6448310"/>
            <a:ext cx="596900" cy="105410"/>
          </a:xfrm>
          <a:custGeom>
            <a:avLst/>
            <a:gdLst/>
            <a:ahLst/>
            <a:cxnLst/>
            <a:rect l="l" t="t" r="r" b="b"/>
            <a:pathLst>
              <a:path w="596900" h="105409">
                <a:moveTo>
                  <a:pt x="7797" y="0"/>
                </a:moveTo>
                <a:lnTo>
                  <a:pt x="0" y="0"/>
                </a:lnTo>
                <a:lnTo>
                  <a:pt x="0" y="102831"/>
                </a:lnTo>
                <a:lnTo>
                  <a:pt x="7797" y="102831"/>
                </a:lnTo>
                <a:lnTo>
                  <a:pt x="7797" y="0"/>
                </a:lnTo>
                <a:close/>
              </a:path>
              <a:path w="596900" h="105409">
                <a:moveTo>
                  <a:pt x="77381" y="51714"/>
                </a:moveTo>
                <a:lnTo>
                  <a:pt x="75996" y="40906"/>
                </a:lnTo>
                <a:lnTo>
                  <a:pt x="72199" y="33959"/>
                </a:lnTo>
                <a:lnTo>
                  <a:pt x="66497" y="30226"/>
                </a:lnTo>
                <a:lnTo>
                  <a:pt x="59385" y="29121"/>
                </a:lnTo>
                <a:lnTo>
                  <a:pt x="50380" y="29121"/>
                </a:lnTo>
                <a:lnTo>
                  <a:pt x="43789" y="33883"/>
                </a:lnTo>
                <a:lnTo>
                  <a:pt x="38392" y="38633"/>
                </a:lnTo>
                <a:lnTo>
                  <a:pt x="38392" y="30911"/>
                </a:lnTo>
                <a:lnTo>
                  <a:pt x="31191" y="30911"/>
                </a:lnTo>
                <a:lnTo>
                  <a:pt x="31191" y="102831"/>
                </a:lnTo>
                <a:lnTo>
                  <a:pt x="38392" y="102831"/>
                </a:lnTo>
                <a:lnTo>
                  <a:pt x="38392" y="45770"/>
                </a:lnTo>
                <a:lnTo>
                  <a:pt x="42583" y="41605"/>
                </a:lnTo>
                <a:lnTo>
                  <a:pt x="50380" y="35064"/>
                </a:lnTo>
                <a:lnTo>
                  <a:pt x="66573" y="35064"/>
                </a:lnTo>
                <a:lnTo>
                  <a:pt x="70180" y="43980"/>
                </a:lnTo>
                <a:lnTo>
                  <a:pt x="70180" y="103416"/>
                </a:lnTo>
                <a:lnTo>
                  <a:pt x="77381" y="103416"/>
                </a:lnTo>
                <a:lnTo>
                  <a:pt x="77381" y="51714"/>
                </a:lnTo>
                <a:close/>
              </a:path>
              <a:path w="596900" h="105409">
                <a:moveTo>
                  <a:pt x="145745" y="30911"/>
                </a:moveTo>
                <a:lnTo>
                  <a:pt x="138544" y="30911"/>
                </a:lnTo>
                <a:lnTo>
                  <a:pt x="118757" y="96291"/>
                </a:lnTo>
                <a:lnTo>
                  <a:pt x="98361" y="30911"/>
                </a:lnTo>
                <a:lnTo>
                  <a:pt x="90563" y="30911"/>
                </a:lnTo>
                <a:lnTo>
                  <a:pt x="113360" y="102831"/>
                </a:lnTo>
                <a:lnTo>
                  <a:pt x="122961" y="102831"/>
                </a:lnTo>
                <a:lnTo>
                  <a:pt x="145745" y="30911"/>
                </a:lnTo>
                <a:close/>
              </a:path>
              <a:path w="596900" h="105409">
                <a:moveTo>
                  <a:pt x="208724" y="63601"/>
                </a:moveTo>
                <a:lnTo>
                  <a:pt x="208508" y="61214"/>
                </a:lnTo>
                <a:lnTo>
                  <a:pt x="207581" y="50939"/>
                </a:lnTo>
                <a:lnTo>
                  <a:pt x="203619" y="39903"/>
                </a:lnTo>
                <a:lnTo>
                  <a:pt x="200329" y="36499"/>
                </a:lnTo>
                <a:lnTo>
                  <a:pt x="200329" y="61214"/>
                </a:lnTo>
                <a:lnTo>
                  <a:pt x="162534" y="61214"/>
                </a:lnTo>
                <a:lnTo>
                  <a:pt x="163779" y="51777"/>
                </a:lnTo>
                <a:lnTo>
                  <a:pt x="167487" y="43167"/>
                </a:lnTo>
                <a:lnTo>
                  <a:pt x="173672" y="36893"/>
                </a:lnTo>
                <a:lnTo>
                  <a:pt x="182333" y="34467"/>
                </a:lnTo>
                <a:lnTo>
                  <a:pt x="190715" y="36728"/>
                </a:lnTo>
                <a:lnTo>
                  <a:pt x="196278" y="42722"/>
                </a:lnTo>
                <a:lnTo>
                  <a:pt x="199364" y="51269"/>
                </a:lnTo>
                <a:lnTo>
                  <a:pt x="200329" y="61214"/>
                </a:lnTo>
                <a:lnTo>
                  <a:pt x="200329" y="36499"/>
                </a:lnTo>
                <a:lnTo>
                  <a:pt x="198374" y="34467"/>
                </a:lnTo>
                <a:lnTo>
                  <a:pt x="196075" y="32092"/>
                </a:lnTo>
                <a:lnTo>
                  <a:pt x="184137" y="29121"/>
                </a:lnTo>
                <a:lnTo>
                  <a:pt x="172554" y="31292"/>
                </a:lnTo>
                <a:lnTo>
                  <a:pt x="163436" y="38036"/>
                </a:lnTo>
                <a:lnTo>
                  <a:pt x="157480" y="49682"/>
                </a:lnTo>
                <a:lnTo>
                  <a:pt x="155346" y="66573"/>
                </a:lnTo>
                <a:lnTo>
                  <a:pt x="157467" y="84391"/>
                </a:lnTo>
                <a:lnTo>
                  <a:pt x="163360" y="96367"/>
                </a:lnTo>
                <a:lnTo>
                  <a:pt x="172300" y="103098"/>
                </a:lnTo>
                <a:lnTo>
                  <a:pt x="183527" y="105206"/>
                </a:lnTo>
                <a:lnTo>
                  <a:pt x="191503" y="104076"/>
                </a:lnTo>
                <a:lnTo>
                  <a:pt x="198297" y="101041"/>
                </a:lnTo>
                <a:lnTo>
                  <a:pt x="200571" y="99263"/>
                </a:lnTo>
                <a:lnTo>
                  <a:pt x="203860" y="96672"/>
                </a:lnTo>
                <a:lnTo>
                  <a:pt x="208127" y="91528"/>
                </a:lnTo>
                <a:lnTo>
                  <a:pt x="203327" y="86779"/>
                </a:lnTo>
                <a:lnTo>
                  <a:pt x="199123" y="93319"/>
                </a:lnTo>
                <a:lnTo>
                  <a:pt x="192532" y="99263"/>
                </a:lnTo>
                <a:lnTo>
                  <a:pt x="184734" y="99263"/>
                </a:lnTo>
                <a:lnTo>
                  <a:pt x="176199" y="97675"/>
                </a:lnTo>
                <a:lnTo>
                  <a:pt x="169138" y="92354"/>
                </a:lnTo>
                <a:lnTo>
                  <a:pt x="164325" y="82461"/>
                </a:lnTo>
                <a:lnTo>
                  <a:pt x="162598" y="67754"/>
                </a:lnTo>
                <a:lnTo>
                  <a:pt x="208724" y="67754"/>
                </a:lnTo>
                <a:lnTo>
                  <a:pt x="208724" y="67157"/>
                </a:lnTo>
                <a:lnTo>
                  <a:pt x="208724" y="63601"/>
                </a:lnTo>
                <a:close/>
              </a:path>
              <a:path w="596900" h="105409">
                <a:moveTo>
                  <a:pt x="271691" y="83807"/>
                </a:moveTo>
                <a:lnTo>
                  <a:pt x="240512" y="60032"/>
                </a:lnTo>
                <a:lnTo>
                  <a:pt x="230911" y="57658"/>
                </a:lnTo>
                <a:lnTo>
                  <a:pt x="230911" y="38633"/>
                </a:lnTo>
                <a:lnTo>
                  <a:pt x="238112" y="34480"/>
                </a:lnTo>
                <a:lnTo>
                  <a:pt x="254304" y="34480"/>
                </a:lnTo>
                <a:lnTo>
                  <a:pt x="259702" y="38633"/>
                </a:lnTo>
                <a:lnTo>
                  <a:pt x="263906" y="43980"/>
                </a:lnTo>
                <a:lnTo>
                  <a:pt x="268097" y="38036"/>
                </a:lnTo>
                <a:lnTo>
                  <a:pt x="262699" y="31508"/>
                </a:lnTo>
                <a:lnTo>
                  <a:pt x="254304" y="28536"/>
                </a:lnTo>
                <a:lnTo>
                  <a:pt x="246507" y="28536"/>
                </a:lnTo>
                <a:lnTo>
                  <a:pt x="237375" y="29845"/>
                </a:lnTo>
                <a:lnTo>
                  <a:pt x="230162" y="33655"/>
                </a:lnTo>
                <a:lnTo>
                  <a:pt x="225425" y="39814"/>
                </a:lnTo>
                <a:lnTo>
                  <a:pt x="223710" y="48145"/>
                </a:lnTo>
                <a:lnTo>
                  <a:pt x="225933" y="56997"/>
                </a:lnTo>
                <a:lnTo>
                  <a:pt x="231508" y="62776"/>
                </a:lnTo>
                <a:lnTo>
                  <a:pt x="238899" y="66446"/>
                </a:lnTo>
                <a:lnTo>
                  <a:pt x="246507" y="68948"/>
                </a:lnTo>
                <a:lnTo>
                  <a:pt x="256108" y="71323"/>
                </a:lnTo>
                <a:lnTo>
                  <a:pt x="264502" y="74295"/>
                </a:lnTo>
                <a:lnTo>
                  <a:pt x="264502" y="93916"/>
                </a:lnTo>
                <a:lnTo>
                  <a:pt x="256705" y="98666"/>
                </a:lnTo>
                <a:lnTo>
                  <a:pt x="239306" y="98666"/>
                </a:lnTo>
                <a:lnTo>
                  <a:pt x="232117" y="94500"/>
                </a:lnTo>
                <a:lnTo>
                  <a:pt x="227317" y="87376"/>
                </a:lnTo>
                <a:lnTo>
                  <a:pt x="222516" y="92125"/>
                </a:lnTo>
                <a:lnTo>
                  <a:pt x="227634" y="97586"/>
                </a:lnTo>
                <a:lnTo>
                  <a:pt x="233756" y="101485"/>
                </a:lnTo>
                <a:lnTo>
                  <a:pt x="240563" y="103835"/>
                </a:lnTo>
                <a:lnTo>
                  <a:pt x="247700" y="104609"/>
                </a:lnTo>
                <a:lnTo>
                  <a:pt x="257276" y="103111"/>
                </a:lnTo>
                <a:lnTo>
                  <a:pt x="264871" y="98894"/>
                </a:lnTo>
                <a:lnTo>
                  <a:pt x="269887" y="92329"/>
                </a:lnTo>
                <a:lnTo>
                  <a:pt x="271691" y="83807"/>
                </a:lnTo>
                <a:close/>
              </a:path>
              <a:path w="596900" h="105409">
                <a:moveTo>
                  <a:pt x="317881" y="100444"/>
                </a:moveTo>
                <a:lnTo>
                  <a:pt x="317284" y="93916"/>
                </a:lnTo>
                <a:lnTo>
                  <a:pt x="314883" y="96291"/>
                </a:lnTo>
                <a:lnTo>
                  <a:pt x="311277" y="98069"/>
                </a:lnTo>
                <a:lnTo>
                  <a:pt x="302882" y="98069"/>
                </a:lnTo>
                <a:lnTo>
                  <a:pt x="300482" y="94500"/>
                </a:lnTo>
                <a:lnTo>
                  <a:pt x="300482" y="36855"/>
                </a:lnTo>
                <a:lnTo>
                  <a:pt x="317284" y="36855"/>
                </a:lnTo>
                <a:lnTo>
                  <a:pt x="317284" y="30911"/>
                </a:lnTo>
                <a:lnTo>
                  <a:pt x="300482" y="30911"/>
                </a:lnTo>
                <a:lnTo>
                  <a:pt x="300482" y="5943"/>
                </a:lnTo>
                <a:lnTo>
                  <a:pt x="293293" y="10109"/>
                </a:lnTo>
                <a:lnTo>
                  <a:pt x="293293" y="30314"/>
                </a:lnTo>
                <a:lnTo>
                  <a:pt x="281889" y="30314"/>
                </a:lnTo>
                <a:lnTo>
                  <a:pt x="281889" y="36258"/>
                </a:lnTo>
                <a:lnTo>
                  <a:pt x="293293" y="36258"/>
                </a:lnTo>
                <a:lnTo>
                  <a:pt x="293293" y="98069"/>
                </a:lnTo>
                <a:lnTo>
                  <a:pt x="297484" y="104013"/>
                </a:lnTo>
                <a:lnTo>
                  <a:pt x="311277" y="104013"/>
                </a:lnTo>
                <a:lnTo>
                  <a:pt x="315480" y="102235"/>
                </a:lnTo>
                <a:lnTo>
                  <a:pt x="317881" y="100444"/>
                </a:lnTo>
                <a:close/>
              </a:path>
              <a:path w="596900" h="105409">
                <a:moveTo>
                  <a:pt x="416839" y="51714"/>
                </a:moveTo>
                <a:lnTo>
                  <a:pt x="415556" y="40906"/>
                </a:lnTo>
                <a:lnTo>
                  <a:pt x="411962" y="33959"/>
                </a:lnTo>
                <a:lnTo>
                  <a:pt x="406463" y="30226"/>
                </a:lnTo>
                <a:lnTo>
                  <a:pt x="399440" y="29121"/>
                </a:lnTo>
                <a:lnTo>
                  <a:pt x="389851" y="29121"/>
                </a:lnTo>
                <a:lnTo>
                  <a:pt x="383857" y="33883"/>
                </a:lnTo>
                <a:lnTo>
                  <a:pt x="377253" y="39827"/>
                </a:lnTo>
                <a:lnTo>
                  <a:pt x="374853" y="32092"/>
                </a:lnTo>
                <a:lnTo>
                  <a:pt x="368858" y="29121"/>
                </a:lnTo>
                <a:lnTo>
                  <a:pt x="352069" y="29121"/>
                </a:lnTo>
                <a:lnTo>
                  <a:pt x="341274" y="38633"/>
                </a:lnTo>
                <a:lnTo>
                  <a:pt x="341274" y="30911"/>
                </a:lnTo>
                <a:lnTo>
                  <a:pt x="334073" y="30911"/>
                </a:lnTo>
                <a:lnTo>
                  <a:pt x="334073" y="102831"/>
                </a:lnTo>
                <a:lnTo>
                  <a:pt x="341274" y="102831"/>
                </a:lnTo>
                <a:lnTo>
                  <a:pt x="341274" y="45173"/>
                </a:lnTo>
                <a:lnTo>
                  <a:pt x="345465" y="41008"/>
                </a:lnTo>
                <a:lnTo>
                  <a:pt x="352666" y="34467"/>
                </a:lnTo>
                <a:lnTo>
                  <a:pt x="368858" y="34467"/>
                </a:lnTo>
                <a:lnTo>
                  <a:pt x="371856" y="43383"/>
                </a:lnTo>
                <a:lnTo>
                  <a:pt x="371856" y="102831"/>
                </a:lnTo>
                <a:lnTo>
                  <a:pt x="379056" y="102831"/>
                </a:lnTo>
                <a:lnTo>
                  <a:pt x="379056" y="45770"/>
                </a:lnTo>
                <a:lnTo>
                  <a:pt x="383247" y="41605"/>
                </a:lnTo>
                <a:lnTo>
                  <a:pt x="390448" y="35064"/>
                </a:lnTo>
                <a:lnTo>
                  <a:pt x="406641" y="35064"/>
                </a:lnTo>
                <a:lnTo>
                  <a:pt x="409638" y="43980"/>
                </a:lnTo>
                <a:lnTo>
                  <a:pt x="409638" y="103416"/>
                </a:lnTo>
                <a:lnTo>
                  <a:pt x="416839" y="103416"/>
                </a:lnTo>
                <a:lnTo>
                  <a:pt x="416839" y="51714"/>
                </a:lnTo>
                <a:close/>
              </a:path>
              <a:path w="596900" h="105409">
                <a:moveTo>
                  <a:pt x="487603" y="63601"/>
                </a:moveTo>
                <a:lnTo>
                  <a:pt x="487400" y="61214"/>
                </a:lnTo>
                <a:lnTo>
                  <a:pt x="486460" y="50939"/>
                </a:lnTo>
                <a:lnTo>
                  <a:pt x="482511" y="39903"/>
                </a:lnTo>
                <a:lnTo>
                  <a:pt x="479209" y="36487"/>
                </a:lnTo>
                <a:lnTo>
                  <a:pt x="479209" y="61214"/>
                </a:lnTo>
                <a:lnTo>
                  <a:pt x="441426" y="61214"/>
                </a:lnTo>
                <a:lnTo>
                  <a:pt x="442671" y="51777"/>
                </a:lnTo>
                <a:lnTo>
                  <a:pt x="446379" y="43167"/>
                </a:lnTo>
                <a:lnTo>
                  <a:pt x="452564" y="36893"/>
                </a:lnTo>
                <a:lnTo>
                  <a:pt x="461225" y="34467"/>
                </a:lnTo>
                <a:lnTo>
                  <a:pt x="469595" y="36728"/>
                </a:lnTo>
                <a:lnTo>
                  <a:pt x="475170" y="42722"/>
                </a:lnTo>
                <a:lnTo>
                  <a:pt x="478256" y="51269"/>
                </a:lnTo>
                <a:lnTo>
                  <a:pt x="479209" y="61214"/>
                </a:lnTo>
                <a:lnTo>
                  <a:pt x="479209" y="36487"/>
                </a:lnTo>
                <a:lnTo>
                  <a:pt x="477266" y="34467"/>
                </a:lnTo>
                <a:lnTo>
                  <a:pt x="474954" y="32092"/>
                </a:lnTo>
                <a:lnTo>
                  <a:pt x="463016" y="29121"/>
                </a:lnTo>
                <a:lnTo>
                  <a:pt x="451434" y="31292"/>
                </a:lnTo>
                <a:lnTo>
                  <a:pt x="442328" y="38036"/>
                </a:lnTo>
                <a:lnTo>
                  <a:pt x="436372" y="49682"/>
                </a:lnTo>
                <a:lnTo>
                  <a:pt x="434225" y="66573"/>
                </a:lnTo>
                <a:lnTo>
                  <a:pt x="436359" y="84391"/>
                </a:lnTo>
                <a:lnTo>
                  <a:pt x="442252" y="96367"/>
                </a:lnTo>
                <a:lnTo>
                  <a:pt x="451180" y="103098"/>
                </a:lnTo>
                <a:lnTo>
                  <a:pt x="462419" y="105206"/>
                </a:lnTo>
                <a:lnTo>
                  <a:pt x="470395" y="104076"/>
                </a:lnTo>
                <a:lnTo>
                  <a:pt x="477189" y="101041"/>
                </a:lnTo>
                <a:lnTo>
                  <a:pt x="479463" y="99263"/>
                </a:lnTo>
                <a:lnTo>
                  <a:pt x="482739" y="96672"/>
                </a:lnTo>
                <a:lnTo>
                  <a:pt x="487006" y="91528"/>
                </a:lnTo>
                <a:lnTo>
                  <a:pt x="482206" y="86779"/>
                </a:lnTo>
                <a:lnTo>
                  <a:pt x="478015" y="93319"/>
                </a:lnTo>
                <a:lnTo>
                  <a:pt x="471411" y="99263"/>
                </a:lnTo>
                <a:lnTo>
                  <a:pt x="463613" y="99263"/>
                </a:lnTo>
                <a:lnTo>
                  <a:pt x="455091" y="97675"/>
                </a:lnTo>
                <a:lnTo>
                  <a:pt x="448030" y="92354"/>
                </a:lnTo>
                <a:lnTo>
                  <a:pt x="443204" y="82461"/>
                </a:lnTo>
                <a:lnTo>
                  <a:pt x="441490" y="67754"/>
                </a:lnTo>
                <a:lnTo>
                  <a:pt x="487603" y="67754"/>
                </a:lnTo>
                <a:lnTo>
                  <a:pt x="487603" y="67157"/>
                </a:lnTo>
                <a:lnTo>
                  <a:pt x="487603" y="63601"/>
                </a:lnTo>
                <a:close/>
              </a:path>
              <a:path w="596900" h="105409">
                <a:moveTo>
                  <a:pt x="548779" y="51714"/>
                </a:moveTo>
                <a:lnTo>
                  <a:pt x="530796" y="29121"/>
                </a:lnTo>
                <a:lnTo>
                  <a:pt x="521792" y="29121"/>
                </a:lnTo>
                <a:lnTo>
                  <a:pt x="515200" y="33883"/>
                </a:lnTo>
                <a:lnTo>
                  <a:pt x="509803" y="38633"/>
                </a:lnTo>
                <a:lnTo>
                  <a:pt x="509803" y="30911"/>
                </a:lnTo>
                <a:lnTo>
                  <a:pt x="502602" y="30911"/>
                </a:lnTo>
                <a:lnTo>
                  <a:pt x="502602" y="102831"/>
                </a:lnTo>
                <a:lnTo>
                  <a:pt x="509206" y="102831"/>
                </a:lnTo>
                <a:lnTo>
                  <a:pt x="509206" y="45770"/>
                </a:lnTo>
                <a:lnTo>
                  <a:pt x="513397" y="41605"/>
                </a:lnTo>
                <a:lnTo>
                  <a:pt x="516940" y="38633"/>
                </a:lnTo>
                <a:lnTo>
                  <a:pt x="521195" y="35064"/>
                </a:lnTo>
                <a:lnTo>
                  <a:pt x="537387" y="35064"/>
                </a:lnTo>
                <a:lnTo>
                  <a:pt x="540994" y="43980"/>
                </a:lnTo>
                <a:lnTo>
                  <a:pt x="540994" y="103416"/>
                </a:lnTo>
                <a:lnTo>
                  <a:pt x="548779" y="103416"/>
                </a:lnTo>
                <a:lnTo>
                  <a:pt x="548779" y="51714"/>
                </a:lnTo>
                <a:close/>
              </a:path>
              <a:path w="596900" h="105409">
                <a:moveTo>
                  <a:pt x="596760" y="100444"/>
                </a:moveTo>
                <a:lnTo>
                  <a:pt x="596163" y="93916"/>
                </a:lnTo>
                <a:lnTo>
                  <a:pt x="593763" y="96291"/>
                </a:lnTo>
                <a:lnTo>
                  <a:pt x="590169" y="98069"/>
                </a:lnTo>
                <a:lnTo>
                  <a:pt x="581774" y="98069"/>
                </a:lnTo>
                <a:lnTo>
                  <a:pt x="579374" y="94500"/>
                </a:lnTo>
                <a:lnTo>
                  <a:pt x="579374" y="36855"/>
                </a:lnTo>
                <a:lnTo>
                  <a:pt x="596163" y="36855"/>
                </a:lnTo>
                <a:lnTo>
                  <a:pt x="596163" y="30911"/>
                </a:lnTo>
                <a:lnTo>
                  <a:pt x="579374" y="30911"/>
                </a:lnTo>
                <a:lnTo>
                  <a:pt x="579374" y="5943"/>
                </a:lnTo>
                <a:lnTo>
                  <a:pt x="572173" y="10109"/>
                </a:lnTo>
                <a:lnTo>
                  <a:pt x="572173" y="30314"/>
                </a:lnTo>
                <a:lnTo>
                  <a:pt x="560781" y="30314"/>
                </a:lnTo>
                <a:lnTo>
                  <a:pt x="560781" y="36258"/>
                </a:lnTo>
                <a:lnTo>
                  <a:pt x="572173" y="36258"/>
                </a:lnTo>
                <a:lnTo>
                  <a:pt x="572173" y="98069"/>
                </a:lnTo>
                <a:lnTo>
                  <a:pt x="576376" y="104013"/>
                </a:lnTo>
                <a:lnTo>
                  <a:pt x="590169" y="104013"/>
                </a:lnTo>
                <a:lnTo>
                  <a:pt x="594372" y="102235"/>
                </a:lnTo>
                <a:lnTo>
                  <a:pt x="596760" y="100444"/>
                </a:lnTo>
                <a:close/>
              </a:path>
            </a:pathLst>
          </a:custGeom>
          <a:solidFill>
            <a:srgbClr val="000000"/>
          </a:solidFill>
        </p:spPr>
        <p:txBody>
          <a:bodyPr wrap="square" lIns="0" tIns="0" rIns="0" bIns="0" rtlCol="0"/>
          <a:lstStyle/>
          <a:p>
            <a:endParaRPr/>
          </a:p>
        </p:txBody>
      </p:sp>
      <p:grpSp>
        <p:nvGrpSpPr>
          <p:cNvPr id="3" name="object 3"/>
          <p:cNvGrpSpPr/>
          <p:nvPr/>
        </p:nvGrpSpPr>
        <p:grpSpPr>
          <a:xfrm>
            <a:off x="2089394" y="6448305"/>
            <a:ext cx="725170" cy="128270"/>
            <a:chOff x="2089394" y="6448305"/>
            <a:chExt cx="725170" cy="128270"/>
          </a:xfrm>
        </p:grpSpPr>
        <p:pic>
          <p:nvPicPr>
            <p:cNvPr id="4" name="object 4"/>
            <p:cNvPicPr/>
            <p:nvPr/>
          </p:nvPicPr>
          <p:blipFill>
            <a:blip r:embed="rId3" cstate="print"/>
            <a:stretch>
              <a:fillRect/>
            </a:stretch>
          </p:blipFill>
          <p:spPr>
            <a:xfrm>
              <a:off x="2089394" y="6448305"/>
              <a:ext cx="77968" cy="102825"/>
            </a:xfrm>
            <a:prstGeom prst="rect">
              <a:avLst/>
            </a:prstGeom>
          </p:spPr>
        </p:pic>
        <p:sp>
          <p:nvSpPr>
            <p:cNvPr id="5" name="object 5"/>
            <p:cNvSpPr/>
            <p:nvPr/>
          </p:nvSpPr>
          <p:spPr>
            <a:xfrm>
              <a:off x="2188946" y="6476250"/>
              <a:ext cx="119380" cy="76835"/>
            </a:xfrm>
            <a:custGeom>
              <a:avLst/>
              <a:gdLst/>
              <a:ahLst/>
              <a:cxnLst/>
              <a:rect l="l" t="t" r="r" b="b"/>
              <a:pathLst>
                <a:path w="119380" h="76834">
                  <a:moveTo>
                    <a:pt x="49187" y="21386"/>
                  </a:moveTo>
                  <a:lnTo>
                    <a:pt x="47777" y="11531"/>
                  </a:lnTo>
                  <a:lnTo>
                    <a:pt x="44411" y="5943"/>
                  </a:lnTo>
                  <a:lnTo>
                    <a:pt x="43789" y="4902"/>
                  </a:lnTo>
                  <a:lnTo>
                    <a:pt x="37541" y="1168"/>
                  </a:lnTo>
                  <a:lnTo>
                    <a:pt x="29387" y="0"/>
                  </a:lnTo>
                  <a:lnTo>
                    <a:pt x="21577" y="939"/>
                  </a:lnTo>
                  <a:lnTo>
                    <a:pt x="15074" y="3556"/>
                  </a:lnTo>
                  <a:lnTo>
                    <a:pt x="9563" y="7518"/>
                  </a:lnTo>
                  <a:lnTo>
                    <a:pt x="4800" y="12471"/>
                  </a:lnTo>
                  <a:lnTo>
                    <a:pt x="8991" y="17830"/>
                  </a:lnTo>
                  <a:lnTo>
                    <a:pt x="13195" y="11290"/>
                  </a:lnTo>
                  <a:lnTo>
                    <a:pt x="19799" y="5943"/>
                  </a:lnTo>
                  <a:lnTo>
                    <a:pt x="35991" y="5943"/>
                  </a:lnTo>
                  <a:lnTo>
                    <a:pt x="41986" y="11290"/>
                  </a:lnTo>
                  <a:lnTo>
                    <a:pt x="41986" y="26149"/>
                  </a:lnTo>
                  <a:lnTo>
                    <a:pt x="40779" y="26746"/>
                  </a:lnTo>
                  <a:lnTo>
                    <a:pt x="40779" y="34467"/>
                  </a:lnTo>
                  <a:lnTo>
                    <a:pt x="40779" y="58839"/>
                  </a:lnTo>
                  <a:lnTo>
                    <a:pt x="35991" y="65379"/>
                  </a:lnTo>
                  <a:lnTo>
                    <a:pt x="28790" y="71323"/>
                  </a:lnTo>
                  <a:lnTo>
                    <a:pt x="12598" y="71323"/>
                  </a:lnTo>
                  <a:lnTo>
                    <a:pt x="6604" y="64782"/>
                  </a:lnTo>
                  <a:lnTo>
                    <a:pt x="6604" y="55270"/>
                  </a:lnTo>
                  <a:lnTo>
                    <a:pt x="40779" y="34467"/>
                  </a:lnTo>
                  <a:lnTo>
                    <a:pt x="40779" y="26746"/>
                  </a:lnTo>
                  <a:lnTo>
                    <a:pt x="38379" y="27927"/>
                  </a:lnTo>
                  <a:lnTo>
                    <a:pt x="33591" y="28524"/>
                  </a:lnTo>
                  <a:lnTo>
                    <a:pt x="29984" y="29121"/>
                  </a:lnTo>
                  <a:lnTo>
                    <a:pt x="18465" y="31775"/>
                  </a:lnTo>
                  <a:lnTo>
                    <a:pt x="8928" y="36550"/>
                  </a:lnTo>
                  <a:lnTo>
                    <a:pt x="2413" y="43992"/>
                  </a:lnTo>
                  <a:lnTo>
                    <a:pt x="0" y="54673"/>
                  </a:lnTo>
                  <a:lnTo>
                    <a:pt x="1752" y="64135"/>
                  </a:lnTo>
                  <a:lnTo>
                    <a:pt x="6375" y="71018"/>
                  </a:lnTo>
                  <a:lnTo>
                    <a:pt x="12903" y="75234"/>
                  </a:lnTo>
                  <a:lnTo>
                    <a:pt x="20396" y="76669"/>
                  </a:lnTo>
                  <a:lnTo>
                    <a:pt x="28790" y="76669"/>
                  </a:lnTo>
                  <a:lnTo>
                    <a:pt x="35382" y="71323"/>
                  </a:lnTo>
                  <a:lnTo>
                    <a:pt x="41389" y="65379"/>
                  </a:lnTo>
                  <a:lnTo>
                    <a:pt x="41389" y="74295"/>
                  </a:lnTo>
                  <a:lnTo>
                    <a:pt x="49187" y="74295"/>
                  </a:lnTo>
                  <a:lnTo>
                    <a:pt x="49187" y="65379"/>
                  </a:lnTo>
                  <a:lnTo>
                    <a:pt x="49187" y="34467"/>
                  </a:lnTo>
                  <a:lnTo>
                    <a:pt x="49187" y="21386"/>
                  </a:lnTo>
                  <a:close/>
                </a:path>
                <a:path w="119380" h="76834">
                  <a:moveTo>
                    <a:pt x="118757" y="23774"/>
                  </a:moveTo>
                  <a:lnTo>
                    <a:pt x="117373" y="12966"/>
                  </a:lnTo>
                  <a:lnTo>
                    <a:pt x="113576" y="6019"/>
                  </a:lnTo>
                  <a:lnTo>
                    <a:pt x="107873" y="2286"/>
                  </a:lnTo>
                  <a:lnTo>
                    <a:pt x="100761" y="1181"/>
                  </a:lnTo>
                  <a:lnTo>
                    <a:pt x="91770" y="1181"/>
                  </a:lnTo>
                  <a:lnTo>
                    <a:pt x="85166" y="5943"/>
                  </a:lnTo>
                  <a:lnTo>
                    <a:pt x="79768" y="10693"/>
                  </a:lnTo>
                  <a:lnTo>
                    <a:pt x="79768" y="2971"/>
                  </a:lnTo>
                  <a:lnTo>
                    <a:pt x="72567" y="2971"/>
                  </a:lnTo>
                  <a:lnTo>
                    <a:pt x="72567" y="74891"/>
                  </a:lnTo>
                  <a:lnTo>
                    <a:pt x="79768" y="74891"/>
                  </a:lnTo>
                  <a:lnTo>
                    <a:pt x="79768" y="17830"/>
                  </a:lnTo>
                  <a:lnTo>
                    <a:pt x="83972" y="13665"/>
                  </a:lnTo>
                  <a:lnTo>
                    <a:pt x="91770" y="7124"/>
                  </a:lnTo>
                  <a:lnTo>
                    <a:pt x="107962" y="7124"/>
                  </a:lnTo>
                  <a:lnTo>
                    <a:pt x="111556" y="16040"/>
                  </a:lnTo>
                  <a:lnTo>
                    <a:pt x="111556" y="75476"/>
                  </a:lnTo>
                  <a:lnTo>
                    <a:pt x="118757" y="75476"/>
                  </a:lnTo>
                  <a:lnTo>
                    <a:pt x="118757" y="23774"/>
                  </a:lnTo>
                  <a:close/>
                </a:path>
              </a:pathLst>
            </a:custGeom>
            <a:solidFill>
              <a:srgbClr val="000000"/>
            </a:solidFill>
          </p:spPr>
          <p:txBody>
            <a:bodyPr wrap="square" lIns="0" tIns="0" rIns="0" bIns="0" rtlCol="0"/>
            <a:lstStyle/>
            <a:p>
              <a:endParaRPr/>
            </a:p>
          </p:txBody>
        </p:sp>
        <p:pic>
          <p:nvPicPr>
            <p:cNvPr id="6" name="object 6"/>
            <p:cNvPicPr/>
            <p:nvPr/>
          </p:nvPicPr>
          <p:blipFill>
            <a:blip r:embed="rId4" cstate="print"/>
            <a:stretch>
              <a:fillRect/>
            </a:stretch>
          </p:blipFill>
          <p:spPr>
            <a:xfrm>
              <a:off x="2328098" y="6475646"/>
              <a:ext cx="193722" cy="100447"/>
            </a:xfrm>
            <a:prstGeom prst="rect">
              <a:avLst/>
            </a:prstGeom>
          </p:spPr>
        </p:pic>
        <p:pic>
          <p:nvPicPr>
            <p:cNvPr id="7" name="object 7"/>
            <p:cNvPicPr/>
            <p:nvPr/>
          </p:nvPicPr>
          <p:blipFill>
            <a:blip r:embed="rId5" cstate="print"/>
            <a:stretch>
              <a:fillRect/>
            </a:stretch>
          </p:blipFill>
          <p:spPr>
            <a:xfrm>
              <a:off x="2541612" y="6477429"/>
              <a:ext cx="82766" cy="74295"/>
            </a:xfrm>
            <a:prstGeom prst="rect">
              <a:avLst/>
            </a:prstGeom>
          </p:spPr>
        </p:pic>
        <p:sp>
          <p:nvSpPr>
            <p:cNvPr id="8" name="object 8"/>
            <p:cNvSpPr/>
            <p:nvPr/>
          </p:nvSpPr>
          <p:spPr>
            <a:xfrm>
              <a:off x="2644171" y="6477429"/>
              <a:ext cx="53975" cy="76200"/>
            </a:xfrm>
            <a:custGeom>
              <a:avLst/>
              <a:gdLst/>
              <a:ahLst/>
              <a:cxnLst/>
              <a:rect l="l" t="t" r="r" b="b"/>
              <a:pathLst>
                <a:path w="53975" h="76200">
                  <a:moveTo>
                    <a:pt x="28188" y="76078"/>
                  </a:moveTo>
                  <a:lnTo>
                    <a:pt x="16952" y="73970"/>
                  </a:lnTo>
                  <a:lnTo>
                    <a:pt x="8021" y="67237"/>
                  </a:lnTo>
                  <a:lnTo>
                    <a:pt x="2127" y="55266"/>
                  </a:lnTo>
                  <a:lnTo>
                    <a:pt x="0" y="37444"/>
                  </a:lnTo>
                  <a:lnTo>
                    <a:pt x="2136" y="20561"/>
                  </a:lnTo>
                  <a:lnTo>
                    <a:pt x="8096" y="8915"/>
                  </a:lnTo>
                  <a:lnTo>
                    <a:pt x="17205" y="2173"/>
                  </a:lnTo>
                  <a:lnTo>
                    <a:pt x="28788" y="0"/>
                  </a:lnTo>
                  <a:lnTo>
                    <a:pt x="40727" y="2962"/>
                  </a:lnTo>
                  <a:lnTo>
                    <a:pt x="43035" y="5349"/>
                  </a:lnTo>
                  <a:lnTo>
                    <a:pt x="26989" y="5349"/>
                  </a:lnTo>
                  <a:lnTo>
                    <a:pt x="18330" y="7773"/>
                  </a:lnTo>
                  <a:lnTo>
                    <a:pt x="12145" y="14041"/>
                  </a:lnTo>
                  <a:lnTo>
                    <a:pt x="8434" y="22650"/>
                  </a:lnTo>
                  <a:lnTo>
                    <a:pt x="7197" y="32095"/>
                  </a:lnTo>
                  <a:lnTo>
                    <a:pt x="53163" y="32095"/>
                  </a:lnTo>
                  <a:lnTo>
                    <a:pt x="53378" y="34473"/>
                  </a:lnTo>
                  <a:lnTo>
                    <a:pt x="53378" y="38039"/>
                  </a:lnTo>
                  <a:lnTo>
                    <a:pt x="7197" y="38039"/>
                  </a:lnTo>
                  <a:lnTo>
                    <a:pt x="8977" y="53334"/>
                  </a:lnTo>
                  <a:lnTo>
                    <a:pt x="13794" y="63225"/>
                  </a:lnTo>
                  <a:lnTo>
                    <a:pt x="20860" y="68546"/>
                  </a:lnTo>
                  <a:lnTo>
                    <a:pt x="29388" y="70135"/>
                  </a:lnTo>
                  <a:lnTo>
                    <a:pt x="45227" y="70135"/>
                  </a:lnTo>
                  <a:lnTo>
                    <a:pt x="42957" y="71918"/>
                  </a:lnTo>
                  <a:lnTo>
                    <a:pt x="36163" y="74945"/>
                  </a:lnTo>
                  <a:lnTo>
                    <a:pt x="28188" y="76078"/>
                  </a:lnTo>
                  <a:close/>
                </a:path>
                <a:path w="53975" h="76200">
                  <a:moveTo>
                    <a:pt x="53163" y="32095"/>
                  </a:moveTo>
                  <a:lnTo>
                    <a:pt x="44981" y="32095"/>
                  </a:lnTo>
                  <a:lnTo>
                    <a:pt x="44026" y="22149"/>
                  </a:lnTo>
                  <a:lnTo>
                    <a:pt x="40933" y="13596"/>
                  </a:lnTo>
                  <a:lnTo>
                    <a:pt x="35367" y="7606"/>
                  </a:lnTo>
                  <a:lnTo>
                    <a:pt x="26989" y="5349"/>
                  </a:lnTo>
                  <a:lnTo>
                    <a:pt x="43035" y="5349"/>
                  </a:lnTo>
                  <a:lnTo>
                    <a:pt x="48280" y="10772"/>
                  </a:lnTo>
                  <a:lnTo>
                    <a:pt x="52235" y="21815"/>
                  </a:lnTo>
                  <a:lnTo>
                    <a:pt x="53163" y="32095"/>
                  </a:lnTo>
                  <a:close/>
                </a:path>
                <a:path w="53975" h="76200">
                  <a:moveTo>
                    <a:pt x="7266" y="38633"/>
                  </a:moveTo>
                  <a:lnTo>
                    <a:pt x="7197" y="38039"/>
                  </a:lnTo>
                  <a:lnTo>
                    <a:pt x="7266" y="38633"/>
                  </a:lnTo>
                  <a:close/>
                </a:path>
                <a:path w="53975" h="76200">
                  <a:moveTo>
                    <a:pt x="53378" y="38633"/>
                  </a:moveTo>
                  <a:lnTo>
                    <a:pt x="7266" y="38633"/>
                  </a:lnTo>
                  <a:lnTo>
                    <a:pt x="7197" y="38039"/>
                  </a:lnTo>
                  <a:lnTo>
                    <a:pt x="53378" y="38039"/>
                  </a:lnTo>
                  <a:lnTo>
                    <a:pt x="53378" y="38633"/>
                  </a:lnTo>
                  <a:close/>
                </a:path>
                <a:path w="53975" h="76200">
                  <a:moveTo>
                    <a:pt x="45227" y="70135"/>
                  </a:moveTo>
                  <a:lnTo>
                    <a:pt x="37185" y="70135"/>
                  </a:lnTo>
                  <a:lnTo>
                    <a:pt x="43782" y="64191"/>
                  </a:lnTo>
                  <a:lnTo>
                    <a:pt x="47980" y="57653"/>
                  </a:lnTo>
                  <a:lnTo>
                    <a:pt x="52778" y="62408"/>
                  </a:lnTo>
                  <a:lnTo>
                    <a:pt x="48514" y="67553"/>
                  </a:lnTo>
                  <a:lnTo>
                    <a:pt x="45227" y="70135"/>
                  </a:lnTo>
                  <a:close/>
                </a:path>
              </a:pathLst>
            </a:custGeom>
            <a:solidFill>
              <a:srgbClr val="000000"/>
            </a:solidFill>
          </p:spPr>
          <p:txBody>
            <a:bodyPr wrap="square" lIns="0" tIns="0" rIns="0" bIns="0" rtlCol="0"/>
            <a:lstStyle/>
            <a:p>
              <a:endParaRPr/>
            </a:p>
          </p:txBody>
        </p:sp>
        <p:pic>
          <p:nvPicPr>
            <p:cNvPr id="9" name="object 9"/>
            <p:cNvPicPr/>
            <p:nvPr/>
          </p:nvPicPr>
          <p:blipFill>
            <a:blip r:embed="rId6" cstate="print"/>
            <a:stretch>
              <a:fillRect/>
            </a:stretch>
          </p:blipFill>
          <p:spPr>
            <a:xfrm>
              <a:off x="2717341" y="6454249"/>
              <a:ext cx="97160" cy="98070"/>
            </a:xfrm>
            <a:prstGeom prst="rect">
              <a:avLst/>
            </a:prstGeom>
          </p:spPr>
        </p:pic>
      </p:grpSp>
      <p:pic>
        <p:nvPicPr>
          <p:cNvPr id="10" name="object 10"/>
          <p:cNvPicPr/>
          <p:nvPr/>
        </p:nvPicPr>
        <p:blipFill>
          <a:blip r:embed="rId7" cstate="print"/>
          <a:stretch>
            <a:fillRect/>
          </a:stretch>
        </p:blipFill>
        <p:spPr>
          <a:xfrm>
            <a:off x="405636" y="6382925"/>
            <a:ext cx="952557" cy="306069"/>
          </a:xfrm>
          <a:prstGeom prst="rect">
            <a:avLst/>
          </a:prstGeom>
        </p:spPr>
      </p:pic>
      <p:grpSp>
        <p:nvGrpSpPr>
          <p:cNvPr id="11" name="object 11"/>
          <p:cNvGrpSpPr/>
          <p:nvPr/>
        </p:nvGrpSpPr>
        <p:grpSpPr>
          <a:xfrm>
            <a:off x="5376672" y="0"/>
            <a:ext cx="3767454" cy="6858000"/>
            <a:chOff x="5376672" y="0"/>
            <a:chExt cx="3767454" cy="6858000"/>
          </a:xfrm>
        </p:grpSpPr>
        <p:pic>
          <p:nvPicPr>
            <p:cNvPr id="12" name="object 12"/>
            <p:cNvPicPr/>
            <p:nvPr/>
          </p:nvPicPr>
          <p:blipFill>
            <a:blip r:embed="rId8" cstate="print"/>
            <a:stretch>
              <a:fillRect/>
            </a:stretch>
          </p:blipFill>
          <p:spPr>
            <a:xfrm>
              <a:off x="6038850" y="0"/>
              <a:ext cx="3105149" cy="6857999"/>
            </a:xfrm>
            <a:prstGeom prst="rect">
              <a:avLst/>
            </a:prstGeom>
          </p:spPr>
        </p:pic>
        <p:pic>
          <p:nvPicPr>
            <p:cNvPr id="13" name="object 13"/>
            <p:cNvPicPr/>
            <p:nvPr/>
          </p:nvPicPr>
          <p:blipFill>
            <a:blip r:embed="rId9" cstate="print"/>
            <a:stretch>
              <a:fillRect/>
            </a:stretch>
          </p:blipFill>
          <p:spPr>
            <a:xfrm>
              <a:off x="5376672" y="6095"/>
              <a:ext cx="3767327" cy="6845807"/>
            </a:xfrm>
            <a:prstGeom prst="rect">
              <a:avLst/>
            </a:prstGeom>
          </p:spPr>
        </p:pic>
      </p:grpSp>
      <p:sp>
        <p:nvSpPr>
          <p:cNvPr id="14" name="object 14"/>
          <p:cNvSpPr txBox="1"/>
          <p:nvPr/>
        </p:nvSpPr>
        <p:spPr>
          <a:xfrm>
            <a:off x="385762" y="510353"/>
            <a:ext cx="4032885" cy="4578985"/>
          </a:xfrm>
          <a:prstGeom prst="rect">
            <a:avLst/>
          </a:prstGeom>
        </p:spPr>
        <p:txBody>
          <a:bodyPr vert="horz" wrap="square" lIns="0" tIns="126364" rIns="0" bIns="0" rtlCol="0">
            <a:spAutoFit/>
          </a:bodyPr>
          <a:lstStyle/>
          <a:p>
            <a:pPr marL="12700" marR="5080">
              <a:lnSpc>
                <a:spcPts val="7130"/>
              </a:lnSpc>
              <a:spcBef>
                <a:spcPts val="994"/>
              </a:spcBef>
            </a:pPr>
            <a:r>
              <a:rPr sz="6600" b="1" spc="-10" dirty="0">
                <a:latin typeface="Arial"/>
                <a:cs typeface="Arial"/>
              </a:rPr>
              <a:t>Advanced college savings concepts</a:t>
            </a:r>
            <a:endParaRPr sz="6600">
              <a:latin typeface="Arial"/>
              <a:cs typeface="Arial"/>
            </a:endParaRPr>
          </a:p>
          <a:p>
            <a:pPr marL="12700">
              <a:lnSpc>
                <a:spcPct val="100000"/>
              </a:lnSpc>
              <a:spcBef>
                <a:spcPts val="4275"/>
              </a:spcBef>
            </a:pPr>
            <a:r>
              <a:rPr sz="1800" dirty="0">
                <a:latin typeface="Arial"/>
                <a:cs typeface="Arial"/>
              </a:rPr>
              <a:t>Presenter</a:t>
            </a:r>
            <a:r>
              <a:rPr sz="1800" spc="-20" dirty="0">
                <a:latin typeface="Arial"/>
                <a:cs typeface="Arial"/>
              </a:rPr>
              <a:t> </a:t>
            </a:r>
            <a:r>
              <a:rPr sz="1800" dirty="0">
                <a:latin typeface="Arial"/>
                <a:cs typeface="Arial"/>
              </a:rPr>
              <a:t>full</a:t>
            </a:r>
            <a:r>
              <a:rPr sz="1800" spc="-10" dirty="0">
                <a:latin typeface="Arial"/>
                <a:cs typeface="Arial"/>
              </a:rPr>
              <a:t> </a:t>
            </a:r>
            <a:r>
              <a:rPr sz="1800" spc="-20" dirty="0">
                <a:latin typeface="Arial"/>
                <a:cs typeface="Arial"/>
              </a:rPr>
              <a:t>name</a:t>
            </a:r>
            <a:endParaRPr sz="1800">
              <a:latin typeface="Arial"/>
              <a:cs typeface="Arial"/>
            </a:endParaRPr>
          </a:p>
        </p:txBody>
      </p:sp>
      <p:pic>
        <p:nvPicPr>
          <p:cNvPr id="15" name="object 15"/>
          <p:cNvPicPr/>
          <p:nvPr/>
        </p:nvPicPr>
        <p:blipFill>
          <a:blip r:embed="rId10" cstate="print"/>
          <a:stretch>
            <a:fillRect/>
          </a:stretch>
        </p:blipFill>
        <p:spPr>
          <a:xfrm>
            <a:off x="3253740" y="6152388"/>
            <a:ext cx="1792223" cy="409193"/>
          </a:xfrm>
          <a:prstGeom prst="rect">
            <a:avLst/>
          </a:prstGeom>
        </p:spPr>
      </p:pic>
      <p:sp>
        <p:nvSpPr>
          <p:cNvPr id="16" name="object 16"/>
          <p:cNvSpPr txBox="1"/>
          <p:nvPr/>
        </p:nvSpPr>
        <p:spPr>
          <a:xfrm>
            <a:off x="385762" y="5574657"/>
            <a:ext cx="53975" cy="147320"/>
          </a:xfrm>
          <a:prstGeom prst="rect">
            <a:avLst/>
          </a:prstGeom>
        </p:spPr>
        <p:txBody>
          <a:bodyPr vert="horz" wrap="square" lIns="0" tIns="12065" rIns="0" bIns="0" rtlCol="0">
            <a:spAutoFit/>
          </a:bodyPr>
          <a:lstStyle/>
          <a:p>
            <a:pPr marL="12700">
              <a:lnSpc>
                <a:spcPct val="100000"/>
              </a:lnSpc>
              <a:spcBef>
                <a:spcPts val="95"/>
              </a:spcBef>
            </a:pPr>
            <a:r>
              <a:rPr sz="800" spc="-5" dirty="0">
                <a:latin typeface="Arial"/>
                <a:cs typeface="Arial"/>
              </a:rPr>
              <a:t>.</a:t>
            </a:r>
            <a:endParaRPr sz="800">
              <a:latin typeface="Arial"/>
              <a:cs typeface="Arial"/>
            </a:endParaRPr>
          </a:p>
        </p:txBody>
      </p:sp>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dirty="0"/>
              <a:t>Investing</a:t>
            </a:r>
            <a:r>
              <a:rPr spc="-35" dirty="0"/>
              <a:t> </a:t>
            </a:r>
            <a:r>
              <a:rPr dirty="0"/>
              <a:t>UGMA/UTMA</a:t>
            </a:r>
            <a:r>
              <a:rPr spc="-105" dirty="0"/>
              <a:t> </a:t>
            </a:r>
            <a:r>
              <a:rPr dirty="0"/>
              <a:t>assets in</a:t>
            </a:r>
            <a:r>
              <a:rPr spc="-30" dirty="0"/>
              <a:t> </a:t>
            </a:r>
            <a:r>
              <a:rPr dirty="0"/>
              <a:t>529</a:t>
            </a:r>
            <a:r>
              <a:rPr spc="-15" dirty="0"/>
              <a:t> </a:t>
            </a:r>
            <a:r>
              <a:rPr spc="-10" dirty="0"/>
              <a:t>plans</a:t>
            </a:r>
          </a:p>
        </p:txBody>
      </p:sp>
      <p:sp>
        <p:nvSpPr>
          <p:cNvPr id="3" name="object 3"/>
          <p:cNvSpPr txBox="1"/>
          <p:nvPr/>
        </p:nvSpPr>
        <p:spPr>
          <a:xfrm>
            <a:off x="385762" y="940396"/>
            <a:ext cx="1927860" cy="330200"/>
          </a:xfrm>
          <a:prstGeom prst="rect">
            <a:avLst/>
          </a:prstGeom>
        </p:spPr>
        <p:txBody>
          <a:bodyPr vert="horz" wrap="square" lIns="0" tIns="12065" rIns="0" bIns="0" rtlCol="0">
            <a:spAutoFit/>
          </a:bodyPr>
          <a:lstStyle/>
          <a:p>
            <a:pPr marL="12700">
              <a:lnSpc>
                <a:spcPct val="100000"/>
              </a:lnSpc>
              <a:spcBef>
                <a:spcPts val="95"/>
              </a:spcBef>
            </a:pPr>
            <a:r>
              <a:rPr sz="2000" i="1" dirty="0">
                <a:latin typeface="Arial"/>
                <a:cs typeface="Arial"/>
              </a:rPr>
              <a:t>What</a:t>
            </a:r>
            <a:r>
              <a:rPr sz="2000" i="1" spc="-45" dirty="0">
                <a:latin typeface="Arial"/>
                <a:cs typeface="Arial"/>
              </a:rPr>
              <a:t> </a:t>
            </a:r>
            <a:r>
              <a:rPr sz="2000" i="1" dirty="0">
                <a:latin typeface="Arial"/>
                <a:cs typeface="Arial"/>
              </a:rPr>
              <a:t>to</a:t>
            </a:r>
            <a:r>
              <a:rPr sz="2000" i="1" spc="-55" dirty="0">
                <a:latin typeface="Arial"/>
                <a:cs typeface="Arial"/>
              </a:rPr>
              <a:t> </a:t>
            </a:r>
            <a:r>
              <a:rPr sz="2000" i="1" spc="-10" dirty="0">
                <a:latin typeface="Arial"/>
                <a:cs typeface="Arial"/>
              </a:rPr>
              <a:t>consider</a:t>
            </a:r>
            <a:endParaRPr sz="2000">
              <a:latin typeface="Arial"/>
              <a:cs typeface="Arial"/>
            </a:endParaRPr>
          </a:p>
        </p:txBody>
      </p:sp>
      <p:sp>
        <p:nvSpPr>
          <p:cNvPr id="4" name="object 4"/>
          <p:cNvSpPr/>
          <p:nvPr/>
        </p:nvSpPr>
        <p:spPr>
          <a:xfrm>
            <a:off x="423672" y="1879854"/>
            <a:ext cx="2651760" cy="3775710"/>
          </a:xfrm>
          <a:custGeom>
            <a:avLst/>
            <a:gdLst/>
            <a:ahLst/>
            <a:cxnLst/>
            <a:rect l="l" t="t" r="r" b="b"/>
            <a:pathLst>
              <a:path w="2651760" h="3775710">
                <a:moveTo>
                  <a:pt x="2651760" y="0"/>
                </a:moveTo>
                <a:lnTo>
                  <a:pt x="0" y="0"/>
                </a:lnTo>
                <a:lnTo>
                  <a:pt x="0" y="3775710"/>
                </a:lnTo>
                <a:lnTo>
                  <a:pt x="2651760" y="3775710"/>
                </a:lnTo>
                <a:lnTo>
                  <a:pt x="2651760" y="0"/>
                </a:lnTo>
                <a:close/>
              </a:path>
            </a:pathLst>
          </a:custGeom>
          <a:solidFill>
            <a:srgbClr val="00A757"/>
          </a:solidFill>
        </p:spPr>
        <p:txBody>
          <a:bodyPr wrap="square" lIns="0" tIns="0" rIns="0" bIns="0" rtlCol="0"/>
          <a:lstStyle/>
          <a:p>
            <a:endParaRPr/>
          </a:p>
        </p:txBody>
      </p:sp>
      <p:sp>
        <p:nvSpPr>
          <p:cNvPr id="5" name="object 5"/>
          <p:cNvSpPr txBox="1"/>
          <p:nvPr/>
        </p:nvSpPr>
        <p:spPr>
          <a:xfrm>
            <a:off x="423672" y="1879854"/>
            <a:ext cx="2651760" cy="3775710"/>
          </a:xfrm>
          <a:prstGeom prst="rect">
            <a:avLst/>
          </a:prstGeom>
        </p:spPr>
        <p:txBody>
          <a:bodyPr vert="horz" wrap="square" lIns="0" tIns="206375" rIns="0" bIns="0" rtlCol="0">
            <a:spAutoFit/>
          </a:bodyPr>
          <a:lstStyle/>
          <a:p>
            <a:pPr marL="228600">
              <a:lnSpc>
                <a:spcPct val="100000"/>
              </a:lnSpc>
              <a:spcBef>
                <a:spcPts val="1625"/>
              </a:spcBef>
            </a:pPr>
            <a:r>
              <a:rPr sz="3600" dirty="0">
                <a:solidFill>
                  <a:srgbClr val="FFFFFF"/>
                </a:solidFill>
                <a:latin typeface="Arial"/>
                <a:cs typeface="Arial"/>
              </a:rPr>
              <a:t>1</a:t>
            </a:r>
            <a:endParaRPr sz="3600">
              <a:latin typeface="Arial"/>
              <a:cs typeface="Arial"/>
            </a:endParaRPr>
          </a:p>
          <a:p>
            <a:pPr marL="228600">
              <a:lnSpc>
                <a:spcPts val="2735"/>
              </a:lnSpc>
              <a:spcBef>
                <a:spcPts val="2335"/>
              </a:spcBef>
            </a:pPr>
            <a:r>
              <a:rPr sz="2400" spc="-20" dirty="0">
                <a:solidFill>
                  <a:srgbClr val="FFFFFF"/>
                </a:solidFill>
                <a:latin typeface="Arial"/>
                <a:cs typeface="Arial"/>
              </a:rPr>
              <a:t>Stop</a:t>
            </a:r>
            <a:endParaRPr sz="2400">
              <a:latin typeface="Arial"/>
              <a:cs typeface="Arial"/>
            </a:endParaRPr>
          </a:p>
          <a:p>
            <a:pPr marL="228600">
              <a:lnSpc>
                <a:spcPts val="2590"/>
              </a:lnSpc>
            </a:pPr>
            <a:r>
              <a:rPr sz="2400" dirty="0">
                <a:solidFill>
                  <a:srgbClr val="FFFFFF"/>
                </a:solidFill>
                <a:latin typeface="Arial"/>
                <a:cs typeface="Arial"/>
              </a:rPr>
              <a:t>UGMA</a:t>
            </a:r>
            <a:r>
              <a:rPr sz="2400" spc="-145" dirty="0">
                <a:solidFill>
                  <a:srgbClr val="FFFFFF"/>
                </a:solidFill>
                <a:latin typeface="Arial"/>
                <a:cs typeface="Arial"/>
              </a:rPr>
              <a:t> </a:t>
            </a:r>
            <a:r>
              <a:rPr sz="2400" dirty="0">
                <a:solidFill>
                  <a:srgbClr val="FFFFFF"/>
                </a:solidFill>
                <a:latin typeface="Arial"/>
                <a:cs typeface="Arial"/>
              </a:rPr>
              <a:t>/</a:t>
            </a:r>
            <a:r>
              <a:rPr sz="2400" spc="-15" dirty="0">
                <a:solidFill>
                  <a:srgbClr val="FFFFFF"/>
                </a:solidFill>
                <a:latin typeface="Arial"/>
                <a:cs typeface="Arial"/>
              </a:rPr>
              <a:t> </a:t>
            </a:r>
            <a:r>
              <a:rPr sz="2400" spc="-20" dirty="0">
                <a:solidFill>
                  <a:srgbClr val="FFFFFF"/>
                </a:solidFill>
                <a:latin typeface="Arial"/>
                <a:cs typeface="Arial"/>
              </a:rPr>
              <a:t>UTMA</a:t>
            </a:r>
            <a:endParaRPr sz="2400">
              <a:latin typeface="Arial"/>
              <a:cs typeface="Arial"/>
            </a:endParaRPr>
          </a:p>
          <a:p>
            <a:pPr marL="228600">
              <a:lnSpc>
                <a:spcPts val="2735"/>
              </a:lnSpc>
            </a:pPr>
            <a:r>
              <a:rPr sz="2400" spc="-10" dirty="0">
                <a:solidFill>
                  <a:srgbClr val="FFFFFF"/>
                </a:solidFill>
                <a:latin typeface="Arial"/>
                <a:cs typeface="Arial"/>
              </a:rPr>
              <a:t>contributions</a:t>
            </a:r>
            <a:endParaRPr sz="2400">
              <a:latin typeface="Arial"/>
              <a:cs typeface="Arial"/>
            </a:endParaRPr>
          </a:p>
        </p:txBody>
      </p:sp>
      <p:sp>
        <p:nvSpPr>
          <p:cNvPr id="6" name="object 6"/>
          <p:cNvSpPr/>
          <p:nvPr/>
        </p:nvSpPr>
        <p:spPr>
          <a:xfrm>
            <a:off x="2022335" y="4731257"/>
            <a:ext cx="967105" cy="967105"/>
          </a:xfrm>
          <a:custGeom>
            <a:avLst/>
            <a:gdLst/>
            <a:ahLst/>
            <a:cxnLst/>
            <a:rect l="l" t="t" r="r" b="b"/>
            <a:pathLst>
              <a:path w="967105" h="967104">
                <a:moveTo>
                  <a:pt x="201942" y="696468"/>
                </a:moveTo>
                <a:lnTo>
                  <a:pt x="143433" y="641375"/>
                </a:lnTo>
                <a:lnTo>
                  <a:pt x="118872" y="603199"/>
                </a:lnTo>
                <a:lnTo>
                  <a:pt x="101650" y="562038"/>
                </a:lnTo>
                <a:lnTo>
                  <a:pt x="91821" y="518922"/>
                </a:lnTo>
                <a:lnTo>
                  <a:pt x="89446" y="474891"/>
                </a:lnTo>
                <a:lnTo>
                  <a:pt x="94576" y="430974"/>
                </a:lnTo>
                <a:lnTo>
                  <a:pt x="107276" y="388200"/>
                </a:lnTo>
                <a:lnTo>
                  <a:pt x="127584" y="347611"/>
                </a:lnTo>
                <a:lnTo>
                  <a:pt x="155562" y="310222"/>
                </a:lnTo>
                <a:lnTo>
                  <a:pt x="92189" y="246888"/>
                </a:lnTo>
                <a:lnTo>
                  <a:pt x="60833" y="286258"/>
                </a:lnTo>
                <a:lnTo>
                  <a:pt x="35928" y="328790"/>
                </a:lnTo>
                <a:lnTo>
                  <a:pt x="17526" y="373761"/>
                </a:lnTo>
                <a:lnTo>
                  <a:pt x="5651" y="420471"/>
                </a:lnTo>
                <a:lnTo>
                  <a:pt x="317" y="468172"/>
                </a:lnTo>
                <a:lnTo>
                  <a:pt x="1574" y="516153"/>
                </a:lnTo>
                <a:lnTo>
                  <a:pt x="9436" y="563702"/>
                </a:lnTo>
                <a:lnTo>
                  <a:pt x="23952" y="610082"/>
                </a:lnTo>
                <a:lnTo>
                  <a:pt x="45135" y="654583"/>
                </a:lnTo>
                <a:lnTo>
                  <a:pt x="73037" y="696468"/>
                </a:lnTo>
                <a:lnTo>
                  <a:pt x="201942" y="696468"/>
                </a:lnTo>
                <a:close/>
              </a:path>
              <a:path w="967105" h="967104">
                <a:moveTo>
                  <a:pt x="699516" y="481330"/>
                </a:moveTo>
                <a:lnTo>
                  <a:pt x="696048" y="434035"/>
                </a:lnTo>
                <a:lnTo>
                  <a:pt x="686511" y="388708"/>
                </a:lnTo>
                <a:lnTo>
                  <a:pt x="671309" y="345757"/>
                </a:lnTo>
                <a:lnTo>
                  <a:pt x="650862" y="305612"/>
                </a:lnTo>
                <a:lnTo>
                  <a:pt x="625589" y="268668"/>
                </a:lnTo>
                <a:lnTo>
                  <a:pt x="595922" y="235356"/>
                </a:lnTo>
                <a:lnTo>
                  <a:pt x="562254" y="206082"/>
                </a:lnTo>
                <a:lnTo>
                  <a:pt x="525018" y="181254"/>
                </a:lnTo>
                <a:lnTo>
                  <a:pt x="484632" y="161277"/>
                </a:lnTo>
                <a:lnTo>
                  <a:pt x="441502" y="146596"/>
                </a:lnTo>
                <a:lnTo>
                  <a:pt x="396062" y="137591"/>
                </a:lnTo>
                <a:lnTo>
                  <a:pt x="348729" y="134683"/>
                </a:lnTo>
                <a:lnTo>
                  <a:pt x="322224" y="134683"/>
                </a:lnTo>
                <a:lnTo>
                  <a:pt x="323646" y="133248"/>
                </a:lnTo>
                <a:lnTo>
                  <a:pt x="324548" y="133248"/>
                </a:lnTo>
                <a:lnTo>
                  <a:pt x="394931" y="63220"/>
                </a:lnTo>
                <a:lnTo>
                  <a:pt x="331711" y="0"/>
                </a:lnTo>
                <a:lnTo>
                  <a:pt x="330631" y="0"/>
                </a:lnTo>
                <a:lnTo>
                  <a:pt x="151523" y="179095"/>
                </a:lnTo>
                <a:lnTo>
                  <a:pt x="330631" y="358203"/>
                </a:lnTo>
                <a:lnTo>
                  <a:pt x="394042" y="295694"/>
                </a:lnTo>
                <a:lnTo>
                  <a:pt x="324015" y="223164"/>
                </a:lnTo>
                <a:lnTo>
                  <a:pt x="333324" y="223164"/>
                </a:lnTo>
                <a:lnTo>
                  <a:pt x="338455" y="222897"/>
                </a:lnTo>
                <a:lnTo>
                  <a:pt x="343598" y="222897"/>
                </a:lnTo>
                <a:lnTo>
                  <a:pt x="395414" y="227342"/>
                </a:lnTo>
                <a:lnTo>
                  <a:pt x="439343" y="239407"/>
                </a:lnTo>
                <a:lnTo>
                  <a:pt x="479806" y="258622"/>
                </a:lnTo>
                <a:lnTo>
                  <a:pt x="516051" y="284238"/>
                </a:lnTo>
                <a:lnTo>
                  <a:pt x="547357" y="315544"/>
                </a:lnTo>
                <a:lnTo>
                  <a:pt x="572973" y="351790"/>
                </a:lnTo>
                <a:lnTo>
                  <a:pt x="592188" y="392239"/>
                </a:lnTo>
                <a:lnTo>
                  <a:pt x="604240" y="436168"/>
                </a:lnTo>
                <a:lnTo>
                  <a:pt x="608431" y="482854"/>
                </a:lnTo>
                <a:lnTo>
                  <a:pt x="604240" y="529539"/>
                </a:lnTo>
                <a:lnTo>
                  <a:pt x="592188" y="573468"/>
                </a:lnTo>
                <a:lnTo>
                  <a:pt x="572973" y="613930"/>
                </a:lnTo>
                <a:lnTo>
                  <a:pt x="547357" y="650176"/>
                </a:lnTo>
                <a:lnTo>
                  <a:pt x="516051" y="681482"/>
                </a:lnTo>
                <a:lnTo>
                  <a:pt x="479806" y="707097"/>
                </a:lnTo>
                <a:lnTo>
                  <a:pt x="439343" y="726313"/>
                </a:lnTo>
                <a:lnTo>
                  <a:pt x="395414" y="738378"/>
                </a:lnTo>
                <a:lnTo>
                  <a:pt x="348729" y="742556"/>
                </a:lnTo>
                <a:lnTo>
                  <a:pt x="0" y="742556"/>
                </a:lnTo>
                <a:lnTo>
                  <a:pt x="0" y="832104"/>
                </a:lnTo>
                <a:lnTo>
                  <a:pt x="352844" y="832104"/>
                </a:lnTo>
                <a:lnTo>
                  <a:pt x="400138" y="828636"/>
                </a:lnTo>
                <a:lnTo>
                  <a:pt x="445477" y="819099"/>
                </a:lnTo>
                <a:lnTo>
                  <a:pt x="488416" y="803897"/>
                </a:lnTo>
                <a:lnTo>
                  <a:pt x="528574" y="783463"/>
                </a:lnTo>
                <a:lnTo>
                  <a:pt x="565505" y="758190"/>
                </a:lnTo>
                <a:lnTo>
                  <a:pt x="598830" y="728510"/>
                </a:lnTo>
                <a:lnTo>
                  <a:pt x="628103" y="694855"/>
                </a:lnTo>
                <a:lnTo>
                  <a:pt x="652932" y="657618"/>
                </a:lnTo>
                <a:lnTo>
                  <a:pt x="672909" y="617232"/>
                </a:lnTo>
                <a:lnTo>
                  <a:pt x="687603" y="574103"/>
                </a:lnTo>
                <a:lnTo>
                  <a:pt x="696607" y="528662"/>
                </a:lnTo>
                <a:lnTo>
                  <a:pt x="699516" y="481330"/>
                </a:lnTo>
                <a:close/>
              </a:path>
              <a:path w="967105" h="967104">
                <a:moveTo>
                  <a:pt x="966978" y="787908"/>
                </a:moveTo>
                <a:lnTo>
                  <a:pt x="787908" y="608838"/>
                </a:lnTo>
                <a:lnTo>
                  <a:pt x="725233" y="671512"/>
                </a:lnTo>
                <a:lnTo>
                  <a:pt x="795782" y="742962"/>
                </a:lnTo>
                <a:lnTo>
                  <a:pt x="648589" y="742962"/>
                </a:lnTo>
                <a:lnTo>
                  <a:pt x="624141" y="769353"/>
                </a:lnTo>
                <a:lnTo>
                  <a:pt x="597293" y="793191"/>
                </a:lnTo>
                <a:lnTo>
                  <a:pt x="568248" y="814285"/>
                </a:lnTo>
                <a:lnTo>
                  <a:pt x="537210" y="832497"/>
                </a:lnTo>
                <a:lnTo>
                  <a:pt x="795959" y="832497"/>
                </a:lnTo>
                <a:lnTo>
                  <a:pt x="724522" y="903592"/>
                </a:lnTo>
                <a:lnTo>
                  <a:pt x="787908" y="966978"/>
                </a:lnTo>
                <a:lnTo>
                  <a:pt x="966978" y="787908"/>
                </a:lnTo>
                <a:close/>
              </a:path>
            </a:pathLst>
          </a:custGeom>
          <a:solidFill>
            <a:srgbClr val="FFFFFC"/>
          </a:solidFill>
        </p:spPr>
        <p:txBody>
          <a:bodyPr wrap="square" lIns="0" tIns="0" rIns="0" bIns="0" rtlCol="0"/>
          <a:lstStyle/>
          <a:p>
            <a:endParaRPr/>
          </a:p>
        </p:txBody>
      </p:sp>
      <p:sp>
        <p:nvSpPr>
          <p:cNvPr id="7" name="object 7"/>
          <p:cNvSpPr/>
          <p:nvPr/>
        </p:nvSpPr>
        <p:spPr>
          <a:xfrm>
            <a:off x="3265932" y="1879854"/>
            <a:ext cx="2651760" cy="3775710"/>
          </a:xfrm>
          <a:custGeom>
            <a:avLst/>
            <a:gdLst/>
            <a:ahLst/>
            <a:cxnLst/>
            <a:rect l="l" t="t" r="r" b="b"/>
            <a:pathLst>
              <a:path w="2651760" h="3775710">
                <a:moveTo>
                  <a:pt x="2651760" y="0"/>
                </a:moveTo>
                <a:lnTo>
                  <a:pt x="0" y="0"/>
                </a:lnTo>
                <a:lnTo>
                  <a:pt x="0" y="3775710"/>
                </a:lnTo>
                <a:lnTo>
                  <a:pt x="2651760" y="3775710"/>
                </a:lnTo>
                <a:lnTo>
                  <a:pt x="2651760" y="0"/>
                </a:lnTo>
                <a:close/>
              </a:path>
            </a:pathLst>
          </a:custGeom>
          <a:solidFill>
            <a:srgbClr val="00A757"/>
          </a:solidFill>
        </p:spPr>
        <p:txBody>
          <a:bodyPr wrap="square" lIns="0" tIns="0" rIns="0" bIns="0" rtlCol="0"/>
          <a:lstStyle/>
          <a:p>
            <a:endParaRPr/>
          </a:p>
        </p:txBody>
      </p:sp>
      <p:sp>
        <p:nvSpPr>
          <p:cNvPr id="8" name="object 8"/>
          <p:cNvSpPr txBox="1"/>
          <p:nvPr/>
        </p:nvSpPr>
        <p:spPr>
          <a:xfrm>
            <a:off x="3265932" y="1879854"/>
            <a:ext cx="2651760" cy="3775710"/>
          </a:xfrm>
          <a:prstGeom prst="rect">
            <a:avLst/>
          </a:prstGeom>
        </p:spPr>
        <p:txBody>
          <a:bodyPr vert="horz" wrap="square" lIns="0" tIns="206375" rIns="0" bIns="0" rtlCol="0">
            <a:spAutoFit/>
          </a:bodyPr>
          <a:lstStyle/>
          <a:p>
            <a:pPr marL="228600">
              <a:lnSpc>
                <a:spcPct val="100000"/>
              </a:lnSpc>
              <a:spcBef>
                <a:spcPts val="1625"/>
              </a:spcBef>
            </a:pPr>
            <a:r>
              <a:rPr sz="3600" dirty="0">
                <a:solidFill>
                  <a:srgbClr val="FFFFFF"/>
                </a:solidFill>
                <a:latin typeface="Arial"/>
                <a:cs typeface="Arial"/>
              </a:rPr>
              <a:t>2</a:t>
            </a:r>
            <a:endParaRPr sz="3600">
              <a:latin typeface="Arial"/>
              <a:cs typeface="Arial"/>
            </a:endParaRPr>
          </a:p>
          <a:p>
            <a:pPr marL="228600">
              <a:lnSpc>
                <a:spcPct val="100000"/>
              </a:lnSpc>
              <a:spcBef>
                <a:spcPts val="2335"/>
              </a:spcBef>
            </a:pPr>
            <a:r>
              <a:rPr sz="2400" spc="-10" dirty="0">
                <a:solidFill>
                  <a:srgbClr val="FFFFFF"/>
                </a:solidFill>
                <a:latin typeface="Arial"/>
                <a:cs typeface="Arial"/>
              </a:rPr>
              <a:t>Ownership</a:t>
            </a:r>
            <a:endParaRPr sz="2400">
              <a:latin typeface="Arial"/>
              <a:cs typeface="Arial"/>
            </a:endParaRPr>
          </a:p>
        </p:txBody>
      </p:sp>
      <p:sp>
        <p:nvSpPr>
          <p:cNvPr id="9" name="object 9"/>
          <p:cNvSpPr/>
          <p:nvPr/>
        </p:nvSpPr>
        <p:spPr>
          <a:xfrm>
            <a:off x="4950823" y="4902603"/>
            <a:ext cx="909955" cy="757555"/>
          </a:xfrm>
          <a:custGeom>
            <a:avLst/>
            <a:gdLst/>
            <a:ahLst/>
            <a:cxnLst/>
            <a:rect l="l" t="t" r="r" b="b"/>
            <a:pathLst>
              <a:path w="909954" h="757554">
                <a:moveTo>
                  <a:pt x="617339" y="756997"/>
                </a:moveTo>
                <a:lnTo>
                  <a:pt x="0" y="756997"/>
                </a:lnTo>
                <a:lnTo>
                  <a:pt x="0" y="0"/>
                </a:lnTo>
                <a:lnTo>
                  <a:pt x="617339" y="0"/>
                </a:lnTo>
                <a:lnTo>
                  <a:pt x="617339" y="84260"/>
                </a:lnTo>
                <a:lnTo>
                  <a:pt x="82760" y="84260"/>
                </a:lnTo>
                <a:lnTo>
                  <a:pt x="82760" y="672737"/>
                </a:lnTo>
                <a:lnTo>
                  <a:pt x="617339" y="672737"/>
                </a:lnTo>
                <a:lnTo>
                  <a:pt x="617339" y="756997"/>
                </a:lnTo>
                <a:close/>
              </a:path>
              <a:path w="909954" h="757554">
                <a:moveTo>
                  <a:pt x="617339" y="672737"/>
                </a:moveTo>
                <a:lnTo>
                  <a:pt x="533233" y="672737"/>
                </a:lnTo>
                <a:lnTo>
                  <a:pt x="533233" y="573646"/>
                </a:lnTo>
                <a:lnTo>
                  <a:pt x="422213" y="573646"/>
                </a:lnTo>
                <a:lnTo>
                  <a:pt x="422213" y="403103"/>
                </a:lnTo>
                <a:lnTo>
                  <a:pt x="533233" y="291541"/>
                </a:lnTo>
                <a:lnTo>
                  <a:pt x="533233" y="84260"/>
                </a:lnTo>
                <a:lnTo>
                  <a:pt x="617339" y="84260"/>
                </a:lnTo>
                <a:lnTo>
                  <a:pt x="617339" y="207281"/>
                </a:lnTo>
                <a:lnTo>
                  <a:pt x="736102" y="207281"/>
                </a:lnTo>
                <a:lnTo>
                  <a:pt x="506319" y="437818"/>
                </a:lnTo>
                <a:lnTo>
                  <a:pt x="506319" y="489385"/>
                </a:lnTo>
                <a:lnTo>
                  <a:pt x="674590" y="489385"/>
                </a:lnTo>
                <a:lnTo>
                  <a:pt x="617339" y="546346"/>
                </a:lnTo>
                <a:lnTo>
                  <a:pt x="617339" y="672737"/>
                </a:lnTo>
                <a:close/>
              </a:path>
              <a:path w="909954" h="757554">
                <a:moveTo>
                  <a:pt x="736102" y="207281"/>
                </a:moveTo>
                <a:lnTo>
                  <a:pt x="617339" y="207281"/>
                </a:lnTo>
                <a:lnTo>
                  <a:pt x="739461" y="84597"/>
                </a:lnTo>
                <a:lnTo>
                  <a:pt x="858321" y="203910"/>
                </a:lnTo>
                <a:lnTo>
                  <a:pt x="739461" y="203910"/>
                </a:lnTo>
                <a:lnTo>
                  <a:pt x="736102" y="207281"/>
                </a:lnTo>
                <a:close/>
              </a:path>
              <a:path w="909954" h="757554">
                <a:moveTo>
                  <a:pt x="674590" y="489385"/>
                </a:moveTo>
                <a:lnTo>
                  <a:pt x="555100" y="489385"/>
                </a:lnTo>
                <a:lnTo>
                  <a:pt x="790598" y="255478"/>
                </a:lnTo>
                <a:lnTo>
                  <a:pt x="739461" y="203910"/>
                </a:lnTo>
                <a:lnTo>
                  <a:pt x="858321" y="203910"/>
                </a:lnTo>
                <a:lnTo>
                  <a:pt x="909692" y="255478"/>
                </a:lnTo>
                <a:lnTo>
                  <a:pt x="674590" y="489385"/>
                </a:lnTo>
                <a:close/>
              </a:path>
            </a:pathLst>
          </a:custGeom>
          <a:solidFill>
            <a:srgbClr val="FFFFFC"/>
          </a:solidFill>
        </p:spPr>
        <p:txBody>
          <a:bodyPr wrap="square" lIns="0" tIns="0" rIns="0" bIns="0" rtlCol="0"/>
          <a:lstStyle/>
          <a:p>
            <a:endParaRPr/>
          </a:p>
        </p:txBody>
      </p:sp>
      <p:sp>
        <p:nvSpPr>
          <p:cNvPr id="10" name="object 10"/>
          <p:cNvSpPr/>
          <p:nvPr/>
        </p:nvSpPr>
        <p:spPr>
          <a:xfrm>
            <a:off x="6108953" y="1879854"/>
            <a:ext cx="2651760" cy="3775710"/>
          </a:xfrm>
          <a:custGeom>
            <a:avLst/>
            <a:gdLst/>
            <a:ahLst/>
            <a:cxnLst/>
            <a:rect l="l" t="t" r="r" b="b"/>
            <a:pathLst>
              <a:path w="2651759" h="3775710">
                <a:moveTo>
                  <a:pt x="2651759" y="0"/>
                </a:moveTo>
                <a:lnTo>
                  <a:pt x="0" y="0"/>
                </a:lnTo>
                <a:lnTo>
                  <a:pt x="0" y="3775710"/>
                </a:lnTo>
                <a:lnTo>
                  <a:pt x="2651759" y="3775710"/>
                </a:lnTo>
                <a:lnTo>
                  <a:pt x="2651759" y="0"/>
                </a:lnTo>
                <a:close/>
              </a:path>
            </a:pathLst>
          </a:custGeom>
          <a:solidFill>
            <a:srgbClr val="00A757"/>
          </a:solidFill>
        </p:spPr>
        <p:txBody>
          <a:bodyPr wrap="square" lIns="0" tIns="0" rIns="0" bIns="0" rtlCol="0"/>
          <a:lstStyle/>
          <a:p>
            <a:endParaRPr/>
          </a:p>
        </p:txBody>
      </p:sp>
      <p:sp>
        <p:nvSpPr>
          <p:cNvPr id="11" name="object 11"/>
          <p:cNvSpPr txBox="1"/>
          <p:nvPr/>
        </p:nvSpPr>
        <p:spPr>
          <a:xfrm>
            <a:off x="6108953" y="1879854"/>
            <a:ext cx="2651760" cy="3775710"/>
          </a:xfrm>
          <a:prstGeom prst="rect">
            <a:avLst/>
          </a:prstGeom>
        </p:spPr>
        <p:txBody>
          <a:bodyPr vert="horz" wrap="square" lIns="0" tIns="206375" rIns="0" bIns="0" rtlCol="0">
            <a:spAutoFit/>
          </a:bodyPr>
          <a:lstStyle/>
          <a:p>
            <a:pPr marL="227965">
              <a:lnSpc>
                <a:spcPct val="100000"/>
              </a:lnSpc>
              <a:spcBef>
                <a:spcPts val="1625"/>
              </a:spcBef>
            </a:pPr>
            <a:r>
              <a:rPr sz="3600" dirty="0">
                <a:solidFill>
                  <a:srgbClr val="FFFFFF"/>
                </a:solidFill>
                <a:latin typeface="Arial"/>
                <a:cs typeface="Arial"/>
              </a:rPr>
              <a:t>3</a:t>
            </a:r>
            <a:endParaRPr sz="3600">
              <a:latin typeface="Arial"/>
              <a:cs typeface="Arial"/>
            </a:endParaRPr>
          </a:p>
          <a:p>
            <a:pPr marL="227965" marR="1075690">
              <a:lnSpc>
                <a:spcPts val="2590"/>
              </a:lnSpc>
              <a:spcBef>
                <a:spcPts val="2665"/>
              </a:spcBef>
            </a:pPr>
            <a:r>
              <a:rPr sz="2400" dirty="0">
                <a:solidFill>
                  <a:srgbClr val="FFFFFF"/>
                </a:solidFill>
                <a:latin typeface="Arial"/>
                <a:cs typeface="Arial"/>
              </a:rPr>
              <a:t>May</a:t>
            </a:r>
            <a:r>
              <a:rPr sz="2400" spc="-15" dirty="0">
                <a:solidFill>
                  <a:srgbClr val="FFFFFF"/>
                </a:solidFill>
                <a:latin typeface="Arial"/>
                <a:cs typeface="Arial"/>
              </a:rPr>
              <a:t> </a:t>
            </a:r>
            <a:r>
              <a:rPr sz="2400" spc="-25" dirty="0">
                <a:solidFill>
                  <a:srgbClr val="FFFFFF"/>
                </a:solidFill>
                <a:latin typeface="Arial"/>
                <a:cs typeface="Arial"/>
              </a:rPr>
              <a:t>not </a:t>
            </a:r>
            <a:r>
              <a:rPr sz="2400" dirty="0">
                <a:solidFill>
                  <a:srgbClr val="FFFFFF"/>
                </a:solidFill>
                <a:latin typeface="Arial"/>
                <a:cs typeface="Arial"/>
              </a:rPr>
              <a:t>change </a:t>
            </a:r>
            <a:r>
              <a:rPr sz="2400" spc="-25" dirty="0">
                <a:solidFill>
                  <a:srgbClr val="FFFFFF"/>
                </a:solidFill>
                <a:latin typeface="Arial"/>
                <a:cs typeface="Arial"/>
              </a:rPr>
              <a:t>to</a:t>
            </a:r>
            <a:endParaRPr sz="2400">
              <a:latin typeface="Arial"/>
              <a:cs typeface="Arial"/>
            </a:endParaRPr>
          </a:p>
          <a:p>
            <a:pPr marL="227965">
              <a:lnSpc>
                <a:spcPts val="2555"/>
              </a:lnSpc>
            </a:pPr>
            <a:r>
              <a:rPr sz="2400" dirty="0">
                <a:solidFill>
                  <a:srgbClr val="FFFFFF"/>
                </a:solidFill>
                <a:latin typeface="Arial"/>
                <a:cs typeface="Arial"/>
              </a:rPr>
              <a:t>new</a:t>
            </a:r>
            <a:r>
              <a:rPr sz="2400" spc="-10" dirty="0">
                <a:solidFill>
                  <a:srgbClr val="FFFFFF"/>
                </a:solidFill>
                <a:latin typeface="Arial"/>
                <a:cs typeface="Arial"/>
              </a:rPr>
              <a:t> beneficiary</a:t>
            </a:r>
            <a:endParaRPr sz="2400">
              <a:latin typeface="Arial"/>
              <a:cs typeface="Arial"/>
            </a:endParaRPr>
          </a:p>
        </p:txBody>
      </p:sp>
      <p:sp>
        <p:nvSpPr>
          <p:cNvPr id="12" name="object 12"/>
          <p:cNvSpPr/>
          <p:nvPr/>
        </p:nvSpPr>
        <p:spPr>
          <a:xfrm>
            <a:off x="7800695" y="4821758"/>
            <a:ext cx="853440" cy="855344"/>
          </a:xfrm>
          <a:custGeom>
            <a:avLst/>
            <a:gdLst/>
            <a:ahLst/>
            <a:cxnLst/>
            <a:rect l="l" t="t" r="r" b="b"/>
            <a:pathLst>
              <a:path w="853440" h="855345">
                <a:moveTo>
                  <a:pt x="570687" y="338213"/>
                </a:moveTo>
                <a:lnTo>
                  <a:pt x="514629" y="282054"/>
                </a:lnTo>
                <a:lnTo>
                  <a:pt x="426910" y="369938"/>
                </a:lnTo>
                <a:lnTo>
                  <a:pt x="338861" y="282054"/>
                </a:lnTo>
                <a:lnTo>
                  <a:pt x="283121" y="338213"/>
                </a:lnTo>
                <a:lnTo>
                  <a:pt x="370852" y="426097"/>
                </a:lnTo>
                <a:lnTo>
                  <a:pt x="283121" y="513981"/>
                </a:lnTo>
                <a:lnTo>
                  <a:pt x="338861" y="570141"/>
                </a:lnTo>
                <a:lnTo>
                  <a:pt x="426910" y="482257"/>
                </a:lnTo>
                <a:lnTo>
                  <a:pt x="514629" y="570141"/>
                </a:lnTo>
                <a:lnTo>
                  <a:pt x="570687" y="513981"/>
                </a:lnTo>
                <a:lnTo>
                  <a:pt x="482638" y="426097"/>
                </a:lnTo>
                <a:lnTo>
                  <a:pt x="570687" y="338213"/>
                </a:lnTo>
                <a:close/>
              </a:path>
              <a:path w="853440" h="855345">
                <a:moveTo>
                  <a:pt x="853173" y="427050"/>
                </a:moveTo>
                <a:lnTo>
                  <a:pt x="850607" y="380530"/>
                </a:lnTo>
                <a:lnTo>
                  <a:pt x="843216" y="335457"/>
                </a:lnTo>
                <a:lnTo>
                  <a:pt x="831278" y="292100"/>
                </a:lnTo>
                <a:lnTo>
                  <a:pt x="815022" y="250710"/>
                </a:lnTo>
                <a:lnTo>
                  <a:pt x="794791" y="211670"/>
                </a:lnTo>
                <a:lnTo>
                  <a:pt x="774954" y="181457"/>
                </a:lnTo>
                <a:lnTo>
                  <a:pt x="774954" y="427050"/>
                </a:lnTo>
                <a:lnTo>
                  <a:pt x="771766" y="474408"/>
                </a:lnTo>
                <a:lnTo>
                  <a:pt x="762508" y="519823"/>
                </a:lnTo>
                <a:lnTo>
                  <a:pt x="747572" y="562889"/>
                </a:lnTo>
                <a:lnTo>
                  <a:pt x="727392" y="603199"/>
                </a:lnTo>
                <a:lnTo>
                  <a:pt x="702360" y="640308"/>
                </a:lnTo>
                <a:lnTo>
                  <a:pt x="672922" y="673823"/>
                </a:lnTo>
                <a:lnTo>
                  <a:pt x="639457" y="703326"/>
                </a:lnTo>
                <a:lnTo>
                  <a:pt x="602411" y="728395"/>
                </a:lnTo>
                <a:lnTo>
                  <a:pt x="562190" y="748626"/>
                </a:lnTo>
                <a:lnTo>
                  <a:pt x="519201" y="763587"/>
                </a:lnTo>
                <a:lnTo>
                  <a:pt x="473862" y="772871"/>
                </a:lnTo>
                <a:lnTo>
                  <a:pt x="426593" y="776046"/>
                </a:lnTo>
                <a:lnTo>
                  <a:pt x="379323" y="772871"/>
                </a:lnTo>
                <a:lnTo>
                  <a:pt x="333984" y="763587"/>
                </a:lnTo>
                <a:lnTo>
                  <a:pt x="290995" y="748626"/>
                </a:lnTo>
                <a:lnTo>
                  <a:pt x="250761" y="728395"/>
                </a:lnTo>
                <a:lnTo>
                  <a:pt x="213715" y="703326"/>
                </a:lnTo>
                <a:lnTo>
                  <a:pt x="180263" y="673823"/>
                </a:lnTo>
                <a:lnTo>
                  <a:pt x="150812" y="640308"/>
                </a:lnTo>
                <a:lnTo>
                  <a:pt x="125793" y="603199"/>
                </a:lnTo>
                <a:lnTo>
                  <a:pt x="105600" y="562889"/>
                </a:lnTo>
                <a:lnTo>
                  <a:pt x="90665" y="519823"/>
                </a:lnTo>
                <a:lnTo>
                  <a:pt x="81407" y="474408"/>
                </a:lnTo>
                <a:lnTo>
                  <a:pt x="78232" y="427050"/>
                </a:lnTo>
                <a:lnTo>
                  <a:pt x="81407" y="379691"/>
                </a:lnTo>
                <a:lnTo>
                  <a:pt x="90665" y="334276"/>
                </a:lnTo>
                <a:lnTo>
                  <a:pt x="105600" y="291198"/>
                </a:lnTo>
                <a:lnTo>
                  <a:pt x="125793" y="250901"/>
                </a:lnTo>
                <a:lnTo>
                  <a:pt x="150812" y="213791"/>
                </a:lnTo>
                <a:lnTo>
                  <a:pt x="180263" y="180263"/>
                </a:lnTo>
                <a:lnTo>
                  <a:pt x="213715" y="150774"/>
                </a:lnTo>
                <a:lnTo>
                  <a:pt x="250761" y="125691"/>
                </a:lnTo>
                <a:lnTo>
                  <a:pt x="290995" y="105473"/>
                </a:lnTo>
                <a:lnTo>
                  <a:pt x="333984" y="90512"/>
                </a:lnTo>
                <a:lnTo>
                  <a:pt x="379323" y="81229"/>
                </a:lnTo>
                <a:lnTo>
                  <a:pt x="426593" y="78054"/>
                </a:lnTo>
                <a:lnTo>
                  <a:pt x="473862" y="81229"/>
                </a:lnTo>
                <a:lnTo>
                  <a:pt x="519201" y="90512"/>
                </a:lnTo>
                <a:lnTo>
                  <a:pt x="562190" y="105473"/>
                </a:lnTo>
                <a:lnTo>
                  <a:pt x="602411" y="125691"/>
                </a:lnTo>
                <a:lnTo>
                  <a:pt x="639457" y="150774"/>
                </a:lnTo>
                <a:lnTo>
                  <a:pt x="672922" y="180263"/>
                </a:lnTo>
                <a:lnTo>
                  <a:pt x="702360" y="213791"/>
                </a:lnTo>
                <a:lnTo>
                  <a:pt x="727354" y="250863"/>
                </a:lnTo>
                <a:lnTo>
                  <a:pt x="747572" y="291198"/>
                </a:lnTo>
                <a:lnTo>
                  <a:pt x="762508" y="334276"/>
                </a:lnTo>
                <a:lnTo>
                  <a:pt x="771766" y="379691"/>
                </a:lnTo>
                <a:lnTo>
                  <a:pt x="774954" y="427050"/>
                </a:lnTo>
                <a:lnTo>
                  <a:pt x="774954" y="181457"/>
                </a:lnTo>
                <a:lnTo>
                  <a:pt x="743089" y="141033"/>
                </a:lnTo>
                <a:lnTo>
                  <a:pt x="712203" y="110109"/>
                </a:lnTo>
                <a:lnTo>
                  <a:pt x="678332" y="82486"/>
                </a:lnTo>
                <a:lnTo>
                  <a:pt x="641731" y="58394"/>
                </a:lnTo>
                <a:lnTo>
                  <a:pt x="602627" y="38100"/>
                </a:lnTo>
                <a:lnTo>
                  <a:pt x="561314" y="21844"/>
                </a:lnTo>
                <a:lnTo>
                  <a:pt x="518020" y="9906"/>
                </a:lnTo>
                <a:lnTo>
                  <a:pt x="473036" y="2540"/>
                </a:lnTo>
                <a:lnTo>
                  <a:pt x="426593" y="0"/>
                </a:lnTo>
                <a:lnTo>
                  <a:pt x="380111" y="2501"/>
                </a:lnTo>
                <a:lnTo>
                  <a:pt x="335076" y="9855"/>
                </a:lnTo>
                <a:lnTo>
                  <a:pt x="291757" y="21793"/>
                </a:lnTo>
                <a:lnTo>
                  <a:pt x="250405" y="38036"/>
                </a:lnTo>
                <a:lnTo>
                  <a:pt x="211289" y="58343"/>
                </a:lnTo>
                <a:lnTo>
                  <a:pt x="174663" y="82461"/>
                </a:lnTo>
                <a:lnTo>
                  <a:pt x="140779" y="110109"/>
                </a:lnTo>
                <a:lnTo>
                  <a:pt x="109943" y="140995"/>
                </a:lnTo>
                <a:lnTo>
                  <a:pt x="82372" y="174904"/>
                </a:lnTo>
                <a:lnTo>
                  <a:pt x="58242" y="211670"/>
                </a:lnTo>
                <a:lnTo>
                  <a:pt x="37960" y="250901"/>
                </a:lnTo>
                <a:lnTo>
                  <a:pt x="21755" y="292290"/>
                </a:lnTo>
                <a:lnTo>
                  <a:pt x="9842" y="335686"/>
                </a:lnTo>
                <a:lnTo>
                  <a:pt x="2501" y="380796"/>
                </a:lnTo>
                <a:lnTo>
                  <a:pt x="0" y="427367"/>
                </a:lnTo>
                <a:lnTo>
                  <a:pt x="2501" y="473925"/>
                </a:lnTo>
                <a:lnTo>
                  <a:pt x="9842" y="519049"/>
                </a:lnTo>
                <a:lnTo>
                  <a:pt x="21755" y="562444"/>
                </a:lnTo>
                <a:lnTo>
                  <a:pt x="37973" y="603872"/>
                </a:lnTo>
                <a:lnTo>
                  <a:pt x="58242" y="643064"/>
                </a:lnTo>
                <a:lnTo>
                  <a:pt x="82308" y="679767"/>
                </a:lnTo>
                <a:lnTo>
                  <a:pt x="109905" y="713701"/>
                </a:lnTo>
                <a:lnTo>
                  <a:pt x="140779" y="744626"/>
                </a:lnTo>
                <a:lnTo>
                  <a:pt x="174663" y="772274"/>
                </a:lnTo>
                <a:lnTo>
                  <a:pt x="211289" y="796378"/>
                </a:lnTo>
                <a:lnTo>
                  <a:pt x="250405" y="816698"/>
                </a:lnTo>
                <a:lnTo>
                  <a:pt x="291757" y="832942"/>
                </a:lnTo>
                <a:lnTo>
                  <a:pt x="335076" y="844880"/>
                </a:lnTo>
                <a:lnTo>
                  <a:pt x="380111" y="852233"/>
                </a:lnTo>
                <a:lnTo>
                  <a:pt x="426593" y="854735"/>
                </a:lnTo>
                <a:lnTo>
                  <a:pt x="473062" y="852233"/>
                </a:lnTo>
                <a:lnTo>
                  <a:pt x="518096" y="844880"/>
                </a:lnTo>
                <a:lnTo>
                  <a:pt x="561416" y="832942"/>
                </a:lnTo>
                <a:lnTo>
                  <a:pt x="602767" y="816698"/>
                </a:lnTo>
                <a:lnTo>
                  <a:pt x="641896" y="796378"/>
                </a:lnTo>
                <a:lnTo>
                  <a:pt x="672782" y="776046"/>
                </a:lnTo>
                <a:lnTo>
                  <a:pt x="678522" y="772274"/>
                </a:lnTo>
                <a:lnTo>
                  <a:pt x="712393" y="744626"/>
                </a:lnTo>
                <a:lnTo>
                  <a:pt x="743267" y="713701"/>
                </a:lnTo>
                <a:lnTo>
                  <a:pt x="770864" y="679767"/>
                </a:lnTo>
                <a:lnTo>
                  <a:pt x="794931" y="643064"/>
                </a:lnTo>
                <a:lnTo>
                  <a:pt x="815200" y="603872"/>
                </a:lnTo>
                <a:lnTo>
                  <a:pt x="831430" y="562444"/>
                </a:lnTo>
                <a:lnTo>
                  <a:pt x="843330" y="519049"/>
                </a:lnTo>
                <a:lnTo>
                  <a:pt x="850671" y="473925"/>
                </a:lnTo>
                <a:lnTo>
                  <a:pt x="853173" y="427367"/>
                </a:lnTo>
                <a:lnTo>
                  <a:pt x="853173" y="427050"/>
                </a:lnTo>
                <a:close/>
              </a:path>
            </a:pathLst>
          </a:custGeom>
          <a:solidFill>
            <a:srgbClr val="FFFFFC"/>
          </a:solidFill>
        </p:spPr>
        <p:txBody>
          <a:bodyPr wrap="square" lIns="0" tIns="0" rIns="0" bIns="0" rtlCol="0"/>
          <a:lstStyle/>
          <a:p>
            <a:endParaRPr/>
          </a:p>
        </p:txBody>
      </p:sp>
      <p:sp>
        <p:nvSpPr>
          <p:cNvPr id="13" name="object 13"/>
          <p:cNvSpPr txBox="1">
            <a:spLocks noGrp="1"/>
          </p:cNvSpPr>
          <p:nvPr>
            <p:ph type="sldNum" sz="quarter" idx="7"/>
          </p:nvPr>
        </p:nvSpPr>
        <p:spPr>
          <a:prstGeom prst="rect">
            <a:avLst/>
          </a:prstGeom>
        </p:spPr>
        <p:txBody>
          <a:bodyPr vert="horz" wrap="square" lIns="0" tIns="2540" rIns="0" bIns="0" rtlCol="0">
            <a:spAutoFit/>
          </a:bodyPr>
          <a:lstStyle/>
          <a:p>
            <a:pPr marL="38100">
              <a:lnSpc>
                <a:spcPct val="100000"/>
              </a:lnSpc>
              <a:spcBef>
                <a:spcPts val="20"/>
              </a:spcBef>
            </a:pPr>
            <a:fld id="{81D60167-4931-47E6-BA6A-407CBD079E47}" type="slidenum">
              <a:rPr spc="-25" dirty="0"/>
              <a:t>10</a:t>
            </a:fld>
            <a:endParaRPr spc="-25" dirty="0"/>
          </a:p>
        </p:txBody>
      </p:sp>
    </p:spTree>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dirty="0"/>
              <a:t>529</a:t>
            </a:r>
            <a:r>
              <a:rPr spc="-15" dirty="0"/>
              <a:t> </a:t>
            </a:r>
            <a:r>
              <a:rPr dirty="0"/>
              <a:t>plans</a:t>
            </a:r>
            <a:r>
              <a:rPr spc="-25" dirty="0"/>
              <a:t> </a:t>
            </a:r>
            <a:r>
              <a:rPr dirty="0"/>
              <a:t>versus</a:t>
            </a:r>
            <a:r>
              <a:rPr spc="-10" dirty="0"/>
              <a:t> </a:t>
            </a:r>
            <a:r>
              <a:rPr dirty="0"/>
              <a:t>Coverdell</a:t>
            </a:r>
            <a:r>
              <a:rPr spc="-15" dirty="0"/>
              <a:t> </a:t>
            </a:r>
            <a:r>
              <a:rPr spc="-20" dirty="0"/>
              <a:t>ESAs</a:t>
            </a:r>
          </a:p>
        </p:txBody>
      </p:sp>
      <p:sp>
        <p:nvSpPr>
          <p:cNvPr id="5" name="object 5"/>
          <p:cNvSpPr txBox="1">
            <a:spLocks noGrp="1"/>
          </p:cNvSpPr>
          <p:nvPr>
            <p:ph type="sldNum" sz="quarter" idx="7"/>
          </p:nvPr>
        </p:nvSpPr>
        <p:spPr>
          <a:prstGeom prst="rect">
            <a:avLst/>
          </a:prstGeom>
        </p:spPr>
        <p:txBody>
          <a:bodyPr vert="horz" wrap="square" lIns="0" tIns="2540" rIns="0" bIns="0" rtlCol="0">
            <a:spAutoFit/>
          </a:bodyPr>
          <a:lstStyle/>
          <a:p>
            <a:pPr marL="38100">
              <a:lnSpc>
                <a:spcPct val="100000"/>
              </a:lnSpc>
              <a:spcBef>
                <a:spcPts val="20"/>
              </a:spcBef>
            </a:pPr>
            <a:fld id="{81D60167-4931-47E6-BA6A-407CBD079E47}" type="slidenum">
              <a:rPr spc="-25" dirty="0"/>
              <a:t>11</a:t>
            </a:fld>
            <a:endParaRPr spc="-25" dirty="0"/>
          </a:p>
        </p:txBody>
      </p:sp>
      <p:graphicFrame>
        <p:nvGraphicFramePr>
          <p:cNvPr id="3" name="object 3"/>
          <p:cNvGraphicFramePr>
            <a:graphicFrameLocks noGrp="1"/>
          </p:cNvGraphicFramePr>
          <p:nvPr/>
        </p:nvGraphicFramePr>
        <p:xfrm>
          <a:off x="392112" y="1186040"/>
          <a:ext cx="8347709" cy="4223384"/>
        </p:xfrm>
        <a:graphic>
          <a:graphicData uri="http://schemas.openxmlformats.org/drawingml/2006/table">
            <a:tbl>
              <a:tblPr firstRow="1" bandRow="1">
                <a:tableStyleId>{2D5ABB26-0587-4C30-8999-92F81FD0307C}</a:tableStyleId>
              </a:tblPr>
              <a:tblGrid>
                <a:gridCol w="2950845">
                  <a:extLst>
                    <a:ext uri="{9D8B030D-6E8A-4147-A177-3AD203B41FA5}">
                      <a16:colId xmlns:a16="http://schemas.microsoft.com/office/drawing/2014/main" val="20000"/>
                    </a:ext>
                  </a:extLst>
                </a:gridCol>
                <a:gridCol w="2522220">
                  <a:extLst>
                    <a:ext uri="{9D8B030D-6E8A-4147-A177-3AD203B41FA5}">
                      <a16:colId xmlns:a16="http://schemas.microsoft.com/office/drawing/2014/main" val="20001"/>
                    </a:ext>
                  </a:extLst>
                </a:gridCol>
                <a:gridCol w="2874644">
                  <a:extLst>
                    <a:ext uri="{9D8B030D-6E8A-4147-A177-3AD203B41FA5}">
                      <a16:colId xmlns:a16="http://schemas.microsoft.com/office/drawing/2014/main" val="20002"/>
                    </a:ext>
                  </a:extLst>
                </a:gridCol>
              </a:tblGrid>
              <a:tr h="413384">
                <a:tc>
                  <a:txBody>
                    <a:bodyPr/>
                    <a:lstStyle/>
                    <a:p>
                      <a:pPr>
                        <a:lnSpc>
                          <a:spcPct val="100000"/>
                        </a:lnSpc>
                      </a:pPr>
                      <a:endParaRPr sz="1200">
                        <a:latin typeface="Times New Roman"/>
                        <a:cs typeface="Times New Roman"/>
                      </a:endParaRPr>
                    </a:p>
                  </a:txBody>
                  <a:tcPr marL="0" marR="0" marT="0" marB="0">
                    <a:lnL w="12700">
                      <a:solidFill>
                        <a:srgbClr val="00A757"/>
                      </a:solidFill>
                      <a:prstDash val="solid"/>
                    </a:lnL>
                    <a:solidFill>
                      <a:srgbClr val="00A757"/>
                    </a:solidFill>
                  </a:tcPr>
                </a:tc>
                <a:tc>
                  <a:txBody>
                    <a:bodyPr/>
                    <a:lstStyle/>
                    <a:p>
                      <a:pPr marL="48895" algn="ctr">
                        <a:lnSpc>
                          <a:spcPct val="100000"/>
                        </a:lnSpc>
                        <a:spcBef>
                          <a:spcPts val="445"/>
                        </a:spcBef>
                      </a:pPr>
                      <a:r>
                        <a:rPr sz="1800" b="1" dirty="0">
                          <a:solidFill>
                            <a:srgbClr val="FFFFFF"/>
                          </a:solidFill>
                          <a:latin typeface="Arial"/>
                          <a:cs typeface="Arial"/>
                        </a:rPr>
                        <a:t>529</a:t>
                      </a:r>
                      <a:r>
                        <a:rPr sz="1800" b="1" spc="-20" dirty="0">
                          <a:solidFill>
                            <a:srgbClr val="FFFFFF"/>
                          </a:solidFill>
                          <a:latin typeface="Arial"/>
                          <a:cs typeface="Arial"/>
                        </a:rPr>
                        <a:t> </a:t>
                      </a:r>
                      <a:r>
                        <a:rPr sz="1800" b="1" dirty="0">
                          <a:solidFill>
                            <a:srgbClr val="FFFFFF"/>
                          </a:solidFill>
                          <a:latin typeface="Arial"/>
                          <a:cs typeface="Arial"/>
                        </a:rPr>
                        <a:t>savings</a:t>
                      </a:r>
                      <a:r>
                        <a:rPr sz="1800" b="1" spc="-10" dirty="0">
                          <a:solidFill>
                            <a:srgbClr val="FFFFFF"/>
                          </a:solidFill>
                          <a:latin typeface="Arial"/>
                          <a:cs typeface="Arial"/>
                        </a:rPr>
                        <a:t> </a:t>
                      </a:r>
                      <a:r>
                        <a:rPr sz="1800" b="1" spc="-20" dirty="0">
                          <a:solidFill>
                            <a:srgbClr val="FFFFFF"/>
                          </a:solidFill>
                          <a:latin typeface="Arial"/>
                          <a:cs typeface="Arial"/>
                        </a:rPr>
                        <a:t>plan</a:t>
                      </a:r>
                      <a:endParaRPr sz="1800">
                        <a:latin typeface="Arial"/>
                        <a:cs typeface="Arial"/>
                      </a:endParaRPr>
                    </a:p>
                  </a:txBody>
                  <a:tcPr marL="0" marR="0" marT="56515" marB="0">
                    <a:solidFill>
                      <a:srgbClr val="00A757"/>
                    </a:solidFill>
                  </a:tcPr>
                </a:tc>
                <a:tc>
                  <a:txBody>
                    <a:bodyPr/>
                    <a:lstStyle/>
                    <a:p>
                      <a:pPr marL="132715" algn="ctr">
                        <a:lnSpc>
                          <a:spcPct val="100000"/>
                        </a:lnSpc>
                        <a:spcBef>
                          <a:spcPts val="445"/>
                        </a:spcBef>
                      </a:pPr>
                      <a:r>
                        <a:rPr sz="1800" b="1" dirty="0">
                          <a:solidFill>
                            <a:srgbClr val="FFFFFF"/>
                          </a:solidFill>
                          <a:latin typeface="Arial"/>
                          <a:cs typeface="Arial"/>
                        </a:rPr>
                        <a:t>Coverdell</a:t>
                      </a:r>
                      <a:r>
                        <a:rPr sz="1800" b="1" spc="-20" dirty="0">
                          <a:solidFill>
                            <a:srgbClr val="FFFFFF"/>
                          </a:solidFill>
                          <a:latin typeface="Arial"/>
                          <a:cs typeface="Arial"/>
                        </a:rPr>
                        <a:t> </a:t>
                      </a:r>
                      <a:r>
                        <a:rPr sz="1800" b="1" spc="-25" dirty="0">
                          <a:solidFill>
                            <a:srgbClr val="FFFFFF"/>
                          </a:solidFill>
                          <a:latin typeface="Arial"/>
                          <a:cs typeface="Arial"/>
                        </a:rPr>
                        <a:t>ESA</a:t>
                      </a:r>
                      <a:endParaRPr sz="1800">
                        <a:latin typeface="Arial"/>
                        <a:cs typeface="Arial"/>
                      </a:endParaRPr>
                    </a:p>
                  </a:txBody>
                  <a:tcPr marL="0" marR="0" marT="56515" marB="0">
                    <a:lnR w="12700">
                      <a:solidFill>
                        <a:srgbClr val="00A757"/>
                      </a:solidFill>
                      <a:prstDash val="solid"/>
                    </a:lnR>
                    <a:solidFill>
                      <a:srgbClr val="00A757"/>
                    </a:solidFill>
                  </a:tcPr>
                </a:tc>
                <a:extLst>
                  <a:ext uri="{0D108BD9-81ED-4DB2-BD59-A6C34878D82A}">
                    <a16:rowId xmlns:a16="http://schemas.microsoft.com/office/drawing/2014/main" val="10000"/>
                  </a:ext>
                </a:extLst>
              </a:tr>
              <a:tr h="548005">
                <a:tc>
                  <a:txBody>
                    <a:bodyPr/>
                    <a:lstStyle/>
                    <a:p>
                      <a:pPr marL="136525">
                        <a:lnSpc>
                          <a:spcPct val="100000"/>
                        </a:lnSpc>
                        <a:spcBef>
                          <a:spcPts val="1095"/>
                        </a:spcBef>
                      </a:pPr>
                      <a:r>
                        <a:rPr sz="1600" dirty="0">
                          <a:latin typeface="Arial"/>
                          <a:cs typeface="Arial"/>
                        </a:rPr>
                        <a:t>Annual</a:t>
                      </a:r>
                      <a:r>
                        <a:rPr sz="1600" spc="-55" dirty="0">
                          <a:latin typeface="Arial"/>
                          <a:cs typeface="Arial"/>
                        </a:rPr>
                        <a:t> </a:t>
                      </a:r>
                      <a:r>
                        <a:rPr sz="1600" dirty="0">
                          <a:latin typeface="Arial"/>
                          <a:cs typeface="Arial"/>
                        </a:rPr>
                        <a:t>contribution</a:t>
                      </a:r>
                      <a:r>
                        <a:rPr sz="1600" spc="-35" dirty="0">
                          <a:latin typeface="Arial"/>
                          <a:cs typeface="Arial"/>
                        </a:rPr>
                        <a:t> </a:t>
                      </a:r>
                      <a:r>
                        <a:rPr sz="1600" spc="-10" dirty="0">
                          <a:latin typeface="Arial"/>
                          <a:cs typeface="Arial"/>
                        </a:rPr>
                        <a:t>amount</a:t>
                      </a:r>
                      <a:endParaRPr sz="1600">
                        <a:latin typeface="Arial"/>
                        <a:cs typeface="Arial"/>
                      </a:endParaRPr>
                    </a:p>
                  </a:txBody>
                  <a:tcPr marL="0" marR="0" marT="139065" marB="0">
                    <a:lnL w="12700">
                      <a:solidFill>
                        <a:srgbClr val="00A757"/>
                      </a:solidFill>
                      <a:prstDash val="solid"/>
                    </a:lnL>
                    <a:lnB w="12700">
                      <a:solidFill>
                        <a:srgbClr val="00A757"/>
                      </a:solidFill>
                      <a:prstDash val="solid"/>
                    </a:lnB>
                    <a:solidFill>
                      <a:srgbClr val="E7F0EA"/>
                    </a:solidFill>
                  </a:tcPr>
                </a:tc>
                <a:tc>
                  <a:txBody>
                    <a:bodyPr/>
                    <a:lstStyle/>
                    <a:p>
                      <a:pPr marL="46990" algn="ctr">
                        <a:lnSpc>
                          <a:spcPct val="100000"/>
                        </a:lnSpc>
                        <a:spcBef>
                          <a:spcPts val="1080"/>
                        </a:spcBef>
                      </a:pPr>
                      <a:r>
                        <a:rPr sz="1600" dirty="0">
                          <a:latin typeface="Arial"/>
                          <a:cs typeface="Arial"/>
                        </a:rPr>
                        <a:t>No</a:t>
                      </a:r>
                      <a:r>
                        <a:rPr sz="1600" spc="-20" dirty="0">
                          <a:latin typeface="Arial"/>
                          <a:cs typeface="Arial"/>
                        </a:rPr>
                        <a:t> </a:t>
                      </a:r>
                      <a:r>
                        <a:rPr sz="1600" dirty="0">
                          <a:latin typeface="Arial"/>
                          <a:cs typeface="Arial"/>
                        </a:rPr>
                        <a:t>annual</a:t>
                      </a:r>
                      <a:r>
                        <a:rPr sz="1600" spc="-15" dirty="0">
                          <a:latin typeface="Arial"/>
                          <a:cs typeface="Arial"/>
                        </a:rPr>
                        <a:t> </a:t>
                      </a:r>
                      <a:r>
                        <a:rPr sz="1600" spc="-10" dirty="0">
                          <a:latin typeface="Arial"/>
                          <a:cs typeface="Arial"/>
                        </a:rPr>
                        <a:t>limit</a:t>
                      </a:r>
                      <a:endParaRPr sz="1600">
                        <a:latin typeface="Arial"/>
                        <a:cs typeface="Arial"/>
                      </a:endParaRPr>
                    </a:p>
                  </a:txBody>
                  <a:tcPr marL="0" marR="0" marT="137160" marB="0">
                    <a:lnB w="12700">
                      <a:solidFill>
                        <a:srgbClr val="00A757"/>
                      </a:solidFill>
                      <a:prstDash val="solid"/>
                    </a:lnB>
                    <a:solidFill>
                      <a:srgbClr val="E7F0EA"/>
                    </a:solidFill>
                  </a:tcPr>
                </a:tc>
                <a:tc>
                  <a:txBody>
                    <a:bodyPr/>
                    <a:lstStyle/>
                    <a:p>
                      <a:pPr marL="133350" algn="ctr">
                        <a:lnSpc>
                          <a:spcPct val="100000"/>
                        </a:lnSpc>
                        <a:spcBef>
                          <a:spcPts val="1080"/>
                        </a:spcBef>
                      </a:pPr>
                      <a:r>
                        <a:rPr sz="1600" spc="-10" dirty="0">
                          <a:latin typeface="Arial"/>
                          <a:cs typeface="Arial"/>
                        </a:rPr>
                        <a:t>$2,000</a:t>
                      </a:r>
                      <a:endParaRPr sz="1600">
                        <a:latin typeface="Arial"/>
                        <a:cs typeface="Arial"/>
                      </a:endParaRPr>
                    </a:p>
                  </a:txBody>
                  <a:tcPr marL="0" marR="0" marT="137160" marB="0">
                    <a:lnR w="12700">
                      <a:solidFill>
                        <a:srgbClr val="00A757"/>
                      </a:solidFill>
                      <a:prstDash val="solid"/>
                    </a:lnR>
                    <a:lnB w="12700">
                      <a:solidFill>
                        <a:srgbClr val="00A757"/>
                      </a:solidFill>
                      <a:prstDash val="solid"/>
                    </a:lnB>
                    <a:solidFill>
                      <a:srgbClr val="E7F0EA"/>
                    </a:solidFill>
                  </a:tcPr>
                </a:tc>
                <a:extLst>
                  <a:ext uri="{0D108BD9-81ED-4DB2-BD59-A6C34878D82A}">
                    <a16:rowId xmlns:a16="http://schemas.microsoft.com/office/drawing/2014/main" val="10001"/>
                  </a:ext>
                </a:extLst>
              </a:tr>
              <a:tr h="554355">
                <a:tc>
                  <a:txBody>
                    <a:bodyPr/>
                    <a:lstStyle/>
                    <a:p>
                      <a:pPr marL="136525">
                        <a:lnSpc>
                          <a:spcPct val="100000"/>
                        </a:lnSpc>
                        <a:spcBef>
                          <a:spcPts val="1145"/>
                        </a:spcBef>
                      </a:pPr>
                      <a:r>
                        <a:rPr sz="1600" dirty="0">
                          <a:latin typeface="Arial"/>
                          <a:cs typeface="Arial"/>
                        </a:rPr>
                        <a:t>Payout</a:t>
                      </a:r>
                      <a:r>
                        <a:rPr sz="1600" spc="-25" dirty="0">
                          <a:latin typeface="Arial"/>
                          <a:cs typeface="Arial"/>
                        </a:rPr>
                        <a:t> </a:t>
                      </a:r>
                      <a:r>
                        <a:rPr sz="1600" spc="-10" dirty="0">
                          <a:latin typeface="Arial"/>
                          <a:cs typeface="Arial"/>
                        </a:rPr>
                        <a:t>requirement</a:t>
                      </a:r>
                      <a:endParaRPr sz="1600">
                        <a:latin typeface="Arial"/>
                        <a:cs typeface="Arial"/>
                      </a:endParaRPr>
                    </a:p>
                  </a:txBody>
                  <a:tcPr marL="0" marR="0" marT="145415" marB="0">
                    <a:lnL w="12700">
                      <a:solidFill>
                        <a:srgbClr val="00A757"/>
                      </a:solidFill>
                      <a:prstDash val="solid"/>
                    </a:lnL>
                    <a:lnT w="12700">
                      <a:solidFill>
                        <a:srgbClr val="00A757"/>
                      </a:solidFill>
                      <a:prstDash val="solid"/>
                    </a:lnT>
                    <a:lnB w="12700">
                      <a:solidFill>
                        <a:srgbClr val="00A757"/>
                      </a:solidFill>
                      <a:prstDash val="solid"/>
                    </a:lnB>
                  </a:tcPr>
                </a:tc>
                <a:tc>
                  <a:txBody>
                    <a:bodyPr/>
                    <a:lstStyle/>
                    <a:p>
                      <a:pPr marL="46990" algn="ctr">
                        <a:lnSpc>
                          <a:spcPct val="100000"/>
                        </a:lnSpc>
                        <a:spcBef>
                          <a:spcPts val="1130"/>
                        </a:spcBef>
                      </a:pPr>
                      <a:r>
                        <a:rPr sz="1600" spc="-20" dirty="0">
                          <a:latin typeface="Arial"/>
                          <a:cs typeface="Arial"/>
                        </a:rPr>
                        <a:t>None</a:t>
                      </a:r>
                      <a:endParaRPr sz="1600">
                        <a:latin typeface="Arial"/>
                        <a:cs typeface="Arial"/>
                      </a:endParaRPr>
                    </a:p>
                  </a:txBody>
                  <a:tcPr marL="0" marR="0" marT="143510" marB="0">
                    <a:lnT w="12700">
                      <a:solidFill>
                        <a:srgbClr val="00A757"/>
                      </a:solidFill>
                      <a:prstDash val="solid"/>
                    </a:lnT>
                    <a:lnB w="12700">
                      <a:solidFill>
                        <a:srgbClr val="00A757"/>
                      </a:solidFill>
                      <a:prstDash val="solid"/>
                    </a:lnB>
                  </a:tcPr>
                </a:tc>
                <a:tc>
                  <a:txBody>
                    <a:bodyPr/>
                    <a:lstStyle/>
                    <a:p>
                      <a:pPr marL="132715" algn="ctr">
                        <a:lnSpc>
                          <a:spcPct val="100000"/>
                        </a:lnSpc>
                        <a:spcBef>
                          <a:spcPts val="1130"/>
                        </a:spcBef>
                      </a:pPr>
                      <a:r>
                        <a:rPr sz="1600" dirty="0">
                          <a:latin typeface="Arial"/>
                          <a:cs typeface="Arial"/>
                        </a:rPr>
                        <a:t>Age</a:t>
                      </a:r>
                      <a:r>
                        <a:rPr sz="1600" spc="-15" dirty="0">
                          <a:latin typeface="Arial"/>
                          <a:cs typeface="Arial"/>
                        </a:rPr>
                        <a:t> </a:t>
                      </a:r>
                      <a:r>
                        <a:rPr sz="1600" spc="-25" dirty="0">
                          <a:latin typeface="Arial"/>
                          <a:cs typeface="Arial"/>
                        </a:rPr>
                        <a:t>30</a:t>
                      </a:r>
                      <a:endParaRPr sz="1600">
                        <a:latin typeface="Arial"/>
                        <a:cs typeface="Arial"/>
                      </a:endParaRPr>
                    </a:p>
                  </a:txBody>
                  <a:tcPr marL="0" marR="0" marT="143510" marB="0">
                    <a:lnR w="12700">
                      <a:solidFill>
                        <a:srgbClr val="00A757"/>
                      </a:solidFill>
                      <a:prstDash val="solid"/>
                    </a:lnR>
                    <a:lnT w="12700">
                      <a:solidFill>
                        <a:srgbClr val="00A757"/>
                      </a:solidFill>
                      <a:prstDash val="solid"/>
                    </a:lnT>
                    <a:lnB w="12700">
                      <a:solidFill>
                        <a:srgbClr val="00A757"/>
                      </a:solidFill>
                      <a:prstDash val="solid"/>
                    </a:lnB>
                  </a:tcPr>
                </a:tc>
                <a:extLst>
                  <a:ext uri="{0D108BD9-81ED-4DB2-BD59-A6C34878D82A}">
                    <a16:rowId xmlns:a16="http://schemas.microsoft.com/office/drawing/2014/main" val="10002"/>
                  </a:ext>
                </a:extLst>
              </a:tr>
              <a:tr h="676910">
                <a:tc>
                  <a:txBody>
                    <a:bodyPr/>
                    <a:lstStyle/>
                    <a:p>
                      <a:pPr>
                        <a:lnSpc>
                          <a:spcPct val="100000"/>
                        </a:lnSpc>
                        <a:spcBef>
                          <a:spcPts val="20"/>
                        </a:spcBef>
                      </a:pPr>
                      <a:endParaRPr sz="1400">
                        <a:latin typeface="Times New Roman"/>
                        <a:cs typeface="Times New Roman"/>
                      </a:endParaRPr>
                    </a:p>
                    <a:p>
                      <a:pPr marL="136525">
                        <a:lnSpc>
                          <a:spcPct val="100000"/>
                        </a:lnSpc>
                      </a:pPr>
                      <a:r>
                        <a:rPr sz="1600" dirty="0">
                          <a:latin typeface="Arial"/>
                          <a:cs typeface="Arial"/>
                        </a:rPr>
                        <a:t>Income</a:t>
                      </a:r>
                      <a:r>
                        <a:rPr sz="1600" spc="-25" dirty="0">
                          <a:latin typeface="Arial"/>
                          <a:cs typeface="Arial"/>
                        </a:rPr>
                        <a:t> </a:t>
                      </a:r>
                      <a:r>
                        <a:rPr sz="1600" spc="-10" dirty="0">
                          <a:latin typeface="Arial"/>
                          <a:cs typeface="Arial"/>
                        </a:rPr>
                        <a:t>limitations</a:t>
                      </a:r>
                      <a:endParaRPr sz="1600">
                        <a:latin typeface="Arial"/>
                        <a:cs typeface="Arial"/>
                      </a:endParaRPr>
                    </a:p>
                  </a:txBody>
                  <a:tcPr marL="0" marR="0" marT="2540" marB="0">
                    <a:lnL w="12700">
                      <a:solidFill>
                        <a:srgbClr val="00A757"/>
                      </a:solidFill>
                      <a:prstDash val="solid"/>
                    </a:lnL>
                    <a:lnT w="12700">
                      <a:solidFill>
                        <a:srgbClr val="00A757"/>
                      </a:solidFill>
                      <a:prstDash val="solid"/>
                    </a:lnT>
                    <a:lnB w="12700">
                      <a:solidFill>
                        <a:srgbClr val="00A757"/>
                      </a:solidFill>
                      <a:prstDash val="solid"/>
                    </a:lnB>
                    <a:solidFill>
                      <a:srgbClr val="E7F0EA"/>
                    </a:solidFill>
                  </a:tcPr>
                </a:tc>
                <a:tc>
                  <a:txBody>
                    <a:bodyPr/>
                    <a:lstStyle/>
                    <a:p>
                      <a:pPr marL="46990" algn="ctr">
                        <a:lnSpc>
                          <a:spcPct val="100000"/>
                        </a:lnSpc>
                        <a:spcBef>
                          <a:spcPts val="1610"/>
                        </a:spcBef>
                      </a:pPr>
                      <a:r>
                        <a:rPr sz="1600" spc="-20" dirty="0">
                          <a:latin typeface="Arial"/>
                          <a:cs typeface="Arial"/>
                        </a:rPr>
                        <a:t>None</a:t>
                      </a:r>
                      <a:endParaRPr sz="1600">
                        <a:latin typeface="Arial"/>
                        <a:cs typeface="Arial"/>
                      </a:endParaRPr>
                    </a:p>
                  </a:txBody>
                  <a:tcPr marL="0" marR="0" marT="204470" marB="0">
                    <a:lnT w="12700">
                      <a:solidFill>
                        <a:srgbClr val="00A757"/>
                      </a:solidFill>
                      <a:prstDash val="solid"/>
                    </a:lnT>
                    <a:lnB w="12700">
                      <a:solidFill>
                        <a:srgbClr val="00A757"/>
                      </a:solidFill>
                      <a:prstDash val="solid"/>
                    </a:lnB>
                    <a:solidFill>
                      <a:srgbClr val="E7F0EA"/>
                    </a:solidFill>
                  </a:tcPr>
                </a:tc>
                <a:tc>
                  <a:txBody>
                    <a:bodyPr/>
                    <a:lstStyle/>
                    <a:p>
                      <a:pPr marL="295275" marR="155575" indent="31115">
                        <a:lnSpc>
                          <a:spcPts val="1820"/>
                        </a:lnSpc>
                        <a:spcBef>
                          <a:spcPts val="894"/>
                        </a:spcBef>
                      </a:pPr>
                      <a:r>
                        <a:rPr sz="1600" dirty="0">
                          <a:latin typeface="Arial"/>
                          <a:cs typeface="Arial"/>
                        </a:rPr>
                        <a:t>Single:</a:t>
                      </a:r>
                      <a:r>
                        <a:rPr sz="1600" spc="-35" dirty="0">
                          <a:latin typeface="Arial"/>
                          <a:cs typeface="Arial"/>
                        </a:rPr>
                        <a:t> </a:t>
                      </a:r>
                      <a:r>
                        <a:rPr sz="1600" spc="-10" dirty="0">
                          <a:latin typeface="Arial"/>
                          <a:cs typeface="Arial"/>
                        </a:rPr>
                        <a:t>$95,000–$110,000 </a:t>
                      </a:r>
                      <a:r>
                        <a:rPr sz="1600" dirty="0">
                          <a:latin typeface="Arial"/>
                          <a:cs typeface="Arial"/>
                        </a:rPr>
                        <a:t>Joint:</a:t>
                      </a:r>
                      <a:r>
                        <a:rPr sz="1600" spc="-10" dirty="0">
                          <a:latin typeface="Arial"/>
                          <a:cs typeface="Arial"/>
                        </a:rPr>
                        <a:t> $190,000–$220,000¹</a:t>
                      </a:r>
                      <a:endParaRPr sz="1600">
                        <a:latin typeface="Arial"/>
                        <a:cs typeface="Arial"/>
                      </a:endParaRPr>
                    </a:p>
                  </a:txBody>
                  <a:tcPr marL="0" marR="0" marT="113664" marB="0">
                    <a:lnR w="12700">
                      <a:solidFill>
                        <a:srgbClr val="00A757"/>
                      </a:solidFill>
                      <a:prstDash val="solid"/>
                    </a:lnR>
                    <a:lnT w="12700">
                      <a:solidFill>
                        <a:srgbClr val="00A757"/>
                      </a:solidFill>
                      <a:prstDash val="solid"/>
                    </a:lnT>
                    <a:lnB w="12700">
                      <a:solidFill>
                        <a:srgbClr val="00A757"/>
                      </a:solidFill>
                      <a:prstDash val="solid"/>
                    </a:lnB>
                    <a:solidFill>
                      <a:srgbClr val="E7F0EA"/>
                    </a:solidFill>
                  </a:tcPr>
                </a:tc>
                <a:extLst>
                  <a:ext uri="{0D108BD9-81ED-4DB2-BD59-A6C34878D82A}">
                    <a16:rowId xmlns:a16="http://schemas.microsoft.com/office/drawing/2014/main" val="10003"/>
                  </a:ext>
                </a:extLst>
              </a:tr>
              <a:tr h="676910">
                <a:tc>
                  <a:txBody>
                    <a:bodyPr/>
                    <a:lstStyle/>
                    <a:p>
                      <a:pPr>
                        <a:lnSpc>
                          <a:spcPct val="100000"/>
                        </a:lnSpc>
                        <a:spcBef>
                          <a:spcPts val="20"/>
                        </a:spcBef>
                      </a:pPr>
                      <a:endParaRPr sz="1400">
                        <a:latin typeface="Times New Roman"/>
                        <a:cs typeface="Times New Roman"/>
                      </a:endParaRPr>
                    </a:p>
                    <a:p>
                      <a:pPr marL="136525">
                        <a:lnSpc>
                          <a:spcPct val="100000"/>
                        </a:lnSpc>
                      </a:pPr>
                      <a:r>
                        <a:rPr sz="1600" dirty="0">
                          <a:latin typeface="Arial"/>
                          <a:cs typeface="Arial"/>
                        </a:rPr>
                        <a:t>Account</a:t>
                      </a:r>
                      <a:r>
                        <a:rPr sz="1600" spc="-25" dirty="0">
                          <a:latin typeface="Arial"/>
                          <a:cs typeface="Arial"/>
                        </a:rPr>
                        <a:t> </a:t>
                      </a:r>
                      <a:r>
                        <a:rPr sz="1600" spc="-10" dirty="0">
                          <a:latin typeface="Arial"/>
                          <a:cs typeface="Arial"/>
                        </a:rPr>
                        <a:t>control</a:t>
                      </a:r>
                      <a:endParaRPr sz="1600">
                        <a:latin typeface="Arial"/>
                        <a:cs typeface="Arial"/>
                      </a:endParaRPr>
                    </a:p>
                  </a:txBody>
                  <a:tcPr marL="0" marR="0" marT="2540" marB="0">
                    <a:lnL w="12700">
                      <a:solidFill>
                        <a:srgbClr val="00A757"/>
                      </a:solidFill>
                      <a:prstDash val="solid"/>
                    </a:lnL>
                    <a:lnT w="12700">
                      <a:solidFill>
                        <a:srgbClr val="00A757"/>
                      </a:solidFill>
                      <a:prstDash val="solid"/>
                    </a:lnT>
                    <a:lnB w="12700">
                      <a:solidFill>
                        <a:srgbClr val="00A757"/>
                      </a:solidFill>
                      <a:prstDash val="solid"/>
                    </a:lnB>
                  </a:tcPr>
                </a:tc>
                <a:tc>
                  <a:txBody>
                    <a:bodyPr/>
                    <a:lstStyle/>
                    <a:p>
                      <a:pPr marL="46990" algn="ctr">
                        <a:lnSpc>
                          <a:spcPct val="100000"/>
                        </a:lnSpc>
                        <a:spcBef>
                          <a:spcPts val="1614"/>
                        </a:spcBef>
                      </a:pPr>
                      <a:r>
                        <a:rPr sz="1600" dirty="0">
                          <a:latin typeface="Arial"/>
                          <a:cs typeface="Arial"/>
                        </a:rPr>
                        <a:t>Account</a:t>
                      </a:r>
                      <a:r>
                        <a:rPr sz="1600" spc="-25" dirty="0">
                          <a:latin typeface="Arial"/>
                          <a:cs typeface="Arial"/>
                        </a:rPr>
                        <a:t> </a:t>
                      </a:r>
                      <a:r>
                        <a:rPr sz="1600" spc="-10" dirty="0">
                          <a:latin typeface="Arial"/>
                          <a:cs typeface="Arial"/>
                        </a:rPr>
                        <a:t>holder</a:t>
                      </a:r>
                      <a:endParaRPr sz="1600">
                        <a:latin typeface="Arial"/>
                        <a:cs typeface="Arial"/>
                      </a:endParaRPr>
                    </a:p>
                  </a:txBody>
                  <a:tcPr marL="0" marR="0" marT="205104" marB="0">
                    <a:lnT w="12700">
                      <a:solidFill>
                        <a:srgbClr val="00A757"/>
                      </a:solidFill>
                      <a:prstDash val="solid"/>
                    </a:lnT>
                    <a:lnB w="12700">
                      <a:solidFill>
                        <a:srgbClr val="00A757"/>
                      </a:solidFill>
                      <a:prstDash val="solid"/>
                    </a:lnB>
                  </a:tcPr>
                </a:tc>
                <a:tc>
                  <a:txBody>
                    <a:bodyPr/>
                    <a:lstStyle/>
                    <a:p>
                      <a:pPr marL="690245" marR="528320" indent="-22225">
                        <a:lnSpc>
                          <a:spcPts val="1820"/>
                        </a:lnSpc>
                        <a:spcBef>
                          <a:spcPts val="894"/>
                        </a:spcBef>
                      </a:pPr>
                      <a:r>
                        <a:rPr sz="1600" dirty="0">
                          <a:latin typeface="Arial"/>
                          <a:cs typeface="Arial"/>
                        </a:rPr>
                        <a:t>Custodian</a:t>
                      </a:r>
                      <a:r>
                        <a:rPr sz="1600" spc="-30" dirty="0">
                          <a:latin typeface="Arial"/>
                          <a:cs typeface="Arial"/>
                        </a:rPr>
                        <a:t> </a:t>
                      </a:r>
                      <a:r>
                        <a:rPr sz="1600" dirty="0">
                          <a:latin typeface="Arial"/>
                          <a:cs typeface="Arial"/>
                        </a:rPr>
                        <a:t>or</a:t>
                      </a:r>
                      <a:r>
                        <a:rPr sz="1600" spc="-10" dirty="0">
                          <a:latin typeface="Arial"/>
                          <a:cs typeface="Arial"/>
                        </a:rPr>
                        <a:t> </a:t>
                      </a:r>
                      <a:r>
                        <a:rPr sz="1600" spc="-20" dirty="0">
                          <a:latin typeface="Arial"/>
                          <a:cs typeface="Arial"/>
                        </a:rPr>
                        <a:t>other </a:t>
                      </a:r>
                      <a:r>
                        <a:rPr sz="1600" dirty="0">
                          <a:latin typeface="Arial"/>
                          <a:cs typeface="Arial"/>
                        </a:rPr>
                        <a:t>authorized</a:t>
                      </a:r>
                      <a:r>
                        <a:rPr sz="1600" spc="-35" dirty="0">
                          <a:latin typeface="Arial"/>
                          <a:cs typeface="Arial"/>
                        </a:rPr>
                        <a:t> </a:t>
                      </a:r>
                      <a:r>
                        <a:rPr sz="1600" spc="-10" dirty="0">
                          <a:latin typeface="Arial"/>
                          <a:cs typeface="Arial"/>
                        </a:rPr>
                        <a:t>person</a:t>
                      </a:r>
                      <a:endParaRPr sz="1600">
                        <a:latin typeface="Arial"/>
                        <a:cs typeface="Arial"/>
                      </a:endParaRPr>
                    </a:p>
                  </a:txBody>
                  <a:tcPr marL="0" marR="0" marT="113664" marB="0">
                    <a:lnR w="12700">
                      <a:solidFill>
                        <a:srgbClr val="00A757"/>
                      </a:solidFill>
                      <a:prstDash val="solid"/>
                    </a:lnR>
                    <a:lnT w="12700">
                      <a:solidFill>
                        <a:srgbClr val="00A757"/>
                      </a:solidFill>
                      <a:prstDash val="solid"/>
                    </a:lnT>
                    <a:lnB w="12700">
                      <a:solidFill>
                        <a:srgbClr val="00A757"/>
                      </a:solidFill>
                      <a:prstDash val="solid"/>
                    </a:lnB>
                  </a:tcPr>
                </a:tc>
                <a:extLst>
                  <a:ext uri="{0D108BD9-81ED-4DB2-BD59-A6C34878D82A}">
                    <a16:rowId xmlns:a16="http://schemas.microsoft.com/office/drawing/2014/main" val="10004"/>
                  </a:ext>
                </a:extLst>
              </a:tr>
              <a:tr h="676910">
                <a:tc>
                  <a:txBody>
                    <a:bodyPr/>
                    <a:lstStyle/>
                    <a:p>
                      <a:pPr>
                        <a:lnSpc>
                          <a:spcPct val="100000"/>
                        </a:lnSpc>
                        <a:spcBef>
                          <a:spcPts val="20"/>
                        </a:spcBef>
                      </a:pPr>
                      <a:endParaRPr sz="1400">
                        <a:latin typeface="Times New Roman"/>
                        <a:cs typeface="Times New Roman"/>
                      </a:endParaRPr>
                    </a:p>
                    <a:p>
                      <a:pPr marL="136525">
                        <a:lnSpc>
                          <a:spcPct val="100000"/>
                        </a:lnSpc>
                        <a:spcBef>
                          <a:spcPts val="5"/>
                        </a:spcBef>
                      </a:pPr>
                      <a:r>
                        <a:rPr sz="1600" dirty="0">
                          <a:latin typeface="Arial"/>
                          <a:cs typeface="Arial"/>
                        </a:rPr>
                        <a:t>State</a:t>
                      </a:r>
                      <a:r>
                        <a:rPr sz="1600" spc="-15" dirty="0">
                          <a:latin typeface="Arial"/>
                          <a:cs typeface="Arial"/>
                        </a:rPr>
                        <a:t> </a:t>
                      </a:r>
                      <a:r>
                        <a:rPr sz="1600" dirty="0">
                          <a:latin typeface="Arial"/>
                          <a:cs typeface="Arial"/>
                        </a:rPr>
                        <a:t>tax</a:t>
                      </a:r>
                      <a:r>
                        <a:rPr sz="1600" spc="-15" dirty="0">
                          <a:latin typeface="Arial"/>
                          <a:cs typeface="Arial"/>
                        </a:rPr>
                        <a:t> </a:t>
                      </a:r>
                      <a:r>
                        <a:rPr sz="1600" dirty="0">
                          <a:latin typeface="Arial"/>
                          <a:cs typeface="Arial"/>
                        </a:rPr>
                        <a:t>benefit</a:t>
                      </a:r>
                      <a:r>
                        <a:rPr sz="1600" spc="-10" dirty="0">
                          <a:latin typeface="Arial"/>
                          <a:cs typeface="Arial"/>
                        </a:rPr>
                        <a:t> deduction</a:t>
                      </a:r>
                      <a:endParaRPr sz="1600">
                        <a:latin typeface="Arial"/>
                        <a:cs typeface="Arial"/>
                      </a:endParaRPr>
                    </a:p>
                  </a:txBody>
                  <a:tcPr marL="0" marR="0" marT="2540" marB="0">
                    <a:lnL w="12700">
                      <a:solidFill>
                        <a:srgbClr val="00A757"/>
                      </a:solidFill>
                      <a:prstDash val="solid"/>
                    </a:lnL>
                    <a:lnT w="12700">
                      <a:solidFill>
                        <a:srgbClr val="00A757"/>
                      </a:solidFill>
                      <a:prstDash val="solid"/>
                    </a:lnT>
                    <a:lnB w="12700">
                      <a:solidFill>
                        <a:srgbClr val="00A757"/>
                      </a:solidFill>
                      <a:prstDash val="solid"/>
                    </a:lnB>
                    <a:solidFill>
                      <a:srgbClr val="E7F0EA"/>
                    </a:solidFill>
                  </a:tcPr>
                </a:tc>
                <a:tc>
                  <a:txBody>
                    <a:bodyPr/>
                    <a:lstStyle/>
                    <a:p>
                      <a:pPr marL="48260" algn="ctr">
                        <a:lnSpc>
                          <a:spcPct val="100000"/>
                        </a:lnSpc>
                        <a:spcBef>
                          <a:spcPts val="1614"/>
                        </a:spcBef>
                      </a:pPr>
                      <a:r>
                        <a:rPr sz="1600" spc="-10" dirty="0">
                          <a:latin typeface="Arial"/>
                          <a:cs typeface="Arial"/>
                        </a:rPr>
                        <a:t>Varies</a:t>
                      </a:r>
                      <a:r>
                        <a:rPr sz="1600" spc="-60" dirty="0">
                          <a:latin typeface="Arial"/>
                          <a:cs typeface="Arial"/>
                        </a:rPr>
                        <a:t> </a:t>
                      </a:r>
                      <a:r>
                        <a:rPr sz="1600" dirty="0">
                          <a:latin typeface="Arial"/>
                          <a:cs typeface="Arial"/>
                        </a:rPr>
                        <a:t>by</a:t>
                      </a:r>
                      <a:r>
                        <a:rPr sz="1600" spc="-35" dirty="0">
                          <a:latin typeface="Arial"/>
                          <a:cs typeface="Arial"/>
                        </a:rPr>
                        <a:t> </a:t>
                      </a:r>
                      <a:r>
                        <a:rPr sz="1600" spc="-20" dirty="0">
                          <a:latin typeface="Arial"/>
                          <a:cs typeface="Arial"/>
                        </a:rPr>
                        <a:t>state</a:t>
                      </a:r>
                      <a:endParaRPr sz="1600">
                        <a:latin typeface="Arial"/>
                        <a:cs typeface="Arial"/>
                      </a:endParaRPr>
                    </a:p>
                  </a:txBody>
                  <a:tcPr marL="0" marR="0" marT="205104" marB="0">
                    <a:lnT w="12700">
                      <a:solidFill>
                        <a:srgbClr val="00A757"/>
                      </a:solidFill>
                      <a:prstDash val="solid"/>
                    </a:lnT>
                    <a:lnB w="12700">
                      <a:solidFill>
                        <a:srgbClr val="00A757"/>
                      </a:solidFill>
                      <a:prstDash val="solid"/>
                    </a:lnB>
                    <a:solidFill>
                      <a:srgbClr val="E7F0EA"/>
                    </a:solidFill>
                  </a:tcPr>
                </a:tc>
                <a:tc>
                  <a:txBody>
                    <a:bodyPr/>
                    <a:lstStyle/>
                    <a:p>
                      <a:pPr marL="553720" marR="295910" indent="-119380">
                        <a:lnSpc>
                          <a:spcPts val="1820"/>
                        </a:lnSpc>
                        <a:spcBef>
                          <a:spcPts val="900"/>
                        </a:spcBef>
                      </a:pPr>
                      <a:r>
                        <a:rPr sz="1600" dirty="0">
                          <a:latin typeface="Arial"/>
                          <a:cs typeface="Arial"/>
                        </a:rPr>
                        <a:t>Not</a:t>
                      </a:r>
                      <a:r>
                        <a:rPr sz="1600" spc="-10" dirty="0">
                          <a:latin typeface="Arial"/>
                          <a:cs typeface="Arial"/>
                        </a:rPr>
                        <a:t> </a:t>
                      </a:r>
                      <a:r>
                        <a:rPr sz="1600" dirty="0">
                          <a:latin typeface="Arial"/>
                          <a:cs typeface="Arial"/>
                        </a:rPr>
                        <a:t>aware</a:t>
                      </a:r>
                      <a:r>
                        <a:rPr sz="1600" spc="-10" dirty="0">
                          <a:latin typeface="Arial"/>
                          <a:cs typeface="Arial"/>
                        </a:rPr>
                        <a:t> </a:t>
                      </a:r>
                      <a:r>
                        <a:rPr sz="1600" dirty="0">
                          <a:latin typeface="Arial"/>
                          <a:cs typeface="Arial"/>
                        </a:rPr>
                        <a:t>of any</a:t>
                      </a:r>
                      <a:r>
                        <a:rPr sz="1600" spc="-5" dirty="0">
                          <a:latin typeface="Arial"/>
                          <a:cs typeface="Arial"/>
                        </a:rPr>
                        <a:t> </a:t>
                      </a:r>
                      <a:r>
                        <a:rPr sz="1600" spc="-10" dirty="0">
                          <a:latin typeface="Arial"/>
                          <a:cs typeface="Arial"/>
                        </a:rPr>
                        <a:t>states </a:t>
                      </a:r>
                      <a:r>
                        <a:rPr sz="1600" dirty="0">
                          <a:latin typeface="Arial"/>
                          <a:cs typeface="Arial"/>
                        </a:rPr>
                        <a:t>that</a:t>
                      </a:r>
                      <a:r>
                        <a:rPr sz="1600" spc="-15" dirty="0">
                          <a:latin typeface="Arial"/>
                          <a:cs typeface="Arial"/>
                        </a:rPr>
                        <a:t> </a:t>
                      </a:r>
                      <a:r>
                        <a:rPr sz="1600" dirty="0">
                          <a:latin typeface="Arial"/>
                          <a:cs typeface="Arial"/>
                        </a:rPr>
                        <a:t>permit </a:t>
                      </a:r>
                      <a:r>
                        <a:rPr sz="1600" spc="-10" dirty="0">
                          <a:latin typeface="Arial"/>
                          <a:cs typeface="Arial"/>
                        </a:rPr>
                        <a:t>deduction</a:t>
                      </a:r>
                      <a:endParaRPr sz="1600">
                        <a:latin typeface="Arial"/>
                        <a:cs typeface="Arial"/>
                      </a:endParaRPr>
                    </a:p>
                  </a:txBody>
                  <a:tcPr marL="0" marR="0" marT="114300" marB="0">
                    <a:lnR w="12700">
                      <a:solidFill>
                        <a:srgbClr val="00A757"/>
                      </a:solidFill>
                      <a:prstDash val="solid"/>
                    </a:lnR>
                    <a:lnT w="12700">
                      <a:solidFill>
                        <a:srgbClr val="00A757"/>
                      </a:solidFill>
                      <a:prstDash val="solid"/>
                    </a:lnT>
                    <a:lnB w="12700">
                      <a:solidFill>
                        <a:srgbClr val="00A757"/>
                      </a:solidFill>
                      <a:prstDash val="solid"/>
                    </a:lnB>
                    <a:solidFill>
                      <a:srgbClr val="E7F0EA"/>
                    </a:solidFill>
                  </a:tcPr>
                </a:tc>
                <a:extLst>
                  <a:ext uri="{0D108BD9-81ED-4DB2-BD59-A6C34878D82A}">
                    <a16:rowId xmlns:a16="http://schemas.microsoft.com/office/drawing/2014/main" val="10005"/>
                  </a:ext>
                </a:extLst>
              </a:tr>
              <a:tr h="676910">
                <a:tc>
                  <a:txBody>
                    <a:bodyPr/>
                    <a:lstStyle/>
                    <a:p>
                      <a:pPr>
                        <a:lnSpc>
                          <a:spcPct val="100000"/>
                        </a:lnSpc>
                        <a:spcBef>
                          <a:spcPts val="25"/>
                        </a:spcBef>
                      </a:pPr>
                      <a:endParaRPr sz="1400">
                        <a:latin typeface="Times New Roman"/>
                        <a:cs typeface="Times New Roman"/>
                      </a:endParaRPr>
                    </a:p>
                    <a:p>
                      <a:pPr marL="136525">
                        <a:lnSpc>
                          <a:spcPct val="100000"/>
                        </a:lnSpc>
                      </a:pPr>
                      <a:r>
                        <a:rPr sz="1600" dirty="0">
                          <a:latin typeface="Arial"/>
                          <a:cs typeface="Arial"/>
                        </a:rPr>
                        <a:t>Qualifying</a:t>
                      </a:r>
                      <a:r>
                        <a:rPr sz="1600" spc="-45" dirty="0">
                          <a:latin typeface="Arial"/>
                          <a:cs typeface="Arial"/>
                        </a:rPr>
                        <a:t> </a:t>
                      </a:r>
                      <a:r>
                        <a:rPr sz="1600" spc="-10" dirty="0">
                          <a:latin typeface="Arial"/>
                          <a:cs typeface="Arial"/>
                        </a:rPr>
                        <a:t>expenses</a:t>
                      </a:r>
                      <a:endParaRPr sz="1600">
                        <a:latin typeface="Arial"/>
                        <a:cs typeface="Arial"/>
                      </a:endParaRPr>
                    </a:p>
                  </a:txBody>
                  <a:tcPr marL="0" marR="0" marT="3175" marB="0">
                    <a:lnL w="12700">
                      <a:solidFill>
                        <a:srgbClr val="00A757"/>
                      </a:solidFill>
                      <a:prstDash val="solid"/>
                    </a:lnL>
                    <a:lnT w="12700">
                      <a:solidFill>
                        <a:srgbClr val="00A757"/>
                      </a:solidFill>
                      <a:prstDash val="solid"/>
                    </a:lnT>
                    <a:lnB w="12700">
                      <a:solidFill>
                        <a:srgbClr val="00A757"/>
                      </a:solidFill>
                      <a:prstDash val="solid"/>
                    </a:lnB>
                  </a:tcPr>
                </a:tc>
                <a:tc>
                  <a:txBody>
                    <a:bodyPr/>
                    <a:lstStyle/>
                    <a:p>
                      <a:pPr marL="343535" marR="287655" indent="195580">
                        <a:lnSpc>
                          <a:spcPts val="1820"/>
                        </a:lnSpc>
                        <a:spcBef>
                          <a:spcPts val="865"/>
                        </a:spcBef>
                      </a:pPr>
                      <a:r>
                        <a:rPr sz="1600" dirty="0">
                          <a:latin typeface="Arial"/>
                          <a:cs typeface="Arial"/>
                        </a:rPr>
                        <a:t>K–12</a:t>
                      </a:r>
                      <a:r>
                        <a:rPr sz="1600" spc="-15" dirty="0">
                          <a:latin typeface="Arial"/>
                          <a:cs typeface="Arial"/>
                        </a:rPr>
                        <a:t> </a:t>
                      </a:r>
                      <a:r>
                        <a:rPr sz="1600" dirty="0">
                          <a:latin typeface="Arial"/>
                          <a:cs typeface="Arial"/>
                        </a:rPr>
                        <a:t>and</a:t>
                      </a:r>
                      <a:r>
                        <a:rPr sz="1600" spc="-10" dirty="0">
                          <a:latin typeface="Arial"/>
                          <a:cs typeface="Arial"/>
                        </a:rPr>
                        <a:t> higher </a:t>
                      </a:r>
                      <a:r>
                        <a:rPr sz="1600" dirty="0">
                          <a:latin typeface="Arial"/>
                          <a:cs typeface="Arial"/>
                        </a:rPr>
                        <a:t>education</a:t>
                      </a:r>
                      <a:r>
                        <a:rPr sz="1600" spc="-40" dirty="0">
                          <a:latin typeface="Arial"/>
                          <a:cs typeface="Arial"/>
                        </a:rPr>
                        <a:t> </a:t>
                      </a:r>
                      <a:r>
                        <a:rPr sz="1600" spc="-10" dirty="0">
                          <a:latin typeface="Arial"/>
                          <a:cs typeface="Arial"/>
                        </a:rPr>
                        <a:t>expenses</a:t>
                      </a:r>
                      <a:r>
                        <a:rPr sz="1575" spc="-15" baseline="23809" dirty="0">
                          <a:latin typeface="Arial"/>
                          <a:cs typeface="Arial"/>
                        </a:rPr>
                        <a:t>2</a:t>
                      </a:r>
                      <a:endParaRPr sz="1575" baseline="23809">
                        <a:latin typeface="Arial"/>
                        <a:cs typeface="Arial"/>
                      </a:endParaRPr>
                    </a:p>
                  </a:txBody>
                  <a:tcPr marL="0" marR="0" marT="109855" marB="0">
                    <a:lnT w="12700">
                      <a:solidFill>
                        <a:srgbClr val="00A757"/>
                      </a:solidFill>
                      <a:prstDash val="solid"/>
                    </a:lnT>
                    <a:lnB w="12700">
                      <a:solidFill>
                        <a:srgbClr val="00A757"/>
                      </a:solidFill>
                      <a:prstDash val="solid"/>
                    </a:lnB>
                  </a:tcPr>
                </a:tc>
                <a:tc>
                  <a:txBody>
                    <a:bodyPr/>
                    <a:lstStyle/>
                    <a:p>
                      <a:pPr marL="600075" marR="460375" indent="158115">
                        <a:lnSpc>
                          <a:spcPts val="1820"/>
                        </a:lnSpc>
                        <a:spcBef>
                          <a:spcPts val="894"/>
                        </a:spcBef>
                      </a:pPr>
                      <a:r>
                        <a:rPr sz="1600" dirty="0">
                          <a:latin typeface="Arial"/>
                          <a:cs typeface="Arial"/>
                        </a:rPr>
                        <a:t>K–12</a:t>
                      </a:r>
                      <a:r>
                        <a:rPr sz="1600" spc="-25" dirty="0">
                          <a:latin typeface="Arial"/>
                          <a:cs typeface="Arial"/>
                        </a:rPr>
                        <a:t> </a:t>
                      </a:r>
                      <a:r>
                        <a:rPr sz="1600" dirty="0">
                          <a:latin typeface="Arial"/>
                          <a:cs typeface="Arial"/>
                        </a:rPr>
                        <a:t>and</a:t>
                      </a:r>
                      <a:r>
                        <a:rPr sz="1600" spc="-10" dirty="0">
                          <a:latin typeface="Arial"/>
                          <a:cs typeface="Arial"/>
                        </a:rPr>
                        <a:t> higher </a:t>
                      </a:r>
                      <a:r>
                        <a:rPr sz="1600" dirty="0">
                          <a:latin typeface="Arial"/>
                          <a:cs typeface="Arial"/>
                        </a:rPr>
                        <a:t>education</a:t>
                      </a:r>
                      <a:r>
                        <a:rPr sz="1600" spc="-40" dirty="0">
                          <a:latin typeface="Arial"/>
                          <a:cs typeface="Arial"/>
                        </a:rPr>
                        <a:t> </a:t>
                      </a:r>
                      <a:r>
                        <a:rPr sz="1600" spc="-10" dirty="0">
                          <a:latin typeface="Arial"/>
                          <a:cs typeface="Arial"/>
                        </a:rPr>
                        <a:t>expenses</a:t>
                      </a:r>
                      <a:endParaRPr sz="1600">
                        <a:latin typeface="Arial"/>
                        <a:cs typeface="Arial"/>
                      </a:endParaRPr>
                    </a:p>
                  </a:txBody>
                  <a:tcPr marL="0" marR="0" marT="113664" marB="0">
                    <a:lnR w="12700">
                      <a:solidFill>
                        <a:srgbClr val="00A757"/>
                      </a:solidFill>
                      <a:prstDash val="solid"/>
                    </a:lnR>
                    <a:lnT w="12700">
                      <a:solidFill>
                        <a:srgbClr val="00A757"/>
                      </a:solidFill>
                      <a:prstDash val="solid"/>
                    </a:lnT>
                    <a:lnB w="12700">
                      <a:solidFill>
                        <a:srgbClr val="00A757"/>
                      </a:solidFill>
                      <a:prstDash val="solid"/>
                    </a:lnB>
                  </a:tcPr>
                </a:tc>
                <a:extLst>
                  <a:ext uri="{0D108BD9-81ED-4DB2-BD59-A6C34878D82A}">
                    <a16:rowId xmlns:a16="http://schemas.microsoft.com/office/drawing/2014/main" val="10006"/>
                  </a:ext>
                </a:extLst>
              </a:tr>
            </a:tbl>
          </a:graphicData>
        </a:graphic>
      </p:graphicFrame>
      <p:sp>
        <p:nvSpPr>
          <p:cNvPr id="4" name="object 4"/>
          <p:cNvSpPr txBox="1"/>
          <p:nvPr/>
        </p:nvSpPr>
        <p:spPr>
          <a:xfrm>
            <a:off x="389379" y="5687381"/>
            <a:ext cx="8314055" cy="576580"/>
          </a:xfrm>
          <a:prstGeom prst="rect">
            <a:avLst/>
          </a:prstGeom>
        </p:spPr>
        <p:txBody>
          <a:bodyPr vert="horz" wrap="square" lIns="0" tIns="12065" rIns="0" bIns="0" rtlCol="0">
            <a:spAutoFit/>
          </a:bodyPr>
          <a:lstStyle/>
          <a:p>
            <a:pPr marL="12700" marR="360045">
              <a:lnSpc>
                <a:spcPct val="100000"/>
              </a:lnSpc>
              <a:spcBef>
                <a:spcPts val="95"/>
              </a:spcBef>
            </a:pPr>
            <a:r>
              <a:rPr sz="800" b="1" dirty="0">
                <a:latin typeface="Arial"/>
                <a:cs typeface="Arial"/>
              </a:rPr>
              <a:t>1</a:t>
            </a:r>
            <a:r>
              <a:rPr sz="800" b="1" spc="-15" dirty="0">
                <a:latin typeface="Arial"/>
                <a:cs typeface="Arial"/>
              </a:rPr>
              <a:t> </a:t>
            </a:r>
            <a:r>
              <a:rPr sz="800" dirty="0">
                <a:latin typeface="Arial"/>
                <a:cs typeface="Arial"/>
              </a:rPr>
              <a:t>IRS.gov,</a:t>
            </a:r>
            <a:r>
              <a:rPr sz="800" spc="-5" dirty="0">
                <a:latin typeface="Arial"/>
                <a:cs typeface="Arial"/>
              </a:rPr>
              <a:t> </a:t>
            </a:r>
            <a:r>
              <a:rPr sz="800" dirty="0">
                <a:latin typeface="Arial"/>
                <a:cs typeface="Arial"/>
              </a:rPr>
              <a:t>2023.</a:t>
            </a:r>
            <a:r>
              <a:rPr sz="800" spc="5" dirty="0">
                <a:latin typeface="Arial"/>
                <a:cs typeface="Arial"/>
              </a:rPr>
              <a:t> </a:t>
            </a:r>
            <a:r>
              <a:rPr sz="800" b="1" dirty="0">
                <a:latin typeface="Arial"/>
                <a:cs typeface="Arial"/>
              </a:rPr>
              <a:t>2</a:t>
            </a:r>
            <a:r>
              <a:rPr sz="800" b="1" spc="-20" dirty="0">
                <a:latin typeface="Arial"/>
                <a:cs typeface="Arial"/>
              </a:rPr>
              <a:t> </a:t>
            </a:r>
            <a:r>
              <a:rPr sz="800" dirty="0">
                <a:latin typeface="Arial"/>
                <a:cs typeface="Arial"/>
              </a:rPr>
              <a:t>Some</a:t>
            </a:r>
            <a:r>
              <a:rPr sz="800" spc="-10" dirty="0">
                <a:latin typeface="Arial"/>
                <a:cs typeface="Arial"/>
              </a:rPr>
              <a:t> </a:t>
            </a:r>
            <a:r>
              <a:rPr sz="800" dirty="0">
                <a:latin typeface="Arial"/>
                <a:cs typeface="Arial"/>
              </a:rPr>
              <a:t>states</a:t>
            </a:r>
            <a:r>
              <a:rPr sz="800" spc="-15" dirty="0">
                <a:latin typeface="Arial"/>
                <a:cs typeface="Arial"/>
              </a:rPr>
              <a:t> </a:t>
            </a:r>
            <a:r>
              <a:rPr sz="800" dirty="0">
                <a:latin typeface="Arial"/>
                <a:cs typeface="Arial"/>
              </a:rPr>
              <a:t>don’t consider</a:t>
            </a:r>
            <a:r>
              <a:rPr sz="800" spc="-20" dirty="0">
                <a:latin typeface="Arial"/>
                <a:cs typeface="Arial"/>
              </a:rPr>
              <a:t> </a:t>
            </a:r>
            <a:r>
              <a:rPr sz="800" dirty="0">
                <a:latin typeface="Arial"/>
                <a:cs typeface="Arial"/>
              </a:rPr>
              <a:t>withdrawals</a:t>
            </a:r>
            <a:r>
              <a:rPr sz="800" spc="5" dirty="0">
                <a:latin typeface="Arial"/>
                <a:cs typeface="Arial"/>
              </a:rPr>
              <a:t> </a:t>
            </a:r>
            <a:r>
              <a:rPr sz="800" dirty="0">
                <a:latin typeface="Arial"/>
                <a:cs typeface="Arial"/>
              </a:rPr>
              <a:t>from</a:t>
            </a:r>
            <a:r>
              <a:rPr sz="800" spc="-20" dirty="0">
                <a:latin typeface="Arial"/>
                <a:cs typeface="Arial"/>
              </a:rPr>
              <a:t> </a:t>
            </a:r>
            <a:r>
              <a:rPr sz="800" dirty="0">
                <a:latin typeface="Arial"/>
                <a:cs typeface="Arial"/>
              </a:rPr>
              <a:t>a</a:t>
            </a:r>
            <a:r>
              <a:rPr sz="800" spc="-15" dirty="0">
                <a:latin typeface="Arial"/>
                <a:cs typeface="Arial"/>
              </a:rPr>
              <a:t> </a:t>
            </a:r>
            <a:r>
              <a:rPr sz="800" dirty="0">
                <a:latin typeface="Arial"/>
                <a:cs typeface="Arial"/>
              </a:rPr>
              <a:t>529</a:t>
            </a:r>
            <a:r>
              <a:rPr sz="800" spc="-5" dirty="0">
                <a:latin typeface="Arial"/>
                <a:cs typeface="Arial"/>
              </a:rPr>
              <a:t> </a:t>
            </a:r>
            <a:r>
              <a:rPr sz="800" dirty="0">
                <a:latin typeface="Arial"/>
                <a:cs typeface="Arial"/>
              </a:rPr>
              <a:t>plan</a:t>
            </a:r>
            <a:r>
              <a:rPr sz="800" spc="-10" dirty="0">
                <a:latin typeface="Arial"/>
                <a:cs typeface="Arial"/>
              </a:rPr>
              <a:t> </a:t>
            </a:r>
            <a:r>
              <a:rPr sz="800" dirty="0">
                <a:latin typeface="Arial"/>
                <a:cs typeface="Arial"/>
              </a:rPr>
              <a:t>to</a:t>
            </a:r>
            <a:r>
              <a:rPr sz="800" spc="-15" dirty="0">
                <a:latin typeface="Arial"/>
                <a:cs typeface="Arial"/>
              </a:rPr>
              <a:t> </a:t>
            </a:r>
            <a:r>
              <a:rPr sz="800" dirty="0">
                <a:latin typeface="Arial"/>
                <a:cs typeface="Arial"/>
              </a:rPr>
              <a:t>pay</a:t>
            </a:r>
            <a:r>
              <a:rPr sz="800" spc="-15" dirty="0">
                <a:latin typeface="Arial"/>
                <a:cs typeface="Arial"/>
              </a:rPr>
              <a:t> </a:t>
            </a:r>
            <a:r>
              <a:rPr sz="800" dirty="0">
                <a:latin typeface="Arial"/>
                <a:cs typeface="Arial"/>
              </a:rPr>
              <a:t>for</a:t>
            </a:r>
            <a:r>
              <a:rPr sz="800" spc="-15" dirty="0">
                <a:latin typeface="Arial"/>
                <a:cs typeface="Arial"/>
              </a:rPr>
              <a:t> </a:t>
            </a:r>
            <a:r>
              <a:rPr sz="800" dirty="0">
                <a:latin typeface="Arial"/>
                <a:cs typeface="Arial"/>
              </a:rPr>
              <a:t>primary</a:t>
            </a:r>
            <a:r>
              <a:rPr sz="800" spc="-25" dirty="0">
                <a:latin typeface="Arial"/>
                <a:cs typeface="Arial"/>
              </a:rPr>
              <a:t> </a:t>
            </a:r>
            <a:r>
              <a:rPr sz="800" dirty="0">
                <a:latin typeface="Arial"/>
                <a:cs typeface="Arial"/>
              </a:rPr>
              <a:t>or</a:t>
            </a:r>
            <a:r>
              <a:rPr sz="800" spc="-20" dirty="0">
                <a:latin typeface="Arial"/>
                <a:cs typeface="Arial"/>
              </a:rPr>
              <a:t> </a:t>
            </a:r>
            <a:r>
              <a:rPr sz="800" dirty="0">
                <a:latin typeface="Arial"/>
                <a:cs typeface="Arial"/>
              </a:rPr>
              <a:t>secondary</a:t>
            </a:r>
            <a:r>
              <a:rPr sz="800" spc="-5" dirty="0">
                <a:latin typeface="Arial"/>
                <a:cs typeface="Arial"/>
              </a:rPr>
              <a:t> </a:t>
            </a:r>
            <a:r>
              <a:rPr sz="800" dirty="0">
                <a:latin typeface="Arial"/>
                <a:cs typeface="Arial"/>
              </a:rPr>
              <a:t>school</a:t>
            </a:r>
            <a:r>
              <a:rPr sz="800" spc="-15" dirty="0">
                <a:latin typeface="Arial"/>
                <a:cs typeface="Arial"/>
              </a:rPr>
              <a:t> </a:t>
            </a:r>
            <a:r>
              <a:rPr sz="800" dirty="0">
                <a:latin typeface="Arial"/>
                <a:cs typeface="Arial"/>
              </a:rPr>
              <a:t>costs</a:t>
            </a:r>
            <a:r>
              <a:rPr sz="800" spc="-20" dirty="0">
                <a:latin typeface="Arial"/>
                <a:cs typeface="Arial"/>
              </a:rPr>
              <a:t> </a:t>
            </a:r>
            <a:r>
              <a:rPr sz="800" dirty="0">
                <a:latin typeface="Arial"/>
                <a:cs typeface="Arial"/>
              </a:rPr>
              <a:t>a</a:t>
            </a:r>
            <a:r>
              <a:rPr sz="800" spc="-10" dirty="0">
                <a:latin typeface="Arial"/>
                <a:cs typeface="Arial"/>
              </a:rPr>
              <a:t> </a:t>
            </a:r>
            <a:r>
              <a:rPr sz="800" dirty="0">
                <a:latin typeface="Arial"/>
                <a:cs typeface="Arial"/>
              </a:rPr>
              <a:t>permissible</a:t>
            </a:r>
            <a:r>
              <a:rPr sz="800" spc="-30" dirty="0">
                <a:latin typeface="Arial"/>
                <a:cs typeface="Arial"/>
              </a:rPr>
              <a:t> </a:t>
            </a:r>
            <a:r>
              <a:rPr sz="800" dirty="0">
                <a:latin typeface="Arial"/>
                <a:cs typeface="Arial"/>
              </a:rPr>
              <a:t>expense.</a:t>
            </a:r>
            <a:r>
              <a:rPr sz="800" spc="10" dirty="0">
                <a:latin typeface="Arial"/>
                <a:cs typeface="Arial"/>
              </a:rPr>
              <a:t> </a:t>
            </a:r>
            <a:r>
              <a:rPr sz="800" dirty="0">
                <a:latin typeface="Arial"/>
                <a:cs typeface="Arial"/>
              </a:rPr>
              <a:t>The tax</a:t>
            </a:r>
            <a:r>
              <a:rPr sz="800" spc="-15" dirty="0">
                <a:latin typeface="Arial"/>
                <a:cs typeface="Arial"/>
              </a:rPr>
              <a:t> </a:t>
            </a:r>
            <a:r>
              <a:rPr sz="800" dirty="0">
                <a:latin typeface="Arial"/>
                <a:cs typeface="Arial"/>
              </a:rPr>
              <a:t>consequences</a:t>
            </a:r>
            <a:r>
              <a:rPr sz="800" spc="5" dirty="0">
                <a:latin typeface="Arial"/>
                <a:cs typeface="Arial"/>
              </a:rPr>
              <a:t> </a:t>
            </a:r>
            <a:r>
              <a:rPr sz="800" dirty="0">
                <a:latin typeface="Arial"/>
                <a:cs typeface="Arial"/>
              </a:rPr>
              <a:t>of</a:t>
            </a:r>
            <a:r>
              <a:rPr sz="800" spc="-15" dirty="0">
                <a:latin typeface="Arial"/>
                <a:cs typeface="Arial"/>
              </a:rPr>
              <a:t> </a:t>
            </a:r>
            <a:r>
              <a:rPr sz="800" spc="-20" dirty="0">
                <a:latin typeface="Arial"/>
                <a:cs typeface="Arial"/>
              </a:rPr>
              <a:t>such </a:t>
            </a:r>
            <a:r>
              <a:rPr sz="800" dirty="0">
                <a:latin typeface="Arial"/>
                <a:cs typeface="Arial"/>
              </a:rPr>
              <a:t>payments will</a:t>
            </a:r>
            <a:r>
              <a:rPr sz="800" spc="-30" dirty="0">
                <a:latin typeface="Arial"/>
                <a:cs typeface="Arial"/>
              </a:rPr>
              <a:t> </a:t>
            </a:r>
            <a:r>
              <a:rPr sz="800" dirty="0">
                <a:latin typeface="Arial"/>
                <a:cs typeface="Arial"/>
              </a:rPr>
              <a:t>vary</a:t>
            </a:r>
            <a:r>
              <a:rPr sz="800" spc="-25" dirty="0">
                <a:latin typeface="Arial"/>
                <a:cs typeface="Arial"/>
              </a:rPr>
              <a:t> </a:t>
            </a:r>
            <a:r>
              <a:rPr sz="800" dirty="0">
                <a:latin typeface="Arial"/>
                <a:cs typeface="Arial"/>
              </a:rPr>
              <a:t>depending</a:t>
            </a:r>
            <a:r>
              <a:rPr sz="800" spc="5" dirty="0">
                <a:latin typeface="Arial"/>
                <a:cs typeface="Arial"/>
              </a:rPr>
              <a:t> </a:t>
            </a:r>
            <a:r>
              <a:rPr sz="800" dirty="0">
                <a:latin typeface="Arial"/>
                <a:cs typeface="Arial"/>
              </a:rPr>
              <a:t>on</a:t>
            </a:r>
            <a:r>
              <a:rPr sz="800" spc="-15" dirty="0">
                <a:latin typeface="Arial"/>
                <a:cs typeface="Arial"/>
              </a:rPr>
              <a:t> </a:t>
            </a:r>
            <a:r>
              <a:rPr sz="800" dirty="0">
                <a:latin typeface="Arial"/>
                <a:cs typeface="Arial"/>
              </a:rPr>
              <a:t>state</a:t>
            </a:r>
            <a:r>
              <a:rPr sz="800" spc="-5" dirty="0">
                <a:latin typeface="Arial"/>
                <a:cs typeface="Arial"/>
              </a:rPr>
              <a:t> </a:t>
            </a:r>
            <a:r>
              <a:rPr sz="800" dirty="0">
                <a:latin typeface="Arial"/>
                <a:cs typeface="Arial"/>
              </a:rPr>
              <a:t>law</a:t>
            </a:r>
            <a:r>
              <a:rPr sz="800" spc="-30" dirty="0">
                <a:latin typeface="Arial"/>
                <a:cs typeface="Arial"/>
              </a:rPr>
              <a:t> </a:t>
            </a:r>
            <a:r>
              <a:rPr sz="800" dirty="0">
                <a:latin typeface="Arial"/>
                <a:cs typeface="Arial"/>
              </a:rPr>
              <a:t>and</a:t>
            </a:r>
            <a:r>
              <a:rPr sz="800" spc="-10" dirty="0">
                <a:latin typeface="Arial"/>
                <a:cs typeface="Arial"/>
              </a:rPr>
              <a:t> </a:t>
            </a:r>
            <a:r>
              <a:rPr sz="800" dirty="0">
                <a:latin typeface="Arial"/>
                <a:cs typeface="Arial"/>
              </a:rPr>
              <a:t>may</a:t>
            </a:r>
            <a:r>
              <a:rPr sz="800" spc="-25" dirty="0">
                <a:latin typeface="Arial"/>
                <a:cs typeface="Arial"/>
              </a:rPr>
              <a:t> </a:t>
            </a:r>
            <a:r>
              <a:rPr sz="800" dirty="0">
                <a:latin typeface="Arial"/>
                <a:cs typeface="Arial"/>
              </a:rPr>
              <a:t>include</a:t>
            </a:r>
            <a:r>
              <a:rPr sz="800" spc="-10" dirty="0">
                <a:latin typeface="Arial"/>
                <a:cs typeface="Arial"/>
              </a:rPr>
              <a:t> </a:t>
            </a:r>
            <a:r>
              <a:rPr sz="800" dirty="0">
                <a:latin typeface="Arial"/>
                <a:cs typeface="Arial"/>
              </a:rPr>
              <a:t>penalties.</a:t>
            </a:r>
            <a:r>
              <a:rPr sz="800" spc="-10" dirty="0">
                <a:latin typeface="Arial"/>
                <a:cs typeface="Arial"/>
              </a:rPr>
              <a:t> </a:t>
            </a:r>
            <a:r>
              <a:rPr sz="800" dirty="0">
                <a:latin typeface="Arial"/>
                <a:cs typeface="Arial"/>
              </a:rPr>
              <a:t>Please</a:t>
            </a:r>
            <a:r>
              <a:rPr sz="800" spc="-10" dirty="0">
                <a:latin typeface="Arial"/>
                <a:cs typeface="Arial"/>
              </a:rPr>
              <a:t> </a:t>
            </a:r>
            <a:r>
              <a:rPr sz="800" dirty="0">
                <a:latin typeface="Arial"/>
                <a:cs typeface="Arial"/>
              </a:rPr>
              <a:t>consult</a:t>
            </a:r>
            <a:r>
              <a:rPr sz="800" spc="-10" dirty="0">
                <a:latin typeface="Arial"/>
                <a:cs typeface="Arial"/>
              </a:rPr>
              <a:t> </a:t>
            </a:r>
            <a:r>
              <a:rPr sz="800" dirty="0">
                <a:latin typeface="Arial"/>
                <a:cs typeface="Arial"/>
              </a:rPr>
              <a:t>with</a:t>
            </a:r>
            <a:r>
              <a:rPr sz="800" spc="-15" dirty="0">
                <a:latin typeface="Arial"/>
                <a:cs typeface="Arial"/>
              </a:rPr>
              <a:t> </a:t>
            </a:r>
            <a:r>
              <a:rPr sz="800" dirty="0">
                <a:latin typeface="Arial"/>
                <a:cs typeface="Arial"/>
              </a:rPr>
              <a:t>a</a:t>
            </a:r>
            <a:r>
              <a:rPr sz="800" spc="-25" dirty="0">
                <a:latin typeface="Arial"/>
                <a:cs typeface="Arial"/>
              </a:rPr>
              <a:t> </a:t>
            </a:r>
            <a:r>
              <a:rPr sz="800" dirty="0">
                <a:latin typeface="Arial"/>
                <a:cs typeface="Arial"/>
              </a:rPr>
              <a:t>tax</a:t>
            </a:r>
            <a:r>
              <a:rPr sz="800" spc="-15" dirty="0">
                <a:latin typeface="Arial"/>
                <a:cs typeface="Arial"/>
              </a:rPr>
              <a:t> </a:t>
            </a:r>
            <a:r>
              <a:rPr sz="800" dirty="0">
                <a:latin typeface="Arial"/>
                <a:cs typeface="Arial"/>
              </a:rPr>
              <a:t>or</a:t>
            </a:r>
            <a:r>
              <a:rPr sz="800" spc="-25" dirty="0">
                <a:latin typeface="Arial"/>
                <a:cs typeface="Arial"/>
              </a:rPr>
              <a:t> </a:t>
            </a:r>
            <a:r>
              <a:rPr sz="800" dirty="0">
                <a:latin typeface="Arial"/>
                <a:cs typeface="Arial"/>
              </a:rPr>
              <a:t>legal</a:t>
            </a:r>
            <a:r>
              <a:rPr sz="800" spc="-15" dirty="0">
                <a:latin typeface="Arial"/>
                <a:cs typeface="Arial"/>
              </a:rPr>
              <a:t> </a:t>
            </a:r>
            <a:r>
              <a:rPr sz="800" spc="-10" dirty="0">
                <a:latin typeface="Arial"/>
                <a:cs typeface="Arial"/>
              </a:rPr>
              <a:t>professional.</a:t>
            </a:r>
            <a:endParaRPr sz="800">
              <a:latin typeface="Arial"/>
              <a:cs typeface="Arial"/>
            </a:endParaRPr>
          </a:p>
          <a:p>
            <a:pPr marL="12700" marR="5080">
              <a:lnSpc>
                <a:spcPct val="100000"/>
              </a:lnSpc>
              <a:spcBef>
                <a:spcPts val="500"/>
              </a:spcBef>
            </a:pPr>
            <a:r>
              <a:rPr sz="800" dirty="0">
                <a:latin typeface="Arial"/>
                <a:cs typeface="Arial"/>
              </a:rPr>
              <a:t>John</a:t>
            </a:r>
            <a:r>
              <a:rPr sz="800" spc="-20" dirty="0">
                <a:latin typeface="Arial"/>
                <a:cs typeface="Arial"/>
              </a:rPr>
              <a:t> </a:t>
            </a:r>
            <a:r>
              <a:rPr sz="800" dirty="0">
                <a:latin typeface="Arial"/>
                <a:cs typeface="Arial"/>
              </a:rPr>
              <a:t>Hancock</a:t>
            </a:r>
            <a:r>
              <a:rPr sz="800" spc="-10" dirty="0">
                <a:latin typeface="Arial"/>
                <a:cs typeface="Arial"/>
              </a:rPr>
              <a:t> </a:t>
            </a:r>
            <a:r>
              <a:rPr sz="800" dirty="0">
                <a:latin typeface="Arial"/>
                <a:cs typeface="Arial"/>
              </a:rPr>
              <a:t>Investment</a:t>
            </a:r>
            <a:r>
              <a:rPr sz="800" spc="-15" dirty="0">
                <a:latin typeface="Arial"/>
                <a:cs typeface="Arial"/>
              </a:rPr>
              <a:t> </a:t>
            </a:r>
            <a:r>
              <a:rPr sz="800" dirty="0">
                <a:latin typeface="Arial"/>
                <a:cs typeface="Arial"/>
              </a:rPr>
              <a:t>Management, its</a:t>
            </a:r>
            <a:r>
              <a:rPr sz="800" spc="-35" dirty="0">
                <a:latin typeface="Arial"/>
                <a:cs typeface="Arial"/>
              </a:rPr>
              <a:t> </a:t>
            </a:r>
            <a:r>
              <a:rPr sz="800" dirty="0">
                <a:latin typeface="Arial"/>
                <a:cs typeface="Arial"/>
              </a:rPr>
              <a:t>agents, and</a:t>
            </a:r>
            <a:r>
              <a:rPr sz="800" spc="-15" dirty="0">
                <a:latin typeface="Arial"/>
                <a:cs typeface="Arial"/>
              </a:rPr>
              <a:t> </a:t>
            </a:r>
            <a:r>
              <a:rPr sz="800" dirty="0">
                <a:latin typeface="Arial"/>
                <a:cs typeface="Arial"/>
              </a:rPr>
              <a:t>employees do</a:t>
            </a:r>
            <a:r>
              <a:rPr sz="800" spc="-20" dirty="0">
                <a:latin typeface="Arial"/>
                <a:cs typeface="Arial"/>
              </a:rPr>
              <a:t> </a:t>
            </a:r>
            <a:r>
              <a:rPr sz="800" dirty="0">
                <a:latin typeface="Arial"/>
                <a:cs typeface="Arial"/>
              </a:rPr>
              <a:t>not</a:t>
            </a:r>
            <a:r>
              <a:rPr sz="800" spc="-15" dirty="0">
                <a:latin typeface="Arial"/>
                <a:cs typeface="Arial"/>
              </a:rPr>
              <a:t> </a:t>
            </a:r>
            <a:r>
              <a:rPr sz="800" dirty="0">
                <a:latin typeface="Arial"/>
                <a:cs typeface="Arial"/>
              </a:rPr>
              <a:t>provide</a:t>
            </a:r>
            <a:r>
              <a:rPr sz="800" spc="-20" dirty="0">
                <a:latin typeface="Arial"/>
                <a:cs typeface="Arial"/>
              </a:rPr>
              <a:t> </a:t>
            </a:r>
            <a:r>
              <a:rPr sz="800" dirty="0">
                <a:latin typeface="Arial"/>
                <a:cs typeface="Arial"/>
              </a:rPr>
              <a:t>legal,</a:t>
            </a:r>
            <a:r>
              <a:rPr sz="800" spc="-20" dirty="0">
                <a:latin typeface="Arial"/>
                <a:cs typeface="Arial"/>
              </a:rPr>
              <a:t> </a:t>
            </a:r>
            <a:r>
              <a:rPr sz="800" dirty="0">
                <a:latin typeface="Arial"/>
                <a:cs typeface="Arial"/>
              </a:rPr>
              <a:t>tax,</a:t>
            </a:r>
            <a:r>
              <a:rPr sz="800" spc="-15" dirty="0">
                <a:latin typeface="Arial"/>
                <a:cs typeface="Arial"/>
              </a:rPr>
              <a:t> </a:t>
            </a:r>
            <a:r>
              <a:rPr sz="800" dirty="0">
                <a:latin typeface="Arial"/>
                <a:cs typeface="Arial"/>
              </a:rPr>
              <a:t>or</a:t>
            </a:r>
            <a:r>
              <a:rPr sz="800" spc="-30" dirty="0">
                <a:latin typeface="Arial"/>
                <a:cs typeface="Arial"/>
              </a:rPr>
              <a:t> </a:t>
            </a:r>
            <a:r>
              <a:rPr sz="800" dirty="0">
                <a:latin typeface="Arial"/>
                <a:cs typeface="Arial"/>
              </a:rPr>
              <a:t>accounting</a:t>
            </a:r>
            <a:r>
              <a:rPr sz="800" spc="-5" dirty="0">
                <a:latin typeface="Arial"/>
                <a:cs typeface="Arial"/>
              </a:rPr>
              <a:t> </a:t>
            </a:r>
            <a:r>
              <a:rPr sz="800" dirty="0">
                <a:latin typeface="Arial"/>
                <a:cs typeface="Arial"/>
              </a:rPr>
              <a:t>advice.</a:t>
            </a:r>
            <a:r>
              <a:rPr sz="800" spc="-20" dirty="0">
                <a:latin typeface="Arial"/>
                <a:cs typeface="Arial"/>
              </a:rPr>
              <a:t> </a:t>
            </a:r>
            <a:r>
              <a:rPr sz="800" dirty="0">
                <a:latin typeface="Arial"/>
                <a:cs typeface="Arial"/>
              </a:rPr>
              <a:t>Prospective</a:t>
            </a:r>
            <a:r>
              <a:rPr sz="800" spc="-15" dirty="0">
                <a:latin typeface="Arial"/>
                <a:cs typeface="Arial"/>
              </a:rPr>
              <a:t> </a:t>
            </a:r>
            <a:r>
              <a:rPr sz="800" dirty="0">
                <a:latin typeface="Arial"/>
                <a:cs typeface="Arial"/>
              </a:rPr>
              <a:t>purchasers</a:t>
            </a:r>
            <a:r>
              <a:rPr sz="800" spc="-10" dirty="0">
                <a:latin typeface="Arial"/>
                <a:cs typeface="Arial"/>
              </a:rPr>
              <a:t> </a:t>
            </a:r>
            <a:r>
              <a:rPr sz="800" dirty="0">
                <a:latin typeface="Arial"/>
                <a:cs typeface="Arial"/>
              </a:rPr>
              <a:t>should</a:t>
            </a:r>
            <a:r>
              <a:rPr sz="800" spc="-10" dirty="0">
                <a:latin typeface="Arial"/>
                <a:cs typeface="Arial"/>
              </a:rPr>
              <a:t> </a:t>
            </a:r>
            <a:r>
              <a:rPr sz="800" dirty="0">
                <a:latin typeface="Arial"/>
                <a:cs typeface="Arial"/>
              </a:rPr>
              <a:t>consult</a:t>
            </a:r>
            <a:r>
              <a:rPr sz="800" spc="-20" dirty="0">
                <a:latin typeface="Arial"/>
                <a:cs typeface="Arial"/>
              </a:rPr>
              <a:t> </a:t>
            </a:r>
            <a:r>
              <a:rPr sz="800" dirty="0">
                <a:latin typeface="Arial"/>
                <a:cs typeface="Arial"/>
              </a:rPr>
              <a:t>their</a:t>
            </a:r>
            <a:r>
              <a:rPr sz="800" spc="-25" dirty="0">
                <a:latin typeface="Arial"/>
                <a:cs typeface="Arial"/>
              </a:rPr>
              <a:t> </a:t>
            </a:r>
            <a:r>
              <a:rPr sz="800" dirty="0">
                <a:latin typeface="Arial"/>
                <a:cs typeface="Arial"/>
              </a:rPr>
              <a:t>financial</a:t>
            </a:r>
            <a:r>
              <a:rPr sz="800" spc="-25" dirty="0">
                <a:latin typeface="Arial"/>
                <a:cs typeface="Arial"/>
              </a:rPr>
              <a:t> </a:t>
            </a:r>
            <a:r>
              <a:rPr sz="800" dirty="0">
                <a:latin typeface="Arial"/>
                <a:cs typeface="Arial"/>
              </a:rPr>
              <a:t>consultant</a:t>
            </a:r>
            <a:r>
              <a:rPr sz="800" spc="-5" dirty="0">
                <a:latin typeface="Arial"/>
                <a:cs typeface="Arial"/>
              </a:rPr>
              <a:t> </a:t>
            </a:r>
            <a:r>
              <a:rPr sz="800" spc="-25" dirty="0">
                <a:latin typeface="Arial"/>
                <a:cs typeface="Arial"/>
              </a:rPr>
              <a:t>and</a:t>
            </a:r>
            <a:r>
              <a:rPr sz="800" dirty="0">
                <a:latin typeface="Arial"/>
                <a:cs typeface="Arial"/>
              </a:rPr>
              <a:t> tax</a:t>
            </a:r>
            <a:r>
              <a:rPr sz="800" spc="-5" dirty="0">
                <a:latin typeface="Arial"/>
                <a:cs typeface="Arial"/>
              </a:rPr>
              <a:t> </a:t>
            </a:r>
            <a:r>
              <a:rPr sz="800" spc="-10" dirty="0">
                <a:latin typeface="Arial"/>
                <a:cs typeface="Arial"/>
              </a:rPr>
              <a:t>professional.</a:t>
            </a:r>
            <a:endParaRPr sz="800">
              <a:latin typeface="Arial"/>
              <a:cs typeface="Arial"/>
            </a:endParaRPr>
          </a:p>
        </p:txBody>
      </p:sp>
    </p:spTree>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87870" y="2031091"/>
            <a:ext cx="7952105" cy="2165350"/>
          </a:xfrm>
          <a:prstGeom prst="rect">
            <a:avLst/>
          </a:prstGeom>
        </p:spPr>
        <p:txBody>
          <a:bodyPr vert="horz" wrap="square" lIns="0" tIns="79375" rIns="0" bIns="0" rtlCol="0">
            <a:spAutoFit/>
          </a:bodyPr>
          <a:lstStyle/>
          <a:p>
            <a:pPr marL="12700" marR="5080">
              <a:lnSpc>
                <a:spcPts val="8210"/>
              </a:lnSpc>
              <a:spcBef>
                <a:spcPts val="625"/>
              </a:spcBef>
            </a:pPr>
            <a:r>
              <a:rPr sz="7200" spc="-10" dirty="0">
                <a:solidFill>
                  <a:srgbClr val="FFFFFF"/>
                </a:solidFill>
              </a:rPr>
              <a:t>In-</a:t>
            </a:r>
            <a:r>
              <a:rPr sz="7200" dirty="0">
                <a:solidFill>
                  <a:srgbClr val="FFFFFF"/>
                </a:solidFill>
              </a:rPr>
              <a:t>state</a:t>
            </a:r>
            <a:r>
              <a:rPr sz="7200" spc="-5" dirty="0">
                <a:solidFill>
                  <a:srgbClr val="FFFFFF"/>
                </a:solidFill>
              </a:rPr>
              <a:t> </a:t>
            </a:r>
            <a:r>
              <a:rPr sz="7200" spc="-10" dirty="0">
                <a:solidFill>
                  <a:srgbClr val="FFFFFF"/>
                </a:solidFill>
              </a:rPr>
              <a:t>versus </a:t>
            </a:r>
            <a:r>
              <a:rPr sz="7200" dirty="0">
                <a:solidFill>
                  <a:srgbClr val="FFFFFF"/>
                </a:solidFill>
              </a:rPr>
              <a:t>national</a:t>
            </a:r>
            <a:r>
              <a:rPr sz="7200" spc="-15" dirty="0">
                <a:solidFill>
                  <a:srgbClr val="FFFFFF"/>
                </a:solidFill>
              </a:rPr>
              <a:t> </a:t>
            </a:r>
            <a:r>
              <a:rPr sz="7200" dirty="0">
                <a:solidFill>
                  <a:srgbClr val="FFFFFF"/>
                </a:solidFill>
              </a:rPr>
              <a:t>529</a:t>
            </a:r>
            <a:r>
              <a:rPr sz="7200" spc="-10" dirty="0">
                <a:solidFill>
                  <a:srgbClr val="FFFFFF"/>
                </a:solidFill>
              </a:rPr>
              <a:t> plans</a:t>
            </a:r>
            <a:endParaRPr sz="7200"/>
          </a:p>
        </p:txBody>
      </p:sp>
      <p:sp>
        <p:nvSpPr>
          <p:cNvPr id="3" name="object 3"/>
          <p:cNvSpPr txBox="1">
            <a:spLocks noGrp="1"/>
          </p:cNvSpPr>
          <p:nvPr>
            <p:ph type="sldNum" sz="quarter" idx="7"/>
          </p:nvPr>
        </p:nvSpPr>
        <p:spPr>
          <a:prstGeom prst="rect">
            <a:avLst/>
          </a:prstGeom>
        </p:spPr>
        <p:txBody>
          <a:bodyPr vert="horz" wrap="square" lIns="0" tIns="2540" rIns="0" bIns="0" rtlCol="0">
            <a:spAutoFit/>
          </a:bodyPr>
          <a:lstStyle/>
          <a:p>
            <a:pPr marL="38100">
              <a:lnSpc>
                <a:spcPct val="100000"/>
              </a:lnSpc>
              <a:spcBef>
                <a:spcPts val="20"/>
              </a:spcBef>
            </a:pPr>
            <a:fld id="{81D60167-4931-47E6-BA6A-407CBD079E47}" type="slidenum">
              <a:rPr spc="-25" dirty="0"/>
              <a:t>12</a:t>
            </a:fld>
            <a:endParaRPr spc="-25" dirty="0"/>
          </a:p>
        </p:txBody>
      </p:sp>
    </p:spTree>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1427988" y="6448044"/>
            <a:ext cx="597535" cy="105410"/>
          </a:xfrm>
          <a:custGeom>
            <a:avLst/>
            <a:gdLst/>
            <a:ahLst/>
            <a:cxnLst/>
            <a:rect l="l" t="t" r="r" b="b"/>
            <a:pathLst>
              <a:path w="597535" h="105409">
                <a:moveTo>
                  <a:pt x="7797" y="0"/>
                </a:moveTo>
                <a:lnTo>
                  <a:pt x="0" y="0"/>
                </a:lnTo>
                <a:lnTo>
                  <a:pt x="0" y="102577"/>
                </a:lnTo>
                <a:lnTo>
                  <a:pt x="7797" y="102577"/>
                </a:lnTo>
                <a:lnTo>
                  <a:pt x="7797" y="0"/>
                </a:lnTo>
                <a:close/>
              </a:path>
              <a:path w="597535" h="105409">
                <a:moveTo>
                  <a:pt x="77444" y="51600"/>
                </a:moveTo>
                <a:lnTo>
                  <a:pt x="76060" y="40817"/>
                </a:lnTo>
                <a:lnTo>
                  <a:pt x="72263" y="33883"/>
                </a:lnTo>
                <a:lnTo>
                  <a:pt x="66548" y="30162"/>
                </a:lnTo>
                <a:lnTo>
                  <a:pt x="59436" y="29057"/>
                </a:lnTo>
                <a:lnTo>
                  <a:pt x="50419" y="29057"/>
                </a:lnTo>
                <a:lnTo>
                  <a:pt x="43827" y="33807"/>
                </a:lnTo>
                <a:lnTo>
                  <a:pt x="38417" y="38544"/>
                </a:lnTo>
                <a:lnTo>
                  <a:pt x="38417" y="30848"/>
                </a:lnTo>
                <a:lnTo>
                  <a:pt x="31216" y="30848"/>
                </a:lnTo>
                <a:lnTo>
                  <a:pt x="31216" y="102590"/>
                </a:lnTo>
                <a:lnTo>
                  <a:pt x="38417" y="102590"/>
                </a:lnTo>
                <a:lnTo>
                  <a:pt x="38417" y="45669"/>
                </a:lnTo>
                <a:lnTo>
                  <a:pt x="42621" y="41516"/>
                </a:lnTo>
                <a:lnTo>
                  <a:pt x="50419" y="34988"/>
                </a:lnTo>
                <a:lnTo>
                  <a:pt x="66624" y="34988"/>
                </a:lnTo>
                <a:lnTo>
                  <a:pt x="70243" y="43878"/>
                </a:lnTo>
                <a:lnTo>
                  <a:pt x="70243" y="103174"/>
                </a:lnTo>
                <a:lnTo>
                  <a:pt x="77444" y="103174"/>
                </a:lnTo>
                <a:lnTo>
                  <a:pt x="77444" y="51600"/>
                </a:lnTo>
                <a:close/>
              </a:path>
              <a:path w="597535" h="105409">
                <a:moveTo>
                  <a:pt x="145859" y="30848"/>
                </a:moveTo>
                <a:lnTo>
                  <a:pt x="138658" y="30848"/>
                </a:lnTo>
                <a:lnTo>
                  <a:pt x="118846" y="96075"/>
                </a:lnTo>
                <a:lnTo>
                  <a:pt x="98437" y="30848"/>
                </a:lnTo>
                <a:lnTo>
                  <a:pt x="90627" y="30848"/>
                </a:lnTo>
                <a:lnTo>
                  <a:pt x="113449" y="102590"/>
                </a:lnTo>
                <a:lnTo>
                  <a:pt x="123050" y="102590"/>
                </a:lnTo>
                <a:lnTo>
                  <a:pt x="145859" y="30848"/>
                </a:lnTo>
                <a:close/>
              </a:path>
              <a:path w="597535" h="105409">
                <a:moveTo>
                  <a:pt x="208889" y="63449"/>
                </a:moveTo>
                <a:lnTo>
                  <a:pt x="208673" y="61074"/>
                </a:lnTo>
                <a:lnTo>
                  <a:pt x="207746" y="50812"/>
                </a:lnTo>
                <a:lnTo>
                  <a:pt x="203784" y="39814"/>
                </a:lnTo>
                <a:lnTo>
                  <a:pt x="200482" y="36410"/>
                </a:lnTo>
                <a:lnTo>
                  <a:pt x="200482" y="61074"/>
                </a:lnTo>
                <a:lnTo>
                  <a:pt x="162661" y="61074"/>
                </a:lnTo>
                <a:lnTo>
                  <a:pt x="163906" y="51650"/>
                </a:lnTo>
                <a:lnTo>
                  <a:pt x="167614" y="43065"/>
                </a:lnTo>
                <a:lnTo>
                  <a:pt x="173812" y="36804"/>
                </a:lnTo>
                <a:lnTo>
                  <a:pt x="182473" y="34391"/>
                </a:lnTo>
                <a:lnTo>
                  <a:pt x="190868" y="36639"/>
                </a:lnTo>
                <a:lnTo>
                  <a:pt x="196430" y="42621"/>
                </a:lnTo>
                <a:lnTo>
                  <a:pt x="199517" y="51142"/>
                </a:lnTo>
                <a:lnTo>
                  <a:pt x="200482" y="61074"/>
                </a:lnTo>
                <a:lnTo>
                  <a:pt x="200482" y="36410"/>
                </a:lnTo>
                <a:lnTo>
                  <a:pt x="198526" y="34391"/>
                </a:lnTo>
                <a:lnTo>
                  <a:pt x="196227" y="32016"/>
                </a:lnTo>
                <a:lnTo>
                  <a:pt x="184277" y="29057"/>
                </a:lnTo>
                <a:lnTo>
                  <a:pt x="172694" y="31216"/>
                </a:lnTo>
                <a:lnTo>
                  <a:pt x="163563" y="37947"/>
                </a:lnTo>
                <a:lnTo>
                  <a:pt x="157607" y="49568"/>
                </a:lnTo>
                <a:lnTo>
                  <a:pt x="155460" y="66408"/>
                </a:lnTo>
                <a:lnTo>
                  <a:pt x="157594" y="84188"/>
                </a:lnTo>
                <a:lnTo>
                  <a:pt x="163487" y="96139"/>
                </a:lnTo>
                <a:lnTo>
                  <a:pt x="172440" y="102857"/>
                </a:lnTo>
                <a:lnTo>
                  <a:pt x="183667" y="104952"/>
                </a:lnTo>
                <a:lnTo>
                  <a:pt x="191655" y="103822"/>
                </a:lnTo>
                <a:lnTo>
                  <a:pt x="198450" y="100799"/>
                </a:lnTo>
                <a:lnTo>
                  <a:pt x="200736" y="99021"/>
                </a:lnTo>
                <a:lnTo>
                  <a:pt x="204025" y="96443"/>
                </a:lnTo>
                <a:lnTo>
                  <a:pt x="208292" y="91313"/>
                </a:lnTo>
                <a:lnTo>
                  <a:pt x="203492" y="86575"/>
                </a:lnTo>
                <a:lnTo>
                  <a:pt x="199275" y="93091"/>
                </a:lnTo>
                <a:lnTo>
                  <a:pt x="192684" y="99021"/>
                </a:lnTo>
                <a:lnTo>
                  <a:pt x="184873" y="99021"/>
                </a:lnTo>
                <a:lnTo>
                  <a:pt x="176339" y="97447"/>
                </a:lnTo>
                <a:lnTo>
                  <a:pt x="169265" y="92138"/>
                </a:lnTo>
                <a:lnTo>
                  <a:pt x="164452" y="82257"/>
                </a:lnTo>
                <a:lnTo>
                  <a:pt x="162725" y="67589"/>
                </a:lnTo>
                <a:lnTo>
                  <a:pt x="208889" y="67589"/>
                </a:lnTo>
                <a:lnTo>
                  <a:pt x="208889" y="63449"/>
                </a:lnTo>
                <a:close/>
              </a:path>
              <a:path w="597535" h="105409">
                <a:moveTo>
                  <a:pt x="264718" y="74129"/>
                </a:moveTo>
                <a:lnTo>
                  <a:pt x="256324" y="71158"/>
                </a:lnTo>
                <a:lnTo>
                  <a:pt x="255155" y="70866"/>
                </a:lnTo>
                <a:lnTo>
                  <a:pt x="264718" y="78143"/>
                </a:lnTo>
                <a:lnTo>
                  <a:pt x="264718" y="74129"/>
                </a:lnTo>
                <a:close/>
              </a:path>
              <a:path w="597535" h="105409">
                <a:moveTo>
                  <a:pt x="268325" y="37960"/>
                </a:moveTo>
                <a:lnTo>
                  <a:pt x="265366" y="34404"/>
                </a:lnTo>
                <a:lnTo>
                  <a:pt x="262915" y="31445"/>
                </a:lnTo>
                <a:lnTo>
                  <a:pt x="254520" y="28473"/>
                </a:lnTo>
                <a:lnTo>
                  <a:pt x="246710" y="28473"/>
                </a:lnTo>
                <a:lnTo>
                  <a:pt x="237578" y="29781"/>
                </a:lnTo>
                <a:lnTo>
                  <a:pt x="230352" y="33591"/>
                </a:lnTo>
                <a:lnTo>
                  <a:pt x="225615" y="39725"/>
                </a:lnTo>
                <a:lnTo>
                  <a:pt x="223901" y="48044"/>
                </a:lnTo>
                <a:lnTo>
                  <a:pt x="226123" y="56870"/>
                </a:lnTo>
                <a:lnTo>
                  <a:pt x="231698" y="62636"/>
                </a:lnTo>
                <a:lnTo>
                  <a:pt x="239102" y="66294"/>
                </a:lnTo>
                <a:lnTo>
                  <a:pt x="246710" y="68795"/>
                </a:lnTo>
                <a:lnTo>
                  <a:pt x="255155" y="70866"/>
                </a:lnTo>
                <a:lnTo>
                  <a:pt x="240715" y="59893"/>
                </a:lnTo>
                <a:lnTo>
                  <a:pt x="231101" y="57531"/>
                </a:lnTo>
                <a:lnTo>
                  <a:pt x="231101" y="38557"/>
                </a:lnTo>
                <a:lnTo>
                  <a:pt x="238315" y="34404"/>
                </a:lnTo>
                <a:lnTo>
                  <a:pt x="254520" y="34404"/>
                </a:lnTo>
                <a:lnTo>
                  <a:pt x="259918" y="38557"/>
                </a:lnTo>
                <a:lnTo>
                  <a:pt x="264121" y="43891"/>
                </a:lnTo>
                <a:lnTo>
                  <a:pt x="268325" y="37960"/>
                </a:lnTo>
                <a:close/>
              </a:path>
              <a:path w="597535" h="105409">
                <a:moveTo>
                  <a:pt x="271919" y="83616"/>
                </a:moveTo>
                <a:lnTo>
                  <a:pt x="264718" y="78143"/>
                </a:lnTo>
                <a:lnTo>
                  <a:pt x="264718" y="93700"/>
                </a:lnTo>
                <a:lnTo>
                  <a:pt x="256921" y="98437"/>
                </a:lnTo>
                <a:lnTo>
                  <a:pt x="239509" y="98437"/>
                </a:lnTo>
                <a:lnTo>
                  <a:pt x="232308" y="94284"/>
                </a:lnTo>
                <a:lnTo>
                  <a:pt x="227507" y="87172"/>
                </a:lnTo>
                <a:lnTo>
                  <a:pt x="222707" y="91909"/>
                </a:lnTo>
                <a:lnTo>
                  <a:pt x="227825" y="97358"/>
                </a:lnTo>
                <a:lnTo>
                  <a:pt x="233946" y="101257"/>
                </a:lnTo>
                <a:lnTo>
                  <a:pt x="240766" y="103593"/>
                </a:lnTo>
                <a:lnTo>
                  <a:pt x="247904" y="104368"/>
                </a:lnTo>
                <a:lnTo>
                  <a:pt x="257492" y="102870"/>
                </a:lnTo>
                <a:lnTo>
                  <a:pt x="265099" y="98666"/>
                </a:lnTo>
                <a:lnTo>
                  <a:pt x="265264" y="98437"/>
                </a:lnTo>
                <a:lnTo>
                  <a:pt x="270116" y="92113"/>
                </a:lnTo>
                <a:lnTo>
                  <a:pt x="271919" y="83616"/>
                </a:lnTo>
                <a:close/>
              </a:path>
              <a:path w="597535" h="105409">
                <a:moveTo>
                  <a:pt x="318147" y="100203"/>
                </a:moveTo>
                <a:lnTo>
                  <a:pt x="317550" y="93687"/>
                </a:lnTo>
                <a:lnTo>
                  <a:pt x="315150" y="96062"/>
                </a:lnTo>
                <a:lnTo>
                  <a:pt x="311543" y="97828"/>
                </a:lnTo>
                <a:lnTo>
                  <a:pt x="303136" y="97828"/>
                </a:lnTo>
                <a:lnTo>
                  <a:pt x="300736" y="94272"/>
                </a:lnTo>
                <a:lnTo>
                  <a:pt x="300736" y="36766"/>
                </a:lnTo>
                <a:lnTo>
                  <a:pt x="317550" y="36766"/>
                </a:lnTo>
                <a:lnTo>
                  <a:pt x="317550" y="30835"/>
                </a:lnTo>
                <a:lnTo>
                  <a:pt x="300736" y="30835"/>
                </a:lnTo>
                <a:lnTo>
                  <a:pt x="300736" y="5930"/>
                </a:lnTo>
                <a:lnTo>
                  <a:pt x="293535" y="10083"/>
                </a:lnTo>
                <a:lnTo>
                  <a:pt x="293535" y="30238"/>
                </a:lnTo>
                <a:lnTo>
                  <a:pt x="282130" y="30238"/>
                </a:lnTo>
                <a:lnTo>
                  <a:pt x="282130" y="36169"/>
                </a:lnTo>
                <a:lnTo>
                  <a:pt x="293535" y="36169"/>
                </a:lnTo>
                <a:lnTo>
                  <a:pt x="293535" y="97828"/>
                </a:lnTo>
                <a:lnTo>
                  <a:pt x="297738" y="103759"/>
                </a:lnTo>
                <a:lnTo>
                  <a:pt x="311543" y="103759"/>
                </a:lnTo>
                <a:lnTo>
                  <a:pt x="315747" y="101993"/>
                </a:lnTo>
                <a:lnTo>
                  <a:pt x="318147" y="100203"/>
                </a:lnTo>
                <a:close/>
              </a:path>
              <a:path w="597535" h="105409">
                <a:moveTo>
                  <a:pt x="417182" y="51600"/>
                </a:moveTo>
                <a:lnTo>
                  <a:pt x="415899" y="40817"/>
                </a:lnTo>
                <a:lnTo>
                  <a:pt x="412305" y="33883"/>
                </a:lnTo>
                <a:lnTo>
                  <a:pt x="406793" y="30162"/>
                </a:lnTo>
                <a:lnTo>
                  <a:pt x="399770" y="29057"/>
                </a:lnTo>
                <a:lnTo>
                  <a:pt x="390169" y="29057"/>
                </a:lnTo>
                <a:lnTo>
                  <a:pt x="384175" y="33807"/>
                </a:lnTo>
                <a:lnTo>
                  <a:pt x="377558" y="39738"/>
                </a:lnTo>
                <a:lnTo>
                  <a:pt x="375158" y="32029"/>
                </a:lnTo>
                <a:lnTo>
                  <a:pt x="369163" y="29057"/>
                </a:lnTo>
                <a:lnTo>
                  <a:pt x="352361" y="29057"/>
                </a:lnTo>
                <a:lnTo>
                  <a:pt x="341553" y="38544"/>
                </a:lnTo>
                <a:lnTo>
                  <a:pt x="341553" y="30848"/>
                </a:lnTo>
                <a:lnTo>
                  <a:pt x="334340" y="30848"/>
                </a:lnTo>
                <a:lnTo>
                  <a:pt x="334340" y="102590"/>
                </a:lnTo>
                <a:lnTo>
                  <a:pt x="341553" y="102590"/>
                </a:lnTo>
                <a:lnTo>
                  <a:pt x="341553" y="45072"/>
                </a:lnTo>
                <a:lnTo>
                  <a:pt x="345744" y="40919"/>
                </a:lnTo>
                <a:lnTo>
                  <a:pt x="352958" y="34391"/>
                </a:lnTo>
                <a:lnTo>
                  <a:pt x="369163" y="34391"/>
                </a:lnTo>
                <a:lnTo>
                  <a:pt x="372160" y="43294"/>
                </a:lnTo>
                <a:lnTo>
                  <a:pt x="372160" y="102590"/>
                </a:lnTo>
                <a:lnTo>
                  <a:pt x="379361" y="102590"/>
                </a:lnTo>
                <a:lnTo>
                  <a:pt x="379361" y="45669"/>
                </a:lnTo>
                <a:lnTo>
                  <a:pt x="383565" y="41516"/>
                </a:lnTo>
                <a:lnTo>
                  <a:pt x="390766" y="34988"/>
                </a:lnTo>
                <a:lnTo>
                  <a:pt x="406971" y="34988"/>
                </a:lnTo>
                <a:lnTo>
                  <a:pt x="409981" y="43878"/>
                </a:lnTo>
                <a:lnTo>
                  <a:pt x="409981" y="103174"/>
                </a:lnTo>
                <a:lnTo>
                  <a:pt x="417182" y="103174"/>
                </a:lnTo>
                <a:lnTo>
                  <a:pt x="417182" y="51600"/>
                </a:lnTo>
                <a:close/>
              </a:path>
              <a:path w="597535" h="105409">
                <a:moveTo>
                  <a:pt x="488010" y="63449"/>
                </a:moveTo>
                <a:lnTo>
                  <a:pt x="487794" y="61074"/>
                </a:lnTo>
                <a:lnTo>
                  <a:pt x="486867" y="50812"/>
                </a:lnTo>
                <a:lnTo>
                  <a:pt x="482917" y="39814"/>
                </a:lnTo>
                <a:lnTo>
                  <a:pt x="479615" y="36398"/>
                </a:lnTo>
                <a:lnTo>
                  <a:pt x="479615" y="61074"/>
                </a:lnTo>
                <a:lnTo>
                  <a:pt x="441794" y="61074"/>
                </a:lnTo>
                <a:lnTo>
                  <a:pt x="443039" y="51650"/>
                </a:lnTo>
                <a:lnTo>
                  <a:pt x="446747" y="43065"/>
                </a:lnTo>
                <a:lnTo>
                  <a:pt x="452945" y="36804"/>
                </a:lnTo>
                <a:lnTo>
                  <a:pt x="461606" y="34391"/>
                </a:lnTo>
                <a:lnTo>
                  <a:pt x="469988" y="36639"/>
                </a:lnTo>
                <a:lnTo>
                  <a:pt x="475564" y="42621"/>
                </a:lnTo>
                <a:lnTo>
                  <a:pt x="478650" y="51142"/>
                </a:lnTo>
                <a:lnTo>
                  <a:pt x="479615" y="61074"/>
                </a:lnTo>
                <a:lnTo>
                  <a:pt x="479615" y="36398"/>
                </a:lnTo>
                <a:lnTo>
                  <a:pt x="477659" y="34391"/>
                </a:lnTo>
                <a:lnTo>
                  <a:pt x="475348" y="32016"/>
                </a:lnTo>
                <a:lnTo>
                  <a:pt x="463397" y="29057"/>
                </a:lnTo>
                <a:lnTo>
                  <a:pt x="451815" y="31216"/>
                </a:lnTo>
                <a:lnTo>
                  <a:pt x="442696" y="37947"/>
                </a:lnTo>
                <a:lnTo>
                  <a:pt x="436740" y="49568"/>
                </a:lnTo>
                <a:lnTo>
                  <a:pt x="434581" y="66408"/>
                </a:lnTo>
                <a:lnTo>
                  <a:pt x="436727" y="84188"/>
                </a:lnTo>
                <a:lnTo>
                  <a:pt x="442620" y="96139"/>
                </a:lnTo>
                <a:lnTo>
                  <a:pt x="451561" y="102857"/>
                </a:lnTo>
                <a:lnTo>
                  <a:pt x="462800" y="104952"/>
                </a:lnTo>
                <a:lnTo>
                  <a:pt x="470789" y="103822"/>
                </a:lnTo>
                <a:lnTo>
                  <a:pt x="477583" y="100799"/>
                </a:lnTo>
                <a:lnTo>
                  <a:pt x="479856" y="99021"/>
                </a:lnTo>
                <a:lnTo>
                  <a:pt x="483146" y="96443"/>
                </a:lnTo>
                <a:lnTo>
                  <a:pt x="487413" y="91313"/>
                </a:lnTo>
                <a:lnTo>
                  <a:pt x="482612" y="86575"/>
                </a:lnTo>
                <a:lnTo>
                  <a:pt x="478409" y="93091"/>
                </a:lnTo>
                <a:lnTo>
                  <a:pt x="471805" y="99021"/>
                </a:lnTo>
                <a:lnTo>
                  <a:pt x="463994" y="99021"/>
                </a:lnTo>
                <a:lnTo>
                  <a:pt x="455472" y="97447"/>
                </a:lnTo>
                <a:lnTo>
                  <a:pt x="448398" y="92138"/>
                </a:lnTo>
                <a:lnTo>
                  <a:pt x="443572" y="82257"/>
                </a:lnTo>
                <a:lnTo>
                  <a:pt x="441858" y="67589"/>
                </a:lnTo>
                <a:lnTo>
                  <a:pt x="488010" y="67589"/>
                </a:lnTo>
                <a:lnTo>
                  <a:pt x="488010" y="63449"/>
                </a:lnTo>
                <a:close/>
              </a:path>
              <a:path w="597535" h="105409">
                <a:moveTo>
                  <a:pt x="535978" y="34988"/>
                </a:moveTo>
                <a:lnTo>
                  <a:pt x="531241" y="29057"/>
                </a:lnTo>
                <a:lnTo>
                  <a:pt x="522224" y="29057"/>
                </a:lnTo>
                <a:lnTo>
                  <a:pt x="515632" y="33807"/>
                </a:lnTo>
                <a:lnTo>
                  <a:pt x="510222" y="38544"/>
                </a:lnTo>
                <a:lnTo>
                  <a:pt x="510222" y="30848"/>
                </a:lnTo>
                <a:lnTo>
                  <a:pt x="503021" y="30848"/>
                </a:lnTo>
                <a:lnTo>
                  <a:pt x="503021" y="102590"/>
                </a:lnTo>
                <a:lnTo>
                  <a:pt x="509625" y="102590"/>
                </a:lnTo>
                <a:lnTo>
                  <a:pt x="509625" y="45669"/>
                </a:lnTo>
                <a:lnTo>
                  <a:pt x="513829" y="41516"/>
                </a:lnTo>
                <a:lnTo>
                  <a:pt x="517385" y="38544"/>
                </a:lnTo>
                <a:lnTo>
                  <a:pt x="521627" y="34988"/>
                </a:lnTo>
                <a:lnTo>
                  <a:pt x="535978" y="34988"/>
                </a:lnTo>
                <a:close/>
              </a:path>
              <a:path w="597535" h="105409">
                <a:moveTo>
                  <a:pt x="539750" y="39712"/>
                </a:moveTo>
                <a:lnTo>
                  <a:pt x="537832" y="34988"/>
                </a:lnTo>
                <a:lnTo>
                  <a:pt x="535978" y="34988"/>
                </a:lnTo>
                <a:lnTo>
                  <a:pt x="539750" y="39712"/>
                </a:lnTo>
                <a:close/>
              </a:path>
              <a:path w="597535" h="105409">
                <a:moveTo>
                  <a:pt x="549236" y="51600"/>
                </a:moveTo>
                <a:lnTo>
                  <a:pt x="539750" y="39712"/>
                </a:lnTo>
                <a:lnTo>
                  <a:pt x="541439" y="43878"/>
                </a:lnTo>
                <a:lnTo>
                  <a:pt x="541439" y="103174"/>
                </a:lnTo>
                <a:lnTo>
                  <a:pt x="549236" y="103174"/>
                </a:lnTo>
                <a:lnTo>
                  <a:pt x="549236" y="51600"/>
                </a:lnTo>
                <a:close/>
              </a:path>
              <a:path w="597535" h="105409">
                <a:moveTo>
                  <a:pt x="597268" y="100203"/>
                </a:moveTo>
                <a:lnTo>
                  <a:pt x="596671" y="93687"/>
                </a:lnTo>
                <a:lnTo>
                  <a:pt x="594271" y="96062"/>
                </a:lnTo>
                <a:lnTo>
                  <a:pt x="590677" y="97828"/>
                </a:lnTo>
                <a:lnTo>
                  <a:pt x="582269" y="97828"/>
                </a:lnTo>
                <a:lnTo>
                  <a:pt x="579869" y="94272"/>
                </a:lnTo>
                <a:lnTo>
                  <a:pt x="579869" y="36766"/>
                </a:lnTo>
                <a:lnTo>
                  <a:pt x="596671" y="36766"/>
                </a:lnTo>
                <a:lnTo>
                  <a:pt x="596671" y="30835"/>
                </a:lnTo>
                <a:lnTo>
                  <a:pt x="579869" y="30835"/>
                </a:lnTo>
                <a:lnTo>
                  <a:pt x="579869" y="5930"/>
                </a:lnTo>
                <a:lnTo>
                  <a:pt x="572655" y="10083"/>
                </a:lnTo>
                <a:lnTo>
                  <a:pt x="572655" y="30238"/>
                </a:lnTo>
                <a:lnTo>
                  <a:pt x="561263" y="30238"/>
                </a:lnTo>
                <a:lnTo>
                  <a:pt x="561263" y="36169"/>
                </a:lnTo>
                <a:lnTo>
                  <a:pt x="572655" y="36169"/>
                </a:lnTo>
                <a:lnTo>
                  <a:pt x="572655" y="97828"/>
                </a:lnTo>
                <a:lnTo>
                  <a:pt x="576872" y="103759"/>
                </a:lnTo>
                <a:lnTo>
                  <a:pt x="590677" y="103759"/>
                </a:lnTo>
                <a:lnTo>
                  <a:pt x="594880" y="101993"/>
                </a:lnTo>
                <a:lnTo>
                  <a:pt x="597268" y="100203"/>
                </a:lnTo>
                <a:close/>
              </a:path>
            </a:pathLst>
          </a:custGeom>
          <a:solidFill>
            <a:srgbClr val="000000"/>
          </a:solidFill>
        </p:spPr>
        <p:txBody>
          <a:bodyPr wrap="square" lIns="0" tIns="0" rIns="0" bIns="0" rtlCol="0"/>
          <a:lstStyle/>
          <a:p>
            <a:endParaRPr/>
          </a:p>
        </p:txBody>
      </p:sp>
      <p:grpSp>
        <p:nvGrpSpPr>
          <p:cNvPr id="3" name="object 3"/>
          <p:cNvGrpSpPr/>
          <p:nvPr/>
        </p:nvGrpSpPr>
        <p:grpSpPr>
          <a:xfrm>
            <a:off x="2089404" y="6448044"/>
            <a:ext cx="725805" cy="128270"/>
            <a:chOff x="2089404" y="6448044"/>
            <a:chExt cx="725805" cy="128270"/>
          </a:xfrm>
        </p:grpSpPr>
        <p:pic>
          <p:nvPicPr>
            <p:cNvPr id="4" name="object 4"/>
            <p:cNvPicPr/>
            <p:nvPr/>
          </p:nvPicPr>
          <p:blipFill>
            <a:blip r:embed="rId3" cstate="print"/>
            <a:stretch>
              <a:fillRect/>
            </a:stretch>
          </p:blipFill>
          <p:spPr>
            <a:xfrm>
              <a:off x="2089404" y="6448044"/>
              <a:ext cx="77723" cy="103631"/>
            </a:xfrm>
            <a:prstGeom prst="rect">
              <a:avLst/>
            </a:prstGeom>
          </p:spPr>
        </p:pic>
        <p:sp>
          <p:nvSpPr>
            <p:cNvPr id="5" name="object 5"/>
            <p:cNvSpPr/>
            <p:nvPr/>
          </p:nvSpPr>
          <p:spPr>
            <a:xfrm>
              <a:off x="2188464" y="6476999"/>
              <a:ext cx="120014" cy="76200"/>
            </a:xfrm>
            <a:custGeom>
              <a:avLst/>
              <a:gdLst/>
              <a:ahLst/>
              <a:cxnLst/>
              <a:rect l="l" t="t" r="r" b="b"/>
              <a:pathLst>
                <a:path w="120014" h="76200">
                  <a:moveTo>
                    <a:pt x="49606" y="21209"/>
                  </a:moveTo>
                  <a:lnTo>
                    <a:pt x="48183" y="11430"/>
                  </a:lnTo>
                  <a:lnTo>
                    <a:pt x="44780" y="5892"/>
                  </a:lnTo>
                  <a:lnTo>
                    <a:pt x="44157" y="4864"/>
                  </a:lnTo>
                  <a:lnTo>
                    <a:pt x="37858" y="1155"/>
                  </a:lnTo>
                  <a:lnTo>
                    <a:pt x="29641" y="0"/>
                  </a:lnTo>
                  <a:lnTo>
                    <a:pt x="21755" y="927"/>
                  </a:lnTo>
                  <a:lnTo>
                    <a:pt x="15201" y="3530"/>
                  </a:lnTo>
                  <a:lnTo>
                    <a:pt x="9639" y="7454"/>
                  </a:lnTo>
                  <a:lnTo>
                    <a:pt x="4838" y="12369"/>
                  </a:lnTo>
                  <a:lnTo>
                    <a:pt x="9067" y="17678"/>
                  </a:lnTo>
                  <a:lnTo>
                    <a:pt x="13309" y="11201"/>
                  </a:lnTo>
                  <a:lnTo>
                    <a:pt x="19964" y="5892"/>
                  </a:lnTo>
                  <a:lnTo>
                    <a:pt x="36296" y="5892"/>
                  </a:lnTo>
                  <a:lnTo>
                    <a:pt x="42341" y="11201"/>
                  </a:lnTo>
                  <a:lnTo>
                    <a:pt x="42341" y="25933"/>
                  </a:lnTo>
                  <a:lnTo>
                    <a:pt x="41122" y="26530"/>
                  </a:lnTo>
                  <a:lnTo>
                    <a:pt x="41122" y="34175"/>
                  </a:lnTo>
                  <a:lnTo>
                    <a:pt x="41122" y="58356"/>
                  </a:lnTo>
                  <a:lnTo>
                    <a:pt x="36296" y="64833"/>
                  </a:lnTo>
                  <a:lnTo>
                    <a:pt x="29032" y="70739"/>
                  </a:lnTo>
                  <a:lnTo>
                    <a:pt x="12700" y="70739"/>
                  </a:lnTo>
                  <a:lnTo>
                    <a:pt x="6654" y="64249"/>
                  </a:lnTo>
                  <a:lnTo>
                    <a:pt x="6654" y="54813"/>
                  </a:lnTo>
                  <a:lnTo>
                    <a:pt x="41122" y="34175"/>
                  </a:lnTo>
                  <a:lnTo>
                    <a:pt x="41122" y="26530"/>
                  </a:lnTo>
                  <a:lnTo>
                    <a:pt x="38709" y="27698"/>
                  </a:lnTo>
                  <a:lnTo>
                    <a:pt x="33883" y="28282"/>
                  </a:lnTo>
                  <a:lnTo>
                    <a:pt x="30238" y="28879"/>
                  </a:lnTo>
                  <a:lnTo>
                    <a:pt x="18618" y="31508"/>
                  </a:lnTo>
                  <a:lnTo>
                    <a:pt x="9004" y="36245"/>
                  </a:lnTo>
                  <a:lnTo>
                    <a:pt x="2438" y="43624"/>
                  </a:lnTo>
                  <a:lnTo>
                    <a:pt x="0" y="54216"/>
                  </a:lnTo>
                  <a:lnTo>
                    <a:pt x="1765" y="63601"/>
                  </a:lnTo>
                  <a:lnTo>
                    <a:pt x="6426" y="70434"/>
                  </a:lnTo>
                  <a:lnTo>
                    <a:pt x="13017" y="74612"/>
                  </a:lnTo>
                  <a:lnTo>
                    <a:pt x="20574" y="76034"/>
                  </a:lnTo>
                  <a:lnTo>
                    <a:pt x="29032" y="76034"/>
                  </a:lnTo>
                  <a:lnTo>
                    <a:pt x="35687" y="70739"/>
                  </a:lnTo>
                  <a:lnTo>
                    <a:pt x="41744" y="64833"/>
                  </a:lnTo>
                  <a:lnTo>
                    <a:pt x="41744" y="73685"/>
                  </a:lnTo>
                  <a:lnTo>
                    <a:pt x="49606" y="73685"/>
                  </a:lnTo>
                  <a:lnTo>
                    <a:pt x="49606" y="64833"/>
                  </a:lnTo>
                  <a:lnTo>
                    <a:pt x="49606" y="21209"/>
                  </a:lnTo>
                  <a:close/>
                </a:path>
                <a:path w="120014" h="76200">
                  <a:moveTo>
                    <a:pt x="119761" y="23583"/>
                  </a:moveTo>
                  <a:lnTo>
                    <a:pt x="118364" y="12865"/>
                  </a:lnTo>
                  <a:lnTo>
                    <a:pt x="114541" y="5981"/>
                  </a:lnTo>
                  <a:lnTo>
                    <a:pt x="108788" y="2273"/>
                  </a:lnTo>
                  <a:lnTo>
                    <a:pt x="101612" y="1181"/>
                  </a:lnTo>
                  <a:lnTo>
                    <a:pt x="92544" y="1181"/>
                  </a:lnTo>
                  <a:lnTo>
                    <a:pt x="85890" y="5905"/>
                  </a:lnTo>
                  <a:lnTo>
                    <a:pt x="80441" y="10617"/>
                  </a:lnTo>
                  <a:lnTo>
                    <a:pt x="80441" y="2946"/>
                  </a:lnTo>
                  <a:lnTo>
                    <a:pt x="73177" y="2946"/>
                  </a:lnTo>
                  <a:lnTo>
                    <a:pt x="73177" y="74282"/>
                  </a:lnTo>
                  <a:lnTo>
                    <a:pt x="80441" y="74282"/>
                  </a:lnTo>
                  <a:lnTo>
                    <a:pt x="80441" y="17691"/>
                  </a:lnTo>
                  <a:lnTo>
                    <a:pt x="84683" y="13563"/>
                  </a:lnTo>
                  <a:lnTo>
                    <a:pt x="92544" y="7073"/>
                  </a:lnTo>
                  <a:lnTo>
                    <a:pt x="108877" y="7073"/>
                  </a:lnTo>
                  <a:lnTo>
                    <a:pt x="112496" y="15913"/>
                  </a:lnTo>
                  <a:lnTo>
                    <a:pt x="112496" y="74853"/>
                  </a:lnTo>
                  <a:lnTo>
                    <a:pt x="119761" y="74853"/>
                  </a:lnTo>
                  <a:lnTo>
                    <a:pt x="119761" y="23583"/>
                  </a:lnTo>
                  <a:close/>
                </a:path>
              </a:pathLst>
            </a:custGeom>
            <a:solidFill>
              <a:srgbClr val="000000"/>
            </a:solidFill>
          </p:spPr>
          <p:txBody>
            <a:bodyPr wrap="square" lIns="0" tIns="0" rIns="0" bIns="0" rtlCol="0"/>
            <a:lstStyle/>
            <a:p>
              <a:endParaRPr/>
            </a:p>
          </p:txBody>
        </p:sp>
        <p:pic>
          <p:nvPicPr>
            <p:cNvPr id="6" name="object 6"/>
            <p:cNvPicPr/>
            <p:nvPr/>
          </p:nvPicPr>
          <p:blipFill>
            <a:blip r:embed="rId4" cstate="print"/>
            <a:stretch>
              <a:fillRect/>
            </a:stretch>
          </p:blipFill>
          <p:spPr>
            <a:xfrm>
              <a:off x="2328672" y="6475475"/>
              <a:ext cx="193547" cy="100583"/>
            </a:xfrm>
            <a:prstGeom prst="rect">
              <a:avLst/>
            </a:prstGeom>
          </p:spPr>
        </p:pic>
        <p:pic>
          <p:nvPicPr>
            <p:cNvPr id="7" name="object 7"/>
            <p:cNvPicPr/>
            <p:nvPr/>
          </p:nvPicPr>
          <p:blipFill>
            <a:blip r:embed="rId5" cstate="print"/>
            <a:stretch>
              <a:fillRect/>
            </a:stretch>
          </p:blipFill>
          <p:spPr>
            <a:xfrm>
              <a:off x="2542032" y="6477000"/>
              <a:ext cx="82295" cy="74675"/>
            </a:xfrm>
            <a:prstGeom prst="rect">
              <a:avLst/>
            </a:prstGeom>
          </p:spPr>
        </p:pic>
        <p:sp>
          <p:nvSpPr>
            <p:cNvPr id="8" name="object 8"/>
            <p:cNvSpPr/>
            <p:nvPr/>
          </p:nvSpPr>
          <p:spPr>
            <a:xfrm>
              <a:off x="2644140" y="6477012"/>
              <a:ext cx="53340" cy="76200"/>
            </a:xfrm>
            <a:custGeom>
              <a:avLst/>
              <a:gdLst/>
              <a:ahLst/>
              <a:cxnLst/>
              <a:rect l="l" t="t" r="r" b="b"/>
              <a:pathLst>
                <a:path w="53339" h="76200">
                  <a:moveTo>
                    <a:pt x="52743" y="34467"/>
                  </a:moveTo>
                  <a:lnTo>
                    <a:pt x="52527" y="32092"/>
                  </a:lnTo>
                  <a:lnTo>
                    <a:pt x="51612" y="21818"/>
                  </a:lnTo>
                  <a:lnTo>
                    <a:pt x="47701" y="10769"/>
                  </a:lnTo>
                  <a:lnTo>
                    <a:pt x="44437" y="7366"/>
                  </a:lnTo>
                  <a:lnTo>
                    <a:pt x="44437" y="32092"/>
                  </a:lnTo>
                  <a:lnTo>
                    <a:pt x="7112" y="32092"/>
                  </a:lnTo>
                  <a:lnTo>
                    <a:pt x="8331" y="22644"/>
                  </a:lnTo>
                  <a:lnTo>
                    <a:pt x="12001" y="14033"/>
                  </a:lnTo>
                  <a:lnTo>
                    <a:pt x="18110" y="7772"/>
                  </a:lnTo>
                  <a:lnTo>
                    <a:pt x="26657" y="5359"/>
                  </a:lnTo>
                  <a:lnTo>
                    <a:pt x="34937" y="7607"/>
                  </a:lnTo>
                  <a:lnTo>
                    <a:pt x="40436" y="13589"/>
                  </a:lnTo>
                  <a:lnTo>
                    <a:pt x="43497" y="22148"/>
                  </a:lnTo>
                  <a:lnTo>
                    <a:pt x="44437" y="32092"/>
                  </a:lnTo>
                  <a:lnTo>
                    <a:pt x="44437" y="7366"/>
                  </a:lnTo>
                  <a:lnTo>
                    <a:pt x="42519" y="5346"/>
                  </a:lnTo>
                  <a:lnTo>
                    <a:pt x="40246" y="2959"/>
                  </a:lnTo>
                  <a:lnTo>
                    <a:pt x="28448" y="0"/>
                  </a:lnTo>
                  <a:lnTo>
                    <a:pt x="16992" y="2171"/>
                  </a:lnTo>
                  <a:lnTo>
                    <a:pt x="8001" y="8915"/>
                  </a:lnTo>
                  <a:lnTo>
                    <a:pt x="2108" y="20561"/>
                  </a:lnTo>
                  <a:lnTo>
                    <a:pt x="0" y="37439"/>
                  </a:lnTo>
                  <a:lnTo>
                    <a:pt x="2095" y="55257"/>
                  </a:lnTo>
                  <a:lnTo>
                    <a:pt x="7924" y="67233"/>
                  </a:lnTo>
                  <a:lnTo>
                    <a:pt x="16751" y="73964"/>
                  </a:lnTo>
                  <a:lnTo>
                    <a:pt x="27851" y="76073"/>
                  </a:lnTo>
                  <a:lnTo>
                    <a:pt x="35737" y="74942"/>
                  </a:lnTo>
                  <a:lnTo>
                    <a:pt x="42443" y="71907"/>
                  </a:lnTo>
                  <a:lnTo>
                    <a:pt x="44691" y="70129"/>
                  </a:lnTo>
                  <a:lnTo>
                    <a:pt x="47942" y="67551"/>
                  </a:lnTo>
                  <a:lnTo>
                    <a:pt x="52146" y="62407"/>
                  </a:lnTo>
                  <a:lnTo>
                    <a:pt x="47421" y="57645"/>
                  </a:lnTo>
                  <a:lnTo>
                    <a:pt x="43268" y="64185"/>
                  </a:lnTo>
                  <a:lnTo>
                    <a:pt x="36741" y="70129"/>
                  </a:lnTo>
                  <a:lnTo>
                    <a:pt x="29032" y="70129"/>
                  </a:lnTo>
                  <a:lnTo>
                    <a:pt x="20612" y="68541"/>
                  </a:lnTo>
                  <a:lnTo>
                    <a:pt x="13627" y="63220"/>
                  </a:lnTo>
                  <a:lnTo>
                    <a:pt x="8864" y="53327"/>
                  </a:lnTo>
                  <a:lnTo>
                    <a:pt x="7175" y="38633"/>
                  </a:lnTo>
                  <a:lnTo>
                    <a:pt x="52743" y="38633"/>
                  </a:lnTo>
                  <a:lnTo>
                    <a:pt x="52743" y="38036"/>
                  </a:lnTo>
                  <a:lnTo>
                    <a:pt x="52743" y="34467"/>
                  </a:lnTo>
                  <a:close/>
                </a:path>
              </a:pathLst>
            </a:custGeom>
            <a:solidFill>
              <a:srgbClr val="000000"/>
            </a:solidFill>
          </p:spPr>
          <p:txBody>
            <a:bodyPr wrap="square" lIns="0" tIns="0" rIns="0" bIns="0" rtlCol="0"/>
            <a:lstStyle/>
            <a:p>
              <a:endParaRPr/>
            </a:p>
          </p:txBody>
        </p:sp>
        <p:pic>
          <p:nvPicPr>
            <p:cNvPr id="9" name="object 9"/>
            <p:cNvPicPr/>
            <p:nvPr/>
          </p:nvPicPr>
          <p:blipFill>
            <a:blip r:embed="rId6" cstate="print"/>
            <a:stretch>
              <a:fillRect/>
            </a:stretch>
          </p:blipFill>
          <p:spPr>
            <a:xfrm>
              <a:off x="2717292" y="6454139"/>
              <a:ext cx="97535" cy="97535"/>
            </a:xfrm>
            <a:prstGeom prst="rect">
              <a:avLst/>
            </a:prstGeom>
          </p:spPr>
        </p:pic>
      </p:grpSp>
      <p:pic>
        <p:nvPicPr>
          <p:cNvPr id="10" name="object 10"/>
          <p:cNvPicPr/>
          <p:nvPr/>
        </p:nvPicPr>
        <p:blipFill>
          <a:blip r:embed="rId7" cstate="print"/>
          <a:stretch>
            <a:fillRect/>
          </a:stretch>
        </p:blipFill>
        <p:spPr>
          <a:xfrm>
            <a:off x="405384" y="6382511"/>
            <a:ext cx="952499" cy="306323"/>
          </a:xfrm>
          <a:prstGeom prst="rect">
            <a:avLst/>
          </a:prstGeom>
        </p:spPr>
      </p:pic>
      <p:sp>
        <p:nvSpPr>
          <p:cNvPr id="11" name="object 11"/>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spc="-20" dirty="0"/>
              <a:t>In-</a:t>
            </a:r>
            <a:r>
              <a:rPr dirty="0"/>
              <a:t>state</a:t>
            </a:r>
            <a:r>
              <a:rPr spc="-30" dirty="0"/>
              <a:t> </a:t>
            </a:r>
            <a:r>
              <a:rPr dirty="0"/>
              <a:t>529</a:t>
            </a:r>
            <a:r>
              <a:rPr spc="5" dirty="0"/>
              <a:t> </a:t>
            </a:r>
            <a:r>
              <a:rPr dirty="0"/>
              <a:t>savings</a:t>
            </a:r>
            <a:r>
              <a:rPr spc="-20" dirty="0"/>
              <a:t> </a:t>
            </a:r>
            <a:r>
              <a:rPr spc="-10" dirty="0"/>
              <a:t>plans</a:t>
            </a:r>
          </a:p>
        </p:txBody>
      </p:sp>
      <p:graphicFrame>
        <p:nvGraphicFramePr>
          <p:cNvPr id="12" name="object 12"/>
          <p:cNvGraphicFramePr>
            <a:graphicFrameLocks noGrp="1"/>
          </p:cNvGraphicFramePr>
          <p:nvPr/>
        </p:nvGraphicFramePr>
        <p:xfrm>
          <a:off x="7274052" y="905255"/>
          <a:ext cx="1478280" cy="5360035"/>
        </p:xfrm>
        <a:graphic>
          <a:graphicData uri="http://schemas.openxmlformats.org/drawingml/2006/table">
            <a:tbl>
              <a:tblPr firstRow="1" bandRow="1">
                <a:tableStyleId>{2D5ABB26-0587-4C30-8999-92F81FD0307C}</a:tableStyleId>
              </a:tblPr>
              <a:tblGrid>
                <a:gridCol w="1478280">
                  <a:extLst>
                    <a:ext uri="{9D8B030D-6E8A-4147-A177-3AD203B41FA5}">
                      <a16:colId xmlns:a16="http://schemas.microsoft.com/office/drawing/2014/main" val="20000"/>
                    </a:ext>
                  </a:extLst>
                </a:gridCol>
              </a:tblGrid>
              <a:tr h="902335">
                <a:tc>
                  <a:txBody>
                    <a:bodyPr/>
                    <a:lstStyle/>
                    <a:p>
                      <a:pPr marL="205740" marR="130810" indent="-110489">
                        <a:lnSpc>
                          <a:spcPct val="100000"/>
                        </a:lnSpc>
                        <a:spcBef>
                          <a:spcPts val="145"/>
                        </a:spcBef>
                        <a:buSzPct val="111111"/>
                        <a:buChar char="•"/>
                        <a:tabLst>
                          <a:tab pos="208279" algn="l"/>
                        </a:tabLst>
                      </a:pPr>
                      <a:r>
                        <a:rPr sz="900" dirty="0">
                          <a:solidFill>
                            <a:srgbClr val="FFFFFF"/>
                          </a:solidFill>
                          <a:latin typeface="Arial"/>
                          <a:cs typeface="Arial"/>
                        </a:rPr>
                        <a:t>State</a:t>
                      </a:r>
                      <a:r>
                        <a:rPr sz="900" spc="-30" dirty="0">
                          <a:solidFill>
                            <a:srgbClr val="FFFFFF"/>
                          </a:solidFill>
                          <a:latin typeface="Arial"/>
                          <a:cs typeface="Arial"/>
                        </a:rPr>
                        <a:t> </a:t>
                      </a:r>
                      <a:r>
                        <a:rPr sz="900" dirty="0">
                          <a:solidFill>
                            <a:srgbClr val="FFFFFF"/>
                          </a:solidFill>
                          <a:latin typeface="Arial"/>
                          <a:cs typeface="Arial"/>
                        </a:rPr>
                        <a:t>tax</a:t>
                      </a:r>
                      <a:r>
                        <a:rPr sz="900" spc="-30" dirty="0">
                          <a:solidFill>
                            <a:srgbClr val="FFFFFF"/>
                          </a:solidFill>
                          <a:latin typeface="Arial"/>
                          <a:cs typeface="Arial"/>
                        </a:rPr>
                        <a:t> </a:t>
                      </a:r>
                      <a:r>
                        <a:rPr sz="900" dirty="0">
                          <a:solidFill>
                            <a:srgbClr val="FFFFFF"/>
                          </a:solidFill>
                          <a:latin typeface="Arial"/>
                          <a:cs typeface="Arial"/>
                        </a:rPr>
                        <a:t>deduction</a:t>
                      </a:r>
                      <a:r>
                        <a:rPr sz="900" spc="-35" dirty="0">
                          <a:solidFill>
                            <a:srgbClr val="FFFFFF"/>
                          </a:solidFill>
                          <a:latin typeface="Arial"/>
                          <a:cs typeface="Arial"/>
                        </a:rPr>
                        <a:t> </a:t>
                      </a:r>
                      <a:r>
                        <a:rPr sz="900" spc="-25" dirty="0">
                          <a:solidFill>
                            <a:srgbClr val="FFFFFF"/>
                          </a:solidFill>
                          <a:latin typeface="Arial"/>
                          <a:cs typeface="Arial"/>
                        </a:rPr>
                        <a:t>for 	</a:t>
                      </a:r>
                      <a:r>
                        <a:rPr sz="900" dirty="0">
                          <a:solidFill>
                            <a:srgbClr val="FFFFFF"/>
                          </a:solidFill>
                          <a:latin typeface="Arial"/>
                          <a:cs typeface="Arial"/>
                        </a:rPr>
                        <a:t>any</a:t>
                      </a:r>
                      <a:r>
                        <a:rPr sz="900" spc="-30" dirty="0">
                          <a:solidFill>
                            <a:srgbClr val="FFFFFF"/>
                          </a:solidFill>
                          <a:latin typeface="Arial"/>
                          <a:cs typeface="Arial"/>
                        </a:rPr>
                        <a:t> </a:t>
                      </a:r>
                      <a:r>
                        <a:rPr sz="900" dirty="0">
                          <a:solidFill>
                            <a:srgbClr val="FFFFFF"/>
                          </a:solidFill>
                          <a:latin typeface="Arial"/>
                          <a:cs typeface="Arial"/>
                        </a:rPr>
                        <a:t>529</a:t>
                      </a:r>
                      <a:r>
                        <a:rPr sz="900" spc="-20" dirty="0">
                          <a:solidFill>
                            <a:srgbClr val="FFFFFF"/>
                          </a:solidFill>
                          <a:latin typeface="Arial"/>
                          <a:cs typeface="Arial"/>
                        </a:rPr>
                        <a:t> plan 	</a:t>
                      </a:r>
                      <a:r>
                        <a:rPr sz="900" dirty="0">
                          <a:solidFill>
                            <a:srgbClr val="FFFFFF"/>
                          </a:solidFill>
                          <a:latin typeface="Arial"/>
                          <a:cs typeface="Arial"/>
                        </a:rPr>
                        <a:t>contribution</a:t>
                      </a:r>
                      <a:r>
                        <a:rPr sz="900" spc="25" dirty="0">
                          <a:solidFill>
                            <a:srgbClr val="FFFFFF"/>
                          </a:solidFill>
                          <a:latin typeface="Arial"/>
                          <a:cs typeface="Arial"/>
                        </a:rPr>
                        <a:t> </a:t>
                      </a:r>
                      <a:r>
                        <a:rPr sz="900" spc="-20" dirty="0">
                          <a:solidFill>
                            <a:srgbClr val="FFFFFF"/>
                          </a:solidFill>
                          <a:latin typeface="Arial"/>
                          <a:cs typeface="Arial"/>
                        </a:rPr>
                        <a:t>(in-</a:t>
                      </a:r>
                      <a:r>
                        <a:rPr sz="900" spc="-10" dirty="0">
                          <a:solidFill>
                            <a:srgbClr val="FFFFFF"/>
                          </a:solidFill>
                          <a:latin typeface="Arial"/>
                          <a:cs typeface="Arial"/>
                        </a:rPr>
                        <a:t>state 	</a:t>
                      </a:r>
                      <a:r>
                        <a:rPr sz="900" dirty="0">
                          <a:solidFill>
                            <a:srgbClr val="FFFFFF"/>
                          </a:solidFill>
                          <a:latin typeface="Arial"/>
                          <a:cs typeface="Arial"/>
                        </a:rPr>
                        <a:t>and</a:t>
                      </a:r>
                      <a:r>
                        <a:rPr sz="900" spc="90" dirty="0">
                          <a:solidFill>
                            <a:srgbClr val="FFFFFF"/>
                          </a:solidFill>
                          <a:latin typeface="Arial"/>
                          <a:cs typeface="Arial"/>
                        </a:rPr>
                        <a:t> </a:t>
                      </a:r>
                      <a:r>
                        <a:rPr sz="900" spc="-20" dirty="0">
                          <a:solidFill>
                            <a:srgbClr val="FFFFFF"/>
                          </a:solidFill>
                          <a:latin typeface="Arial"/>
                          <a:cs typeface="Arial"/>
                        </a:rPr>
                        <a:t>out-of-</a:t>
                      </a:r>
                      <a:r>
                        <a:rPr sz="900" spc="-10" dirty="0">
                          <a:solidFill>
                            <a:srgbClr val="FFFFFF"/>
                          </a:solidFill>
                          <a:latin typeface="Arial"/>
                          <a:cs typeface="Arial"/>
                        </a:rPr>
                        <a:t>state)</a:t>
                      </a:r>
                      <a:endParaRPr sz="900">
                        <a:latin typeface="Arial"/>
                        <a:cs typeface="Arial"/>
                      </a:endParaRPr>
                    </a:p>
                    <a:p>
                      <a:pPr marL="205740" marR="263525" indent="-110489">
                        <a:lnSpc>
                          <a:spcPct val="100000"/>
                        </a:lnSpc>
                        <a:buSzPct val="111111"/>
                        <a:buChar char="•"/>
                        <a:tabLst>
                          <a:tab pos="208279" algn="l"/>
                        </a:tabLst>
                      </a:pPr>
                      <a:r>
                        <a:rPr sz="900" dirty="0">
                          <a:solidFill>
                            <a:srgbClr val="FFFFFF"/>
                          </a:solidFill>
                          <a:latin typeface="Arial"/>
                          <a:cs typeface="Arial"/>
                        </a:rPr>
                        <a:t>Federal</a:t>
                      </a:r>
                      <a:r>
                        <a:rPr sz="900" spc="-45" dirty="0">
                          <a:solidFill>
                            <a:srgbClr val="FFFFFF"/>
                          </a:solidFill>
                          <a:latin typeface="Arial"/>
                          <a:cs typeface="Arial"/>
                        </a:rPr>
                        <a:t> </a:t>
                      </a:r>
                      <a:r>
                        <a:rPr sz="900" dirty="0">
                          <a:solidFill>
                            <a:srgbClr val="FFFFFF"/>
                          </a:solidFill>
                          <a:latin typeface="Arial"/>
                          <a:cs typeface="Arial"/>
                        </a:rPr>
                        <a:t>and</a:t>
                      </a:r>
                      <a:r>
                        <a:rPr sz="900" spc="-20" dirty="0">
                          <a:solidFill>
                            <a:srgbClr val="FFFFFF"/>
                          </a:solidFill>
                          <a:latin typeface="Arial"/>
                          <a:cs typeface="Arial"/>
                        </a:rPr>
                        <a:t> </a:t>
                      </a:r>
                      <a:r>
                        <a:rPr sz="900" spc="-10" dirty="0">
                          <a:solidFill>
                            <a:srgbClr val="FFFFFF"/>
                          </a:solidFill>
                          <a:latin typeface="Arial"/>
                          <a:cs typeface="Arial"/>
                        </a:rPr>
                        <a:t>state 	</a:t>
                      </a:r>
                      <a:r>
                        <a:rPr sz="900" spc="-25" dirty="0">
                          <a:solidFill>
                            <a:srgbClr val="FFFFFF"/>
                          </a:solidFill>
                          <a:latin typeface="Arial"/>
                          <a:cs typeface="Arial"/>
                        </a:rPr>
                        <a:t>tax-</a:t>
                      </a:r>
                      <a:r>
                        <a:rPr sz="900" dirty="0">
                          <a:solidFill>
                            <a:srgbClr val="FFFFFF"/>
                          </a:solidFill>
                          <a:latin typeface="Arial"/>
                          <a:cs typeface="Arial"/>
                        </a:rPr>
                        <a:t>free</a:t>
                      </a:r>
                      <a:r>
                        <a:rPr sz="900" spc="60" dirty="0">
                          <a:solidFill>
                            <a:srgbClr val="FFFFFF"/>
                          </a:solidFill>
                          <a:latin typeface="Arial"/>
                          <a:cs typeface="Arial"/>
                        </a:rPr>
                        <a:t> </a:t>
                      </a:r>
                      <a:r>
                        <a:rPr sz="900" spc="-20" dirty="0">
                          <a:solidFill>
                            <a:srgbClr val="FFFFFF"/>
                          </a:solidFill>
                          <a:latin typeface="Arial"/>
                          <a:cs typeface="Arial"/>
                        </a:rPr>
                        <a:t>withdrawals</a:t>
                      </a:r>
                      <a:endParaRPr sz="900">
                        <a:latin typeface="Arial"/>
                        <a:cs typeface="Arial"/>
                      </a:endParaRPr>
                    </a:p>
                  </a:txBody>
                  <a:tcPr marL="0" marR="0" marT="18415" marB="0">
                    <a:lnB w="76200">
                      <a:solidFill>
                        <a:srgbClr val="FFFFFF"/>
                      </a:solidFill>
                      <a:prstDash val="solid"/>
                    </a:lnB>
                    <a:solidFill>
                      <a:srgbClr val="0000C1"/>
                    </a:solidFill>
                  </a:tcPr>
                </a:tc>
                <a:extLst>
                  <a:ext uri="{0D108BD9-81ED-4DB2-BD59-A6C34878D82A}">
                    <a16:rowId xmlns:a16="http://schemas.microsoft.com/office/drawing/2014/main" val="10000"/>
                  </a:ext>
                </a:extLst>
              </a:tr>
              <a:tr h="666750">
                <a:tc>
                  <a:txBody>
                    <a:bodyPr/>
                    <a:lstStyle/>
                    <a:p>
                      <a:pPr marL="205740" marR="508634" indent="-110489">
                        <a:lnSpc>
                          <a:spcPts val="1010"/>
                        </a:lnSpc>
                        <a:spcBef>
                          <a:spcPts val="525"/>
                        </a:spcBef>
                        <a:buSzPct val="111111"/>
                        <a:buChar char="•"/>
                        <a:tabLst>
                          <a:tab pos="208279" algn="l"/>
                        </a:tabLst>
                      </a:pPr>
                      <a:r>
                        <a:rPr sz="900" dirty="0">
                          <a:solidFill>
                            <a:srgbClr val="FFFFFF"/>
                          </a:solidFill>
                          <a:latin typeface="Arial"/>
                          <a:cs typeface="Arial"/>
                        </a:rPr>
                        <a:t>No</a:t>
                      </a:r>
                      <a:r>
                        <a:rPr sz="900" spc="-15" dirty="0">
                          <a:solidFill>
                            <a:srgbClr val="FFFFFF"/>
                          </a:solidFill>
                          <a:latin typeface="Arial"/>
                          <a:cs typeface="Arial"/>
                        </a:rPr>
                        <a:t> </a:t>
                      </a:r>
                      <a:r>
                        <a:rPr sz="900" spc="-20" dirty="0">
                          <a:solidFill>
                            <a:srgbClr val="FFFFFF"/>
                          </a:solidFill>
                          <a:latin typeface="Arial"/>
                          <a:cs typeface="Arial"/>
                        </a:rPr>
                        <a:t>contribution 	</a:t>
                      </a:r>
                      <a:r>
                        <a:rPr sz="900" spc="-10" dirty="0">
                          <a:solidFill>
                            <a:srgbClr val="FFFFFF"/>
                          </a:solidFill>
                          <a:latin typeface="Arial"/>
                          <a:cs typeface="Arial"/>
                        </a:rPr>
                        <a:t>deductions</a:t>
                      </a:r>
                      <a:endParaRPr sz="900">
                        <a:latin typeface="Arial"/>
                        <a:cs typeface="Arial"/>
                      </a:endParaRPr>
                    </a:p>
                    <a:p>
                      <a:pPr marL="205740" indent="-108585">
                        <a:lnSpc>
                          <a:spcPts val="950"/>
                        </a:lnSpc>
                        <a:buSzPct val="111111"/>
                        <a:buChar char="•"/>
                        <a:tabLst>
                          <a:tab pos="205740" algn="l"/>
                        </a:tabLst>
                      </a:pPr>
                      <a:r>
                        <a:rPr sz="900" dirty="0">
                          <a:solidFill>
                            <a:srgbClr val="FFFFFF"/>
                          </a:solidFill>
                          <a:latin typeface="Arial"/>
                          <a:cs typeface="Arial"/>
                        </a:rPr>
                        <a:t>Federal</a:t>
                      </a:r>
                      <a:r>
                        <a:rPr sz="900" spc="-45" dirty="0">
                          <a:solidFill>
                            <a:srgbClr val="FFFFFF"/>
                          </a:solidFill>
                          <a:latin typeface="Arial"/>
                          <a:cs typeface="Arial"/>
                        </a:rPr>
                        <a:t> </a:t>
                      </a:r>
                      <a:r>
                        <a:rPr sz="900" dirty="0">
                          <a:solidFill>
                            <a:srgbClr val="FFFFFF"/>
                          </a:solidFill>
                          <a:latin typeface="Arial"/>
                          <a:cs typeface="Arial"/>
                        </a:rPr>
                        <a:t>and</a:t>
                      </a:r>
                      <a:r>
                        <a:rPr sz="900" spc="-20" dirty="0">
                          <a:solidFill>
                            <a:srgbClr val="FFFFFF"/>
                          </a:solidFill>
                          <a:latin typeface="Arial"/>
                          <a:cs typeface="Arial"/>
                        </a:rPr>
                        <a:t> </a:t>
                      </a:r>
                      <a:r>
                        <a:rPr sz="900" spc="-10" dirty="0">
                          <a:solidFill>
                            <a:srgbClr val="FFFFFF"/>
                          </a:solidFill>
                          <a:latin typeface="Arial"/>
                          <a:cs typeface="Arial"/>
                        </a:rPr>
                        <a:t>state</a:t>
                      </a:r>
                      <a:endParaRPr sz="900">
                        <a:latin typeface="Arial"/>
                        <a:cs typeface="Arial"/>
                      </a:endParaRPr>
                    </a:p>
                    <a:p>
                      <a:pPr marL="208279">
                        <a:lnSpc>
                          <a:spcPts val="1055"/>
                        </a:lnSpc>
                      </a:pPr>
                      <a:r>
                        <a:rPr sz="900" spc="-25" dirty="0">
                          <a:solidFill>
                            <a:srgbClr val="FFFFFF"/>
                          </a:solidFill>
                          <a:latin typeface="Arial"/>
                          <a:cs typeface="Arial"/>
                        </a:rPr>
                        <a:t>tax-</a:t>
                      </a:r>
                      <a:r>
                        <a:rPr sz="900" dirty="0">
                          <a:solidFill>
                            <a:srgbClr val="FFFFFF"/>
                          </a:solidFill>
                          <a:latin typeface="Arial"/>
                          <a:cs typeface="Arial"/>
                        </a:rPr>
                        <a:t>free</a:t>
                      </a:r>
                      <a:r>
                        <a:rPr sz="900" spc="70" dirty="0">
                          <a:solidFill>
                            <a:srgbClr val="FFFFFF"/>
                          </a:solidFill>
                          <a:latin typeface="Arial"/>
                          <a:cs typeface="Arial"/>
                        </a:rPr>
                        <a:t> </a:t>
                      </a:r>
                      <a:r>
                        <a:rPr sz="900" spc="-10" dirty="0">
                          <a:solidFill>
                            <a:srgbClr val="FFFFFF"/>
                          </a:solidFill>
                          <a:latin typeface="Arial"/>
                          <a:cs typeface="Arial"/>
                        </a:rPr>
                        <a:t>withdrawals</a:t>
                      </a:r>
                      <a:endParaRPr sz="900">
                        <a:latin typeface="Arial"/>
                        <a:cs typeface="Arial"/>
                      </a:endParaRPr>
                    </a:p>
                  </a:txBody>
                  <a:tcPr marL="0" marR="0" marT="66675" marB="0">
                    <a:lnT w="76200">
                      <a:solidFill>
                        <a:srgbClr val="FFFFFF"/>
                      </a:solidFill>
                      <a:prstDash val="solid"/>
                    </a:lnT>
                    <a:lnB w="76200">
                      <a:solidFill>
                        <a:srgbClr val="FFFFFF"/>
                      </a:solidFill>
                      <a:prstDash val="solid"/>
                    </a:lnB>
                    <a:solidFill>
                      <a:srgbClr val="00A756"/>
                    </a:solidFill>
                  </a:tcPr>
                </a:tc>
                <a:extLst>
                  <a:ext uri="{0D108BD9-81ED-4DB2-BD59-A6C34878D82A}">
                    <a16:rowId xmlns:a16="http://schemas.microsoft.com/office/drawing/2014/main" val="10001"/>
                  </a:ext>
                </a:extLst>
              </a:tr>
              <a:tr h="1177925">
                <a:tc>
                  <a:txBody>
                    <a:bodyPr/>
                    <a:lstStyle/>
                    <a:p>
                      <a:pPr marL="205740" marR="130810" indent="-110489">
                        <a:lnSpc>
                          <a:spcPct val="92800"/>
                        </a:lnSpc>
                        <a:spcBef>
                          <a:spcPts val="535"/>
                        </a:spcBef>
                        <a:buSzPct val="111111"/>
                        <a:buChar char="•"/>
                        <a:tabLst>
                          <a:tab pos="208279" algn="l"/>
                        </a:tabLst>
                      </a:pPr>
                      <a:r>
                        <a:rPr sz="900" dirty="0">
                          <a:solidFill>
                            <a:srgbClr val="FFFFFF"/>
                          </a:solidFill>
                          <a:latin typeface="Arial"/>
                          <a:cs typeface="Arial"/>
                        </a:rPr>
                        <a:t>State</a:t>
                      </a:r>
                      <a:r>
                        <a:rPr sz="900" spc="-30" dirty="0">
                          <a:solidFill>
                            <a:srgbClr val="FFFFFF"/>
                          </a:solidFill>
                          <a:latin typeface="Arial"/>
                          <a:cs typeface="Arial"/>
                        </a:rPr>
                        <a:t> </a:t>
                      </a:r>
                      <a:r>
                        <a:rPr sz="900" dirty="0">
                          <a:solidFill>
                            <a:srgbClr val="FFFFFF"/>
                          </a:solidFill>
                          <a:latin typeface="Arial"/>
                          <a:cs typeface="Arial"/>
                        </a:rPr>
                        <a:t>tax</a:t>
                      </a:r>
                      <a:r>
                        <a:rPr sz="900" spc="-30" dirty="0">
                          <a:solidFill>
                            <a:srgbClr val="FFFFFF"/>
                          </a:solidFill>
                          <a:latin typeface="Arial"/>
                          <a:cs typeface="Arial"/>
                        </a:rPr>
                        <a:t> </a:t>
                      </a:r>
                      <a:r>
                        <a:rPr sz="900" dirty="0">
                          <a:solidFill>
                            <a:srgbClr val="FFFFFF"/>
                          </a:solidFill>
                          <a:latin typeface="Arial"/>
                          <a:cs typeface="Arial"/>
                        </a:rPr>
                        <a:t>deduction</a:t>
                      </a:r>
                      <a:r>
                        <a:rPr sz="900" spc="-35" dirty="0">
                          <a:solidFill>
                            <a:srgbClr val="FFFFFF"/>
                          </a:solidFill>
                          <a:latin typeface="Arial"/>
                          <a:cs typeface="Arial"/>
                        </a:rPr>
                        <a:t> </a:t>
                      </a:r>
                      <a:r>
                        <a:rPr sz="900" spc="-25" dirty="0">
                          <a:solidFill>
                            <a:srgbClr val="FFFFFF"/>
                          </a:solidFill>
                          <a:latin typeface="Arial"/>
                          <a:cs typeface="Arial"/>
                        </a:rPr>
                        <a:t>for 	</a:t>
                      </a:r>
                      <a:r>
                        <a:rPr sz="900" spc="-20" dirty="0">
                          <a:solidFill>
                            <a:srgbClr val="FFFFFF"/>
                          </a:solidFill>
                          <a:latin typeface="Arial"/>
                          <a:cs typeface="Arial"/>
                        </a:rPr>
                        <a:t>in-</a:t>
                      </a:r>
                      <a:r>
                        <a:rPr sz="900" dirty="0">
                          <a:solidFill>
                            <a:srgbClr val="FFFFFF"/>
                          </a:solidFill>
                          <a:latin typeface="Arial"/>
                          <a:cs typeface="Arial"/>
                        </a:rPr>
                        <a:t>state</a:t>
                      </a:r>
                      <a:r>
                        <a:rPr sz="900" spc="20" dirty="0">
                          <a:solidFill>
                            <a:srgbClr val="FFFFFF"/>
                          </a:solidFill>
                          <a:latin typeface="Arial"/>
                          <a:cs typeface="Arial"/>
                        </a:rPr>
                        <a:t> </a:t>
                      </a:r>
                      <a:r>
                        <a:rPr sz="900" spc="-20" dirty="0">
                          <a:solidFill>
                            <a:srgbClr val="FFFFFF"/>
                          </a:solidFill>
                          <a:latin typeface="Arial"/>
                          <a:cs typeface="Arial"/>
                        </a:rPr>
                        <a:t>plan 	</a:t>
                      </a:r>
                      <a:r>
                        <a:rPr sz="900" dirty="0">
                          <a:solidFill>
                            <a:srgbClr val="FFFFFF"/>
                          </a:solidFill>
                          <a:latin typeface="Arial"/>
                          <a:cs typeface="Arial"/>
                        </a:rPr>
                        <a:t>contribution</a:t>
                      </a:r>
                      <a:r>
                        <a:rPr sz="900" spc="-75" dirty="0">
                          <a:solidFill>
                            <a:srgbClr val="FFFFFF"/>
                          </a:solidFill>
                          <a:latin typeface="Arial"/>
                          <a:cs typeface="Arial"/>
                        </a:rPr>
                        <a:t> </a:t>
                      </a:r>
                      <a:r>
                        <a:rPr sz="900" spc="-20" dirty="0">
                          <a:solidFill>
                            <a:srgbClr val="FFFFFF"/>
                          </a:solidFill>
                          <a:latin typeface="Arial"/>
                          <a:cs typeface="Arial"/>
                        </a:rPr>
                        <a:t>(IN,</a:t>
                      </a:r>
                      <a:endParaRPr sz="900">
                        <a:latin typeface="Arial"/>
                        <a:cs typeface="Arial"/>
                      </a:endParaRPr>
                    </a:p>
                    <a:p>
                      <a:pPr marL="208915">
                        <a:lnSpc>
                          <a:spcPts val="994"/>
                        </a:lnSpc>
                      </a:pPr>
                      <a:r>
                        <a:rPr sz="900" dirty="0">
                          <a:solidFill>
                            <a:srgbClr val="FFFFFF"/>
                          </a:solidFill>
                          <a:latin typeface="Arial"/>
                          <a:cs typeface="Arial"/>
                        </a:rPr>
                        <a:t>UT,</a:t>
                      </a:r>
                      <a:r>
                        <a:rPr sz="900" spc="-30" dirty="0">
                          <a:solidFill>
                            <a:srgbClr val="FFFFFF"/>
                          </a:solidFill>
                          <a:latin typeface="Arial"/>
                          <a:cs typeface="Arial"/>
                        </a:rPr>
                        <a:t> </a:t>
                      </a:r>
                      <a:r>
                        <a:rPr sz="900" dirty="0">
                          <a:solidFill>
                            <a:srgbClr val="FFFFFF"/>
                          </a:solidFill>
                          <a:latin typeface="Arial"/>
                          <a:cs typeface="Arial"/>
                        </a:rPr>
                        <a:t>and</a:t>
                      </a:r>
                      <a:r>
                        <a:rPr sz="900" spc="-15" dirty="0">
                          <a:solidFill>
                            <a:srgbClr val="FFFFFF"/>
                          </a:solidFill>
                          <a:latin typeface="Arial"/>
                          <a:cs typeface="Arial"/>
                        </a:rPr>
                        <a:t> </a:t>
                      </a:r>
                      <a:r>
                        <a:rPr sz="900" dirty="0">
                          <a:solidFill>
                            <a:srgbClr val="FFFFFF"/>
                          </a:solidFill>
                          <a:latin typeface="Arial"/>
                          <a:cs typeface="Arial"/>
                        </a:rPr>
                        <a:t>VT</a:t>
                      </a:r>
                      <a:r>
                        <a:rPr sz="900" spc="-15" dirty="0">
                          <a:solidFill>
                            <a:srgbClr val="FFFFFF"/>
                          </a:solidFill>
                          <a:latin typeface="Arial"/>
                          <a:cs typeface="Arial"/>
                        </a:rPr>
                        <a:t> </a:t>
                      </a:r>
                      <a:r>
                        <a:rPr sz="900" spc="-20" dirty="0">
                          <a:solidFill>
                            <a:srgbClr val="FFFFFF"/>
                          </a:solidFill>
                          <a:latin typeface="Arial"/>
                          <a:cs typeface="Arial"/>
                        </a:rPr>
                        <a:t>have</a:t>
                      </a:r>
                      <a:endParaRPr sz="900">
                        <a:latin typeface="Arial"/>
                        <a:cs typeface="Arial"/>
                      </a:endParaRPr>
                    </a:p>
                    <a:p>
                      <a:pPr marL="208279" marR="400050">
                        <a:lnSpc>
                          <a:spcPts val="1000"/>
                        </a:lnSpc>
                        <a:spcBef>
                          <a:spcPts val="125"/>
                        </a:spcBef>
                      </a:pPr>
                      <a:r>
                        <a:rPr sz="900" spc="-20" dirty="0">
                          <a:solidFill>
                            <a:srgbClr val="FFFFFF"/>
                          </a:solidFill>
                          <a:latin typeface="Arial"/>
                          <a:cs typeface="Arial"/>
                        </a:rPr>
                        <a:t>income-</a:t>
                      </a:r>
                      <a:r>
                        <a:rPr sz="900" dirty="0">
                          <a:solidFill>
                            <a:srgbClr val="FFFFFF"/>
                          </a:solidFill>
                          <a:latin typeface="Arial"/>
                          <a:cs typeface="Arial"/>
                        </a:rPr>
                        <a:t>tax</a:t>
                      </a:r>
                      <a:r>
                        <a:rPr sz="900" spc="95" dirty="0">
                          <a:solidFill>
                            <a:srgbClr val="FFFFFF"/>
                          </a:solidFill>
                          <a:latin typeface="Arial"/>
                          <a:cs typeface="Arial"/>
                        </a:rPr>
                        <a:t> </a:t>
                      </a:r>
                      <a:r>
                        <a:rPr sz="900" spc="-10" dirty="0">
                          <a:solidFill>
                            <a:srgbClr val="FFFFFF"/>
                          </a:solidFill>
                          <a:latin typeface="Arial"/>
                          <a:cs typeface="Arial"/>
                        </a:rPr>
                        <a:t>credit benefits)</a:t>
                      </a:r>
                      <a:endParaRPr sz="900">
                        <a:latin typeface="Arial"/>
                        <a:cs typeface="Arial"/>
                      </a:endParaRPr>
                    </a:p>
                    <a:p>
                      <a:pPr marL="205740" indent="-108585">
                        <a:lnSpc>
                          <a:spcPts val="955"/>
                        </a:lnSpc>
                        <a:buSzPct val="111111"/>
                        <a:buChar char="•"/>
                        <a:tabLst>
                          <a:tab pos="205740" algn="l"/>
                        </a:tabLst>
                      </a:pPr>
                      <a:r>
                        <a:rPr sz="900" dirty="0">
                          <a:solidFill>
                            <a:srgbClr val="FFFFFF"/>
                          </a:solidFill>
                          <a:latin typeface="Arial"/>
                          <a:cs typeface="Arial"/>
                        </a:rPr>
                        <a:t>Federal</a:t>
                      </a:r>
                      <a:r>
                        <a:rPr sz="900" spc="-45" dirty="0">
                          <a:solidFill>
                            <a:srgbClr val="FFFFFF"/>
                          </a:solidFill>
                          <a:latin typeface="Arial"/>
                          <a:cs typeface="Arial"/>
                        </a:rPr>
                        <a:t> </a:t>
                      </a:r>
                      <a:r>
                        <a:rPr sz="900" dirty="0">
                          <a:solidFill>
                            <a:srgbClr val="FFFFFF"/>
                          </a:solidFill>
                          <a:latin typeface="Arial"/>
                          <a:cs typeface="Arial"/>
                        </a:rPr>
                        <a:t>and</a:t>
                      </a:r>
                      <a:r>
                        <a:rPr sz="900" spc="-20" dirty="0">
                          <a:solidFill>
                            <a:srgbClr val="FFFFFF"/>
                          </a:solidFill>
                          <a:latin typeface="Arial"/>
                          <a:cs typeface="Arial"/>
                        </a:rPr>
                        <a:t> </a:t>
                      </a:r>
                      <a:r>
                        <a:rPr sz="900" spc="-10" dirty="0">
                          <a:solidFill>
                            <a:srgbClr val="FFFFFF"/>
                          </a:solidFill>
                          <a:latin typeface="Arial"/>
                          <a:cs typeface="Arial"/>
                        </a:rPr>
                        <a:t>state</a:t>
                      </a:r>
                      <a:endParaRPr sz="900">
                        <a:latin typeface="Arial"/>
                        <a:cs typeface="Arial"/>
                      </a:endParaRPr>
                    </a:p>
                    <a:p>
                      <a:pPr marL="208279">
                        <a:lnSpc>
                          <a:spcPts val="1050"/>
                        </a:lnSpc>
                      </a:pPr>
                      <a:r>
                        <a:rPr sz="900" spc="-25" dirty="0">
                          <a:solidFill>
                            <a:srgbClr val="FFFFFF"/>
                          </a:solidFill>
                          <a:latin typeface="Arial"/>
                          <a:cs typeface="Arial"/>
                        </a:rPr>
                        <a:t>tax-</a:t>
                      </a:r>
                      <a:r>
                        <a:rPr sz="900" dirty="0">
                          <a:solidFill>
                            <a:srgbClr val="FFFFFF"/>
                          </a:solidFill>
                          <a:latin typeface="Arial"/>
                          <a:cs typeface="Arial"/>
                        </a:rPr>
                        <a:t>free</a:t>
                      </a:r>
                      <a:r>
                        <a:rPr sz="900" spc="70" dirty="0">
                          <a:solidFill>
                            <a:srgbClr val="FFFFFF"/>
                          </a:solidFill>
                          <a:latin typeface="Arial"/>
                          <a:cs typeface="Arial"/>
                        </a:rPr>
                        <a:t> </a:t>
                      </a:r>
                      <a:r>
                        <a:rPr sz="900" spc="-10" dirty="0">
                          <a:solidFill>
                            <a:srgbClr val="FFFFFF"/>
                          </a:solidFill>
                          <a:latin typeface="Arial"/>
                          <a:cs typeface="Arial"/>
                        </a:rPr>
                        <a:t>withdrawals</a:t>
                      </a:r>
                      <a:endParaRPr sz="900">
                        <a:latin typeface="Arial"/>
                        <a:cs typeface="Arial"/>
                      </a:endParaRPr>
                    </a:p>
                  </a:txBody>
                  <a:tcPr marL="0" marR="0" marT="67945" marB="0">
                    <a:lnT w="76200">
                      <a:solidFill>
                        <a:srgbClr val="FFFFFF"/>
                      </a:solidFill>
                      <a:prstDash val="solid"/>
                    </a:lnT>
                    <a:lnB w="57150">
                      <a:solidFill>
                        <a:srgbClr val="FFFFFF"/>
                      </a:solidFill>
                      <a:prstDash val="solid"/>
                    </a:lnB>
                    <a:solidFill>
                      <a:srgbClr val="FF7769"/>
                    </a:solidFill>
                  </a:tcPr>
                </a:tc>
                <a:extLst>
                  <a:ext uri="{0D108BD9-81ED-4DB2-BD59-A6C34878D82A}">
                    <a16:rowId xmlns:a16="http://schemas.microsoft.com/office/drawing/2014/main" val="10002"/>
                  </a:ext>
                </a:extLst>
              </a:tr>
              <a:tr h="1195070">
                <a:tc>
                  <a:txBody>
                    <a:bodyPr/>
                    <a:lstStyle/>
                    <a:p>
                      <a:pPr marL="205740" marR="130810" indent="-110489">
                        <a:lnSpc>
                          <a:spcPct val="92800"/>
                        </a:lnSpc>
                        <a:spcBef>
                          <a:spcPts val="675"/>
                        </a:spcBef>
                        <a:buSzPct val="111111"/>
                        <a:buChar char="•"/>
                        <a:tabLst>
                          <a:tab pos="208279" algn="l"/>
                        </a:tabLst>
                      </a:pPr>
                      <a:r>
                        <a:rPr sz="900" dirty="0">
                          <a:solidFill>
                            <a:srgbClr val="FFFFFF"/>
                          </a:solidFill>
                          <a:latin typeface="Arial"/>
                          <a:cs typeface="Arial"/>
                        </a:rPr>
                        <a:t>State</a:t>
                      </a:r>
                      <a:r>
                        <a:rPr sz="900" spc="-30" dirty="0">
                          <a:solidFill>
                            <a:srgbClr val="FFFFFF"/>
                          </a:solidFill>
                          <a:latin typeface="Arial"/>
                          <a:cs typeface="Arial"/>
                        </a:rPr>
                        <a:t> </a:t>
                      </a:r>
                      <a:r>
                        <a:rPr sz="900" dirty="0">
                          <a:solidFill>
                            <a:srgbClr val="FFFFFF"/>
                          </a:solidFill>
                          <a:latin typeface="Arial"/>
                          <a:cs typeface="Arial"/>
                        </a:rPr>
                        <a:t>tax</a:t>
                      </a:r>
                      <a:r>
                        <a:rPr sz="900" spc="-30" dirty="0">
                          <a:solidFill>
                            <a:srgbClr val="FFFFFF"/>
                          </a:solidFill>
                          <a:latin typeface="Arial"/>
                          <a:cs typeface="Arial"/>
                        </a:rPr>
                        <a:t> </a:t>
                      </a:r>
                      <a:r>
                        <a:rPr sz="900" dirty="0">
                          <a:solidFill>
                            <a:srgbClr val="FFFFFF"/>
                          </a:solidFill>
                          <a:latin typeface="Arial"/>
                          <a:cs typeface="Arial"/>
                        </a:rPr>
                        <a:t>deduction</a:t>
                      </a:r>
                      <a:r>
                        <a:rPr sz="900" spc="-35" dirty="0">
                          <a:solidFill>
                            <a:srgbClr val="FFFFFF"/>
                          </a:solidFill>
                          <a:latin typeface="Arial"/>
                          <a:cs typeface="Arial"/>
                        </a:rPr>
                        <a:t> </a:t>
                      </a:r>
                      <a:r>
                        <a:rPr sz="900" spc="-25" dirty="0">
                          <a:solidFill>
                            <a:srgbClr val="FFFFFF"/>
                          </a:solidFill>
                          <a:latin typeface="Arial"/>
                          <a:cs typeface="Arial"/>
                        </a:rPr>
                        <a:t>for 	</a:t>
                      </a:r>
                      <a:r>
                        <a:rPr sz="900" spc="-20" dirty="0">
                          <a:solidFill>
                            <a:srgbClr val="FFFFFF"/>
                          </a:solidFill>
                          <a:latin typeface="Arial"/>
                          <a:cs typeface="Arial"/>
                        </a:rPr>
                        <a:t>in-</a:t>
                      </a:r>
                      <a:r>
                        <a:rPr sz="900" dirty="0">
                          <a:solidFill>
                            <a:srgbClr val="FFFFFF"/>
                          </a:solidFill>
                          <a:latin typeface="Arial"/>
                          <a:cs typeface="Arial"/>
                        </a:rPr>
                        <a:t>state</a:t>
                      </a:r>
                      <a:r>
                        <a:rPr sz="900" spc="20" dirty="0">
                          <a:solidFill>
                            <a:srgbClr val="FFFFFF"/>
                          </a:solidFill>
                          <a:latin typeface="Arial"/>
                          <a:cs typeface="Arial"/>
                        </a:rPr>
                        <a:t> </a:t>
                      </a:r>
                      <a:r>
                        <a:rPr sz="900" spc="-20" dirty="0">
                          <a:solidFill>
                            <a:srgbClr val="FFFFFF"/>
                          </a:solidFill>
                          <a:latin typeface="Arial"/>
                          <a:cs typeface="Arial"/>
                        </a:rPr>
                        <a:t>plan 	</a:t>
                      </a:r>
                      <a:r>
                        <a:rPr sz="900" spc="-10" dirty="0">
                          <a:solidFill>
                            <a:srgbClr val="FFFFFF"/>
                          </a:solidFill>
                          <a:latin typeface="Arial"/>
                          <a:cs typeface="Arial"/>
                        </a:rPr>
                        <a:t>contribution</a:t>
                      </a:r>
                      <a:endParaRPr sz="900">
                        <a:latin typeface="Arial"/>
                        <a:cs typeface="Arial"/>
                      </a:endParaRPr>
                    </a:p>
                    <a:p>
                      <a:pPr marL="205740" indent="-108585">
                        <a:lnSpc>
                          <a:spcPts val="994"/>
                        </a:lnSpc>
                        <a:buSzPct val="111111"/>
                        <a:buChar char="•"/>
                        <a:tabLst>
                          <a:tab pos="205740" algn="l"/>
                        </a:tabLst>
                      </a:pPr>
                      <a:r>
                        <a:rPr sz="900" dirty="0">
                          <a:solidFill>
                            <a:srgbClr val="FFFFFF"/>
                          </a:solidFill>
                          <a:latin typeface="Arial"/>
                          <a:cs typeface="Arial"/>
                        </a:rPr>
                        <a:t>Earnings</a:t>
                      </a:r>
                      <a:r>
                        <a:rPr sz="900" spc="-50" dirty="0">
                          <a:solidFill>
                            <a:srgbClr val="FFFFFF"/>
                          </a:solidFill>
                          <a:latin typeface="Arial"/>
                          <a:cs typeface="Arial"/>
                        </a:rPr>
                        <a:t> </a:t>
                      </a:r>
                      <a:r>
                        <a:rPr sz="900" spc="-10" dirty="0">
                          <a:solidFill>
                            <a:srgbClr val="FFFFFF"/>
                          </a:solidFill>
                          <a:latin typeface="Arial"/>
                          <a:cs typeface="Arial"/>
                        </a:rPr>
                        <a:t>taxed</a:t>
                      </a:r>
                      <a:endParaRPr sz="900">
                        <a:latin typeface="Arial"/>
                        <a:cs typeface="Arial"/>
                      </a:endParaRPr>
                    </a:p>
                    <a:p>
                      <a:pPr marL="208279" marR="401955">
                        <a:lnSpc>
                          <a:spcPts val="1000"/>
                        </a:lnSpc>
                        <a:spcBef>
                          <a:spcPts val="125"/>
                        </a:spcBef>
                      </a:pPr>
                      <a:r>
                        <a:rPr sz="900" dirty="0">
                          <a:solidFill>
                            <a:srgbClr val="FFFFFF"/>
                          </a:solidFill>
                          <a:latin typeface="Arial"/>
                          <a:cs typeface="Arial"/>
                        </a:rPr>
                        <a:t>on</a:t>
                      </a:r>
                      <a:r>
                        <a:rPr sz="900" spc="-50" dirty="0">
                          <a:solidFill>
                            <a:srgbClr val="FFFFFF"/>
                          </a:solidFill>
                          <a:latin typeface="Arial"/>
                          <a:cs typeface="Arial"/>
                        </a:rPr>
                        <a:t> </a:t>
                      </a:r>
                      <a:r>
                        <a:rPr sz="900" dirty="0">
                          <a:solidFill>
                            <a:srgbClr val="FFFFFF"/>
                          </a:solidFill>
                          <a:latin typeface="Arial"/>
                          <a:cs typeface="Arial"/>
                        </a:rPr>
                        <a:t>withdrawal</a:t>
                      </a:r>
                      <a:r>
                        <a:rPr sz="900" spc="-25" dirty="0">
                          <a:solidFill>
                            <a:srgbClr val="FFFFFF"/>
                          </a:solidFill>
                          <a:latin typeface="Arial"/>
                          <a:cs typeface="Arial"/>
                        </a:rPr>
                        <a:t> at </a:t>
                      </a:r>
                      <a:r>
                        <a:rPr sz="900" dirty="0">
                          <a:solidFill>
                            <a:srgbClr val="FFFFFF"/>
                          </a:solidFill>
                          <a:latin typeface="Arial"/>
                          <a:cs typeface="Arial"/>
                        </a:rPr>
                        <a:t>the</a:t>
                      </a:r>
                      <a:r>
                        <a:rPr sz="900" spc="-40" dirty="0">
                          <a:solidFill>
                            <a:srgbClr val="FFFFFF"/>
                          </a:solidFill>
                          <a:latin typeface="Arial"/>
                          <a:cs typeface="Arial"/>
                        </a:rPr>
                        <a:t> </a:t>
                      </a:r>
                      <a:r>
                        <a:rPr sz="900" dirty="0">
                          <a:solidFill>
                            <a:srgbClr val="FFFFFF"/>
                          </a:solidFill>
                          <a:latin typeface="Arial"/>
                          <a:cs typeface="Arial"/>
                        </a:rPr>
                        <a:t>state</a:t>
                      </a:r>
                      <a:r>
                        <a:rPr sz="900" spc="-30" dirty="0">
                          <a:solidFill>
                            <a:srgbClr val="FFFFFF"/>
                          </a:solidFill>
                          <a:latin typeface="Arial"/>
                          <a:cs typeface="Arial"/>
                        </a:rPr>
                        <a:t> </a:t>
                      </a:r>
                      <a:r>
                        <a:rPr sz="900" dirty="0">
                          <a:solidFill>
                            <a:srgbClr val="FFFFFF"/>
                          </a:solidFill>
                          <a:latin typeface="Arial"/>
                          <a:cs typeface="Arial"/>
                        </a:rPr>
                        <a:t>level</a:t>
                      </a:r>
                      <a:r>
                        <a:rPr sz="900" spc="-10" dirty="0">
                          <a:solidFill>
                            <a:srgbClr val="FFFFFF"/>
                          </a:solidFill>
                          <a:latin typeface="Arial"/>
                          <a:cs typeface="Arial"/>
                        </a:rPr>
                        <a:t> </a:t>
                      </a:r>
                      <a:r>
                        <a:rPr sz="900" spc="-25" dirty="0">
                          <a:solidFill>
                            <a:srgbClr val="FFFFFF"/>
                          </a:solidFill>
                          <a:latin typeface="Arial"/>
                          <a:cs typeface="Arial"/>
                        </a:rPr>
                        <a:t>for</a:t>
                      </a:r>
                      <a:endParaRPr sz="900">
                        <a:latin typeface="Arial"/>
                        <a:cs typeface="Arial"/>
                      </a:endParaRPr>
                    </a:p>
                    <a:p>
                      <a:pPr marL="208279">
                        <a:lnSpc>
                          <a:spcPts val="955"/>
                        </a:lnSpc>
                      </a:pPr>
                      <a:r>
                        <a:rPr sz="900" dirty="0">
                          <a:solidFill>
                            <a:srgbClr val="FFFFFF"/>
                          </a:solidFill>
                          <a:latin typeface="Arial"/>
                          <a:cs typeface="Arial"/>
                        </a:rPr>
                        <a:t>qualified</a:t>
                      </a:r>
                      <a:r>
                        <a:rPr sz="900" spc="-65" dirty="0">
                          <a:solidFill>
                            <a:srgbClr val="FFFFFF"/>
                          </a:solidFill>
                          <a:latin typeface="Arial"/>
                          <a:cs typeface="Arial"/>
                        </a:rPr>
                        <a:t> </a:t>
                      </a:r>
                      <a:r>
                        <a:rPr sz="900" spc="-10" dirty="0">
                          <a:solidFill>
                            <a:srgbClr val="FFFFFF"/>
                          </a:solidFill>
                          <a:latin typeface="Arial"/>
                          <a:cs typeface="Arial"/>
                        </a:rPr>
                        <a:t>distributions</a:t>
                      </a:r>
                      <a:endParaRPr sz="900">
                        <a:latin typeface="Arial"/>
                        <a:cs typeface="Arial"/>
                      </a:endParaRPr>
                    </a:p>
                    <a:p>
                      <a:pPr marL="208279">
                        <a:lnSpc>
                          <a:spcPts val="1050"/>
                        </a:lnSpc>
                      </a:pPr>
                      <a:r>
                        <a:rPr sz="900" dirty="0">
                          <a:solidFill>
                            <a:srgbClr val="FFFFFF"/>
                          </a:solidFill>
                          <a:latin typeface="Arial"/>
                          <a:cs typeface="Arial"/>
                        </a:rPr>
                        <a:t>from</a:t>
                      </a:r>
                      <a:r>
                        <a:rPr sz="900" spc="30" dirty="0">
                          <a:solidFill>
                            <a:srgbClr val="FFFFFF"/>
                          </a:solidFill>
                          <a:latin typeface="Arial"/>
                          <a:cs typeface="Arial"/>
                        </a:rPr>
                        <a:t> </a:t>
                      </a:r>
                      <a:r>
                        <a:rPr sz="900" spc="-20" dirty="0">
                          <a:solidFill>
                            <a:srgbClr val="FFFFFF"/>
                          </a:solidFill>
                          <a:latin typeface="Arial"/>
                          <a:cs typeface="Arial"/>
                        </a:rPr>
                        <a:t>out-of-</a:t>
                      </a:r>
                      <a:r>
                        <a:rPr sz="900" dirty="0">
                          <a:solidFill>
                            <a:srgbClr val="FFFFFF"/>
                          </a:solidFill>
                          <a:latin typeface="Arial"/>
                          <a:cs typeface="Arial"/>
                        </a:rPr>
                        <a:t>state</a:t>
                      </a:r>
                      <a:r>
                        <a:rPr sz="900" spc="30" dirty="0">
                          <a:solidFill>
                            <a:srgbClr val="FFFFFF"/>
                          </a:solidFill>
                          <a:latin typeface="Arial"/>
                          <a:cs typeface="Arial"/>
                        </a:rPr>
                        <a:t> </a:t>
                      </a:r>
                      <a:r>
                        <a:rPr sz="900" spc="-10" dirty="0">
                          <a:solidFill>
                            <a:srgbClr val="FFFFFF"/>
                          </a:solidFill>
                          <a:latin typeface="Arial"/>
                          <a:cs typeface="Arial"/>
                        </a:rPr>
                        <a:t>plans</a:t>
                      </a:r>
                      <a:endParaRPr sz="900">
                        <a:latin typeface="Arial"/>
                        <a:cs typeface="Arial"/>
                      </a:endParaRPr>
                    </a:p>
                  </a:txBody>
                  <a:tcPr marL="0" marR="0" marT="85725" marB="0">
                    <a:lnT w="57150">
                      <a:solidFill>
                        <a:srgbClr val="FFFFFF"/>
                      </a:solidFill>
                      <a:prstDash val="solid"/>
                    </a:lnT>
                    <a:solidFill>
                      <a:srgbClr val="361356"/>
                    </a:solidFill>
                  </a:tcPr>
                </a:tc>
                <a:extLst>
                  <a:ext uri="{0D108BD9-81ED-4DB2-BD59-A6C34878D82A}">
                    <a16:rowId xmlns:a16="http://schemas.microsoft.com/office/drawing/2014/main" val="10003"/>
                  </a:ext>
                </a:extLst>
              </a:tr>
              <a:tr h="1417955">
                <a:tc>
                  <a:txBody>
                    <a:bodyPr/>
                    <a:lstStyle/>
                    <a:p>
                      <a:pPr>
                        <a:lnSpc>
                          <a:spcPct val="100000"/>
                        </a:lnSpc>
                        <a:spcBef>
                          <a:spcPts val="20"/>
                        </a:spcBef>
                      </a:pPr>
                      <a:endParaRPr sz="950">
                        <a:latin typeface="Times New Roman"/>
                        <a:cs typeface="Times New Roman"/>
                      </a:endParaRPr>
                    </a:p>
                    <a:p>
                      <a:pPr marL="200025" marR="137795" indent="-110489">
                        <a:lnSpc>
                          <a:spcPct val="92800"/>
                        </a:lnSpc>
                        <a:buSzPct val="111111"/>
                        <a:buChar char="•"/>
                        <a:tabLst>
                          <a:tab pos="202565" algn="l"/>
                        </a:tabLst>
                      </a:pPr>
                      <a:r>
                        <a:rPr sz="900" dirty="0">
                          <a:solidFill>
                            <a:srgbClr val="FFFFFF"/>
                          </a:solidFill>
                          <a:latin typeface="Arial"/>
                          <a:cs typeface="Arial"/>
                        </a:rPr>
                        <a:t>State</a:t>
                      </a:r>
                      <a:r>
                        <a:rPr sz="900" spc="-30" dirty="0">
                          <a:solidFill>
                            <a:srgbClr val="FFFFFF"/>
                          </a:solidFill>
                          <a:latin typeface="Arial"/>
                          <a:cs typeface="Arial"/>
                        </a:rPr>
                        <a:t> </a:t>
                      </a:r>
                      <a:r>
                        <a:rPr sz="900" dirty="0">
                          <a:solidFill>
                            <a:srgbClr val="FFFFFF"/>
                          </a:solidFill>
                          <a:latin typeface="Arial"/>
                          <a:cs typeface="Arial"/>
                        </a:rPr>
                        <a:t>tax</a:t>
                      </a:r>
                      <a:r>
                        <a:rPr sz="900" spc="-30" dirty="0">
                          <a:solidFill>
                            <a:srgbClr val="FFFFFF"/>
                          </a:solidFill>
                          <a:latin typeface="Arial"/>
                          <a:cs typeface="Arial"/>
                        </a:rPr>
                        <a:t> </a:t>
                      </a:r>
                      <a:r>
                        <a:rPr sz="900" dirty="0">
                          <a:solidFill>
                            <a:srgbClr val="FFFFFF"/>
                          </a:solidFill>
                          <a:latin typeface="Arial"/>
                          <a:cs typeface="Arial"/>
                        </a:rPr>
                        <a:t>deduction</a:t>
                      </a:r>
                      <a:r>
                        <a:rPr sz="900" spc="-35" dirty="0">
                          <a:solidFill>
                            <a:srgbClr val="FFFFFF"/>
                          </a:solidFill>
                          <a:latin typeface="Arial"/>
                          <a:cs typeface="Arial"/>
                        </a:rPr>
                        <a:t> </a:t>
                      </a:r>
                      <a:r>
                        <a:rPr sz="900" spc="-25" dirty="0">
                          <a:solidFill>
                            <a:srgbClr val="FFFFFF"/>
                          </a:solidFill>
                          <a:latin typeface="Arial"/>
                          <a:cs typeface="Arial"/>
                        </a:rPr>
                        <a:t>for 	</a:t>
                      </a:r>
                      <a:r>
                        <a:rPr sz="900" spc="-20" dirty="0">
                          <a:solidFill>
                            <a:srgbClr val="FFFFFF"/>
                          </a:solidFill>
                          <a:latin typeface="Arial"/>
                          <a:cs typeface="Arial"/>
                        </a:rPr>
                        <a:t>in-</a:t>
                      </a:r>
                      <a:r>
                        <a:rPr sz="900" dirty="0">
                          <a:solidFill>
                            <a:srgbClr val="FFFFFF"/>
                          </a:solidFill>
                          <a:latin typeface="Arial"/>
                          <a:cs typeface="Arial"/>
                        </a:rPr>
                        <a:t>state</a:t>
                      </a:r>
                      <a:r>
                        <a:rPr sz="900" spc="20" dirty="0">
                          <a:solidFill>
                            <a:srgbClr val="FFFFFF"/>
                          </a:solidFill>
                          <a:latin typeface="Arial"/>
                          <a:cs typeface="Arial"/>
                        </a:rPr>
                        <a:t> </a:t>
                      </a:r>
                      <a:r>
                        <a:rPr sz="900" spc="-20" dirty="0">
                          <a:solidFill>
                            <a:srgbClr val="FFFFFF"/>
                          </a:solidFill>
                          <a:latin typeface="Arial"/>
                          <a:cs typeface="Arial"/>
                        </a:rPr>
                        <a:t>plan 	</a:t>
                      </a:r>
                      <a:r>
                        <a:rPr sz="900" dirty="0">
                          <a:solidFill>
                            <a:srgbClr val="FFFFFF"/>
                          </a:solidFill>
                          <a:latin typeface="Arial"/>
                          <a:cs typeface="Arial"/>
                        </a:rPr>
                        <a:t>contribution</a:t>
                      </a:r>
                      <a:r>
                        <a:rPr sz="900" spc="-60" dirty="0">
                          <a:solidFill>
                            <a:srgbClr val="FFFFFF"/>
                          </a:solidFill>
                          <a:latin typeface="Arial"/>
                          <a:cs typeface="Arial"/>
                        </a:rPr>
                        <a:t> </a:t>
                      </a:r>
                      <a:r>
                        <a:rPr sz="900" dirty="0">
                          <a:solidFill>
                            <a:srgbClr val="FFFFFF"/>
                          </a:solidFill>
                          <a:latin typeface="Arial"/>
                          <a:cs typeface="Arial"/>
                        </a:rPr>
                        <a:t>up</a:t>
                      </a:r>
                      <a:r>
                        <a:rPr sz="900" spc="-15" dirty="0">
                          <a:solidFill>
                            <a:srgbClr val="FFFFFF"/>
                          </a:solidFill>
                          <a:latin typeface="Arial"/>
                          <a:cs typeface="Arial"/>
                        </a:rPr>
                        <a:t> </a:t>
                      </a:r>
                      <a:r>
                        <a:rPr sz="900" spc="-35" dirty="0">
                          <a:solidFill>
                            <a:srgbClr val="FFFFFF"/>
                          </a:solidFill>
                          <a:latin typeface="Arial"/>
                          <a:cs typeface="Arial"/>
                        </a:rPr>
                        <a:t>to</a:t>
                      </a:r>
                      <a:endParaRPr sz="900">
                        <a:latin typeface="Arial"/>
                        <a:cs typeface="Arial"/>
                      </a:endParaRPr>
                    </a:p>
                    <a:p>
                      <a:pPr marL="202565" marR="216535">
                        <a:lnSpc>
                          <a:spcPts val="1010"/>
                        </a:lnSpc>
                        <a:spcBef>
                          <a:spcPts val="10"/>
                        </a:spcBef>
                      </a:pPr>
                      <a:r>
                        <a:rPr sz="900" spc="-10" dirty="0">
                          <a:solidFill>
                            <a:srgbClr val="FFFFFF"/>
                          </a:solidFill>
                          <a:latin typeface="Arial"/>
                          <a:cs typeface="Arial"/>
                        </a:rPr>
                        <a:t>$1,000/year </a:t>
                      </a:r>
                      <a:r>
                        <a:rPr sz="900" dirty="0">
                          <a:solidFill>
                            <a:srgbClr val="FFFFFF"/>
                          </a:solidFill>
                          <a:latin typeface="Arial"/>
                          <a:cs typeface="Arial"/>
                        </a:rPr>
                        <a:t>(individual)</a:t>
                      </a:r>
                      <a:r>
                        <a:rPr sz="900" spc="-65" dirty="0">
                          <a:solidFill>
                            <a:srgbClr val="FFFFFF"/>
                          </a:solidFill>
                          <a:latin typeface="Arial"/>
                          <a:cs typeface="Arial"/>
                        </a:rPr>
                        <a:t> </a:t>
                      </a:r>
                      <a:r>
                        <a:rPr sz="900" dirty="0">
                          <a:solidFill>
                            <a:srgbClr val="FFFFFF"/>
                          </a:solidFill>
                          <a:latin typeface="Arial"/>
                          <a:cs typeface="Arial"/>
                        </a:rPr>
                        <a:t>and</a:t>
                      </a:r>
                      <a:r>
                        <a:rPr sz="900" spc="-40" dirty="0">
                          <a:solidFill>
                            <a:srgbClr val="FFFFFF"/>
                          </a:solidFill>
                          <a:latin typeface="Arial"/>
                          <a:cs typeface="Arial"/>
                        </a:rPr>
                        <a:t> </a:t>
                      </a:r>
                      <a:r>
                        <a:rPr sz="900" dirty="0">
                          <a:solidFill>
                            <a:srgbClr val="FFFFFF"/>
                          </a:solidFill>
                          <a:latin typeface="Arial"/>
                          <a:cs typeface="Arial"/>
                        </a:rPr>
                        <a:t>up</a:t>
                      </a:r>
                      <a:r>
                        <a:rPr sz="900" spc="-20" dirty="0">
                          <a:solidFill>
                            <a:srgbClr val="FFFFFF"/>
                          </a:solidFill>
                          <a:latin typeface="Arial"/>
                          <a:cs typeface="Arial"/>
                        </a:rPr>
                        <a:t> </a:t>
                      </a:r>
                      <a:r>
                        <a:rPr sz="900" spc="-25" dirty="0">
                          <a:solidFill>
                            <a:srgbClr val="FFFFFF"/>
                          </a:solidFill>
                          <a:latin typeface="Arial"/>
                          <a:cs typeface="Arial"/>
                        </a:rPr>
                        <a:t>to</a:t>
                      </a:r>
                      <a:endParaRPr sz="900">
                        <a:latin typeface="Arial"/>
                        <a:cs typeface="Arial"/>
                      </a:endParaRPr>
                    </a:p>
                    <a:p>
                      <a:pPr marL="202565" marR="191135">
                        <a:lnSpc>
                          <a:spcPts val="1010"/>
                        </a:lnSpc>
                        <a:spcBef>
                          <a:spcPts val="80"/>
                        </a:spcBef>
                      </a:pPr>
                      <a:r>
                        <a:rPr sz="900" spc="-10" dirty="0">
                          <a:solidFill>
                            <a:srgbClr val="FFFFFF"/>
                          </a:solidFill>
                          <a:latin typeface="Arial"/>
                          <a:cs typeface="Arial"/>
                        </a:rPr>
                        <a:t>$2,000/year</a:t>
                      </a:r>
                      <a:r>
                        <a:rPr sz="900" spc="25" dirty="0">
                          <a:solidFill>
                            <a:srgbClr val="FFFFFF"/>
                          </a:solidFill>
                          <a:latin typeface="Arial"/>
                          <a:cs typeface="Arial"/>
                        </a:rPr>
                        <a:t> </a:t>
                      </a:r>
                      <a:r>
                        <a:rPr sz="900" spc="-10" dirty="0">
                          <a:solidFill>
                            <a:srgbClr val="FFFFFF"/>
                          </a:solidFill>
                          <a:latin typeface="Arial"/>
                          <a:cs typeface="Arial"/>
                        </a:rPr>
                        <a:t>(married, </a:t>
                      </a:r>
                      <a:r>
                        <a:rPr sz="900" dirty="0">
                          <a:solidFill>
                            <a:srgbClr val="FFFFFF"/>
                          </a:solidFill>
                          <a:latin typeface="Arial"/>
                          <a:cs typeface="Arial"/>
                        </a:rPr>
                        <a:t>filing</a:t>
                      </a:r>
                      <a:r>
                        <a:rPr sz="900" spc="-35" dirty="0">
                          <a:solidFill>
                            <a:srgbClr val="FFFFFF"/>
                          </a:solidFill>
                          <a:latin typeface="Arial"/>
                          <a:cs typeface="Arial"/>
                        </a:rPr>
                        <a:t> </a:t>
                      </a:r>
                      <a:r>
                        <a:rPr sz="900" spc="-10" dirty="0">
                          <a:solidFill>
                            <a:srgbClr val="FFFFFF"/>
                          </a:solidFill>
                          <a:latin typeface="Arial"/>
                          <a:cs typeface="Arial"/>
                        </a:rPr>
                        <a:t>jointly)</a:t>
                      </a:r>
                      <a:endParaRPr sz="900">
                        <a:latin typeface="Arial"/>
                        <a:cs typeface="Arial"/>
                      </a:endParaRPr>
                    </a:p>
                    <a:p>
                      <a:pPr marL="200025" indent="-108585">
                        <a:lnSpc>
                          <a:spcPts val="950"/>
                        </a:lnSpc>
                        <a:buSzPct val="111111"/>
                        <a:buChar char="•"/>
                        <a:tabLst>
                          <a:tab pos="200025" algn="l"/>
                        </a:tabLst>
                      </a:pPr>
                      <a:r>
                        <a:rPr sz="900" dirty="0">
                          <a:solidFill>
                            <a:srgbClr val="FFFFFF"/>
                          </a:solidFill>
                          <a:latin typeface="Arial"/>
                          <a:cs typeface="Arial"/>
                        </a:rPr>
                        <a:t>Federal</a:t>
                      </a:r>
                      <a:r>
                        <a:rPr sz="900" spc="-45" dirty="0">
                          <a:solidFill>
                            <a:srgbClr val="FFFFFF"/>
                          </a:solidFill>
                          <a:latin typeface="Arial"/>
                          <a:cs typeface="Arial"/>
                        </a:rPr>
                        <a:t> </a:t>
                      </a:r>
                      <a:r>
                        <a:rPr sz="900" dirty="0">
                          <a:solidFill>
                            <a:srgbClr val="FFFFFF"/>
                          </a:solidFill>
                          <a:latin typeface="Arial"/>
                          <a:cs typeface="Arial"/>
                        </a:rPr>
                        <a:t>and</a:t>
                      </a:r>
                      <a:r>
                        <a:rPr sz="900" spc="-20" dirty="0">
                          <a:solidFill>
                            <a:srgbClr val="FFFFFF"/>
                          </a:solidFill>
                          <a:latin typeface="Arial"/>
                          <a:cs typeface="Arial"/>
                        </a:rPr>
                        <a:t> </a:t>
                      </a:r>
                      <a:r>
                        <a:rPr sz="900" spc="-10" dirty="0">
                          <a:solidFill>
                            <a:srgbClr val="FFFFFF"/>
                          </a:solidFill>
                          <a:latin typeface="Arial"/>
                          <a:cs typeface="Arial"/>
                        </a:rPr>
                        <a:t>state</a:t>
                      </a:r>
                      <a:endParaRPr sz="900">
                        <a:latin typeface="Arial"/>
                        <a:cs typeface="Arial"/>
                      </a:endParaRPr>
                    </a:p>
                    <a:p>
                      <a:pPr marL="202565">
                        <a:lnSpc>
                          <a:spcPts val="1055"/>
                        </a:lnSpc>
                      </a:pPr>
                      <a:r>
                        <a:rPr sz="900" spc="-25" dirty="0">
                          <a:solidFill>
                            <a:srgbClr val="FFFFFF"/>
                          </a:solidFill>
                          <a:latin typeface="Arial"/>
                          <a:cs typeface="Arial"/>
                        </a:rPr>
                        <a:t>tax-</a:t>
                      </a:r>
                      <a:r>
                        <a:rPr sz="900" dirty="0">
                          <a:solidFill>
                            <a:srgbClr val="FFFFFF"/>
                          </a:solidFill>
                          <a:latin typeface="Arial"/>
                          <a:cs typeface="Arial"/>
                        </a:rPr>
                        <a:t>free</a:t>
                      </a:r>
                      <a:r>
                        <a:rPr sz="900" spc="70" dirty="0">
                          <a:solidFill>
                            <a:srgbClr val="FFFFFF"/>
                          </a:solidFill>
                          <a:latin typeface="Arial"/>
                          <a:cs typeface="Arial"/>
                        </a:rPr>
                        <a:t> </a:t>
                      </a:r>
                      <a:r>
                        <a:rPr sz="900" spc="-10" dirty="0">
                          <a:solidFill>
                            <a:srgbClr val="FFFFFF"/>
                          </a:solidFill>
                          <a:latin typeface="Arial"/>
                          <a:cs typeface="Arial"/>
                        </a:rPr>
                        <a:t>withdrawals</a:t>
                      </a:r>
                      <a:endParaRPr sz="900">
                        <a:latin typeface="Arial"/>
                        <a:cs typeface="Arial"/>
                      </a:endParaRPr>
                    </a:p>
                  </a:txBody>
                  <a:tcPr marL="0" marR="0" marT="2540" marB="0">
                    <a:solidFill>
                      <a:srgbClr val="F49400"/>
                    </a:solidFill>
                  </a:tcPr>
                </a:tc>
                <a:extLst>
                  <a:ext uri="{0D108BD9-81ED-4DB2-BD59-A6C34878D82A}">
                    <a16:rowId xmlns:a16="http://schemas.microsoft.com/office/drawing/2014/main" val="10004"/>
                  </a:ext>
                </a:extLst>
              </a:tr>
            </a:tbl>
          </a:graphicData>
        </a:graphic>
      </p:graphicFrame>
      <p:pic>
        <p:nvPicPr>
          <p:cNvPr id="13" name="object 13"/>
          <p:cNvPicPr/>
          <p:nvPr/>
        </p:nvPicPr>
        <p:blipFill>
          <a:blip r:embed="rId8" cstate="print"/>
          <a:stretch>
            <a:fillRect/>
          </a:stretch>
        </p:blipFill>
        <p:spPr>
          <a:xfrm>
            <a:off x="396719" y="1219200"/>
            <a:ext cx="6267732" cy="4599431"/>
          </a:xfrm>
          <a:prstGeom prst="rect">
            <a:avLst/>
          </a:prstGeom>
        </p:spPr>
      </p:pic>
      <p:sp>
        <p:nvSpPr>
          <p:cNvPr id="14" name="object 14"/>
          <p:cNvSpPr txBox="1"/>
          <p:nvPr/>
        </p:nvSpPr>
        <p:spPr>
          <a:xfrm>
            <a:off x="3201902" y="6442039"/>
            <a:ext cx="1659889" cy="139700"/>
          </a:xfrm>
          <a:prstGeom prst="rect">
            <a:avLst/>
          </a:prstGeom>
        </p:spPr>
        <p:txBody>
          <a:bodyPr vert="horz" wrap="square" lIns="0" tIns="3175" rIns="0" bIns="0" rtlCol="0">
            <a:spAutoFit/>
          </a:bodyPr>
          <a:lstStyle/>
          <a:p>
            <a:pPr marL="12700">
              <a:lnSpc>
                <a:spcPct val="100000"/>
              </a:lnSpc>
              <a:spcBef>
                <a:spcPts val="25"/>
              </a:spcBef>
            </a:pPr>
            <a:r>
              <a:rPr sz="800" dirty="0">
                <a:latin typeface="Arial"/>
                <a:cs typeface="Arial"/>
              </a:rPr>
              <a:t>Source:</a:t>
            </a:r>
            <a:r>
              <a:rPr sz="800" spc="10" dirty="0">
                <a:latin typeface="Arial"/>
                <a:cs typeface="Arial"/>
              </a:rPr>
              <a:t> </a:t>
            </a:r>
            <a:r>
              <a:rPr sz="800" spc="-10" dirty="0">
                <a:latin typeface="Arial"/>
                <a:cs typeface="Arial"/>
              </a:rPr>
              <a:t>savingforcollege.com,</a:t>
            </a:r>
            <a:r>
              <a:rPr sz="800" spc="45" dirty="0">
                <a:latin typeface="Arial"/>
                <a:cs typeface="Arial"/>
              </a:rPr>
              <a:t> </a:t>
            </a:r>
            <a:r>
              <a:rPr sz="800" spc="-10" dirty="0">
                <a:latin typeface="Arial"/>
                <a:cs typeface="Arial"/>
              </a:rPr>
              <a:t>2023.</a:t>
            </a:r>
            <a:endParaRPr sz="800">
              <a:latin typeface="Arial"/>
              <a:cs typeface="Arial"/>
            </a:endParaRPr>
          </a:p>
        </p:txBody>
      </p:sp>
      <p:sp>
        <p:nvSpPr>
          <p:cNvPr id="15" name="object 15"/>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spc="-25" dirty="0"/>
              <a:t>13</a:t>
            </a:fld>
            <a:endParaRPr spc="-25" dirty="0"/>
          </a:p>
        </p:txBody>
      </p:sp>
    </p:spTree>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spc="-10" dirty="0"/>
              <a:t>In-</a:t>
            </a:r>
            <a:r>
              <a:rPr dirty="0"/>
              <a:t>state</a:t>
            </a:r>
            <a:r>
              <a:rPr spc="-25" dirty="0"/>
              <a:t> </a:t>
            </a:r>
            <a:r>
              <a:rPr dirty="0"/>
              <a:t>529</a:t>
            </a:r>
            <a:r>
              <a:rPr spc="-10" dirty="0"/>
              <a:t> </a:t>
            </a:r>
            <a:r>
              <a:rPr dirty="0"/>
              <a:t>savings</a:t>
            </a:r>
            <a:r>
              <a:rPr spc="-15" dirty="0"/>
              <a:t> </a:t>
            </a:r>
            <a:r>
              <a:rPr dirty="0"/>
              <a:t>plans</a:t>
            </a:r>
            <a:r>
              <a:rPr spc="-25" dirty="0"/>
              <a:t> </a:t>
            </a:r>
            <a:r>
              <a:rPr dirty="0"/>
              <a:t>versus</a:t>
            </a:r>
            <a:r>
              <a:rPr spc="-10" dirty="0"/>
              <a:t> </a:t>
            </a:r>
            <a:r>
              <a:rPr dirty="0"/>
              <a:t>national</a:t>
            </a:r>
            <a:r>
              <a:rPr spc="-25" dirty="0"/>
              <a:t> </a:t>
            </a:r>
            <a:r>
              <a:rPr spc="-10" dirty="0"/>
              <a:t>plans</a:t>
            </a:r>
          </a:p>
        </p:txBody>
      </p:sp>
      <p:sp>
        <p:nvSpPr>
          <p:cNvPr id="3" name="object 3"/>
          <p:cNvSpPr txBox="1"/>
          <p:nvPr/>
        </p:nvSpPr>
        <p:spPr>
          <a:xfrm>
            <a:off x="3202410" y="6314130"/>
            <a:ext cx="5336540" cy="269240"/>
          </a:xfrm>
          <a:prstGeom prst="rect">
            <a:avLst/>
          </a:prstGeom>
        </p:spPr>
        <p:txBody>
          <a:bodyPr vert="horz" wrap="square" lIns="0" tIns="12065" rIns="0" bIns="0" rtlCol="0">
            <a:spAutoFit/>
          </a:bodyPr>
          <a:lstStyle/>
          <a:p>
            <a:pPr marL="12700" marR="5080">
              <a:lnSpc>
                <a:spcPct val="100000"/>
              </a:lnSpc>
              <a:spcBef>
                <a:spcPts val="95"/>
              </a:spcBef>
            </a:pPr>
            <a:r>
              <a:rPr sz="800" dirty="0">
                <a:latin typeface="Arial"/>
                <a:cs typeface="Arial"/>
              </a:rPr>
              <a:t>State</a:t>
            </a:r>
            <a:r>
              <a:rPr sz="800" spc="-10" dirty="0">
                <a:latin typeface="Arial"/>
                <a:cs typeface="Arial"/>
              </a:rPr>
              <a:t> </a:t>
            </a:r>
            <a:r>
              <a:rPr sz="800" dirty="0">
                <a:latin typeface="Arial"/>
                <a:cs typeface="Arial"/>
              </a:rPr>
              <a:t>tax</a:t>
            </a:r>
            <a:r>
              <a:rPr sz="800" spc="-20" dirty="0">
                <a:latin typeface="Arial"/>
                <a:cs typeface="Arial"/>
              </a:rPr>
              <a:t> </a:t>
            </a:r>
            <a:r>
              <a:rPr sz="800" dirty="0">
                <a:latin typeface="Arial"/>
                <a:cs typeface="Arial"/>
              </a:rPr>
              <a:t>laws</a:t>
            </a:r>
            <a:r>
              <a:rPr sz="800" spc="-20" dirty="0">
                <a:latin typeface="Arial"/>
                <a:cs typeface="Arial"/>
              </a:rPr>
              <a:t> </a:t>
            </a:r>
            <a:r>
              <a:rPr sz="800" dirty="0">
                <a:latin typeface="Arial"/>
                <a:cs typeface="Arial"/>
              </a:rPr>
              <a:t>and</a:t>
            </a:r>
            <a:r>
              <a:rPr sz="800" spc="-15" dirty="0">
                <a:latin typeface="Arial"/>
                <a:cs typeface="Arial"/>
              </a:rPr>
              <a:t> </a:t>
            </a:r>
            <a:r>
              <a:rPr sz="800" dirty="0">
                <a:latin typeface="Arial"/>
                <a:cs typeface="Arial"/>
              </a:rPr>
              <a:t>treatment</a:t>
            </a:r>
            <a:r>
              <a:rPr sz="800" spc="5" dirty="0">
                <a:latin typeface="Arial"/>
                <a:cs typeface="Arial"/>
              </a:rPr>
              <a:t> </a:t>
            </a:r>
            <a:r>
              <a:rPr sz="800" dirty="0">
                <a:latin typeface="Arial"/>
                <a:cs typeface="Arial"/>
              </a:rPr>
              <a:t>may</a:t>
            </a:r>
            <a:r>
              <a:rPr sz="800" spc="-25" dirty="0">
                <a:latin typeface="Arial"/>
                <a:cs typeface="Arial"/>
              </a:rPr>
              <a:t> </a:t>
            </a:r>
            <a:r>
              <a:rPr sz="800" dirty="0">
                <a:latin typeface="Arial"/>
                <a:cs typeface="Arial"/>
              </a:rPr>
              <a:t>vary.</a:t>
            </a:r>
            <a:r>
              <a:rPr sz="800" spc="-10" dirty="0">
                <a:latin typeface="Arial"/>
                <a:cs typeface="Arial"/>
              </a:rPr>
              <a:t> </a:t>
            </a:r>
            <a:r>
              <a:rPr sz="800" dirty="0">
                <a:latin typeface="Arial"/>
                <a:cs typeface="Arial"/>
              </a:rPr>
              <a:t>Earnings</a:t>
            </a:r>
            <a:r>
              <a:rPr sz="800" spc="-5" dirty="0">
                <a:latin typeface="Arial"/>
                <a:cs typeface="Arial"/>
              </a:rPr>
              <a:t> </a:t>
            </a:r>
            <a:r>
              <a:rPr sz="800" dirty="0">
                <a:latin typeface="Arial"/>
                <a:cs typeface="Arial"/>
              </a:rPr>
              <a:t>on</a:t>
            </a:r>
            <a:r>
              <a:rPr sz="800" spc="-20" dirty="0">
                <a:latin typeface="Arial"/>
                <a:cs typeface="Arial"/>
              </a:rPr>
              <a:t> </a:t>
            </a:r>
            <a:r>
              <a:rPr sz="800" dirty="0">
                <a:latin typeface="Arial"/>
                <a:cs typeface="Arial"/>
              </a:rPr>
              <a:t>nonqualified</a:t>
            </a:r>
            <a:r>
              <a:rPr sz="800" spc="5" dirty="0">
                <a:latin typeface="Arial"/>
                <a:cs typeface="Arial"/>
              </a:rPr>
              <a:t> </a:t>
            </a:r>
            <a:r>
              <a:rPr sz="800" dirty="0">
                <a:latin typeface="Arial"/>
                <a:cs typeface="Arial"/>
              </a:rPr>
              <a:t>distributions</a:t>
            </a:r>
            <a:r>
              <a:rPr sz="800" spc="-10" dirty="0">
                <a:latin typeface="Arial"/>
                <a:cs typeface="Arial"/>
              </a:rPr>
              <a:t> </a:t>
            </a:r>
            <a:r>
              <a:rPr sz="800" dirty="0">
                <a:latin typeface="Arial"/>
                <a:cs typeface="Arial"/>
              </a:rPr>
              <a:t>will</a:t>
            </a:r>
            <a:r>
              <a:rPr sz="800" spc="-30" dirty="0">
                <a:latin typeface="Arial"/>
                <a:cs typeface="Arial"/>
              </a:rPr>
              <a:t> </a:t>
            </a:r>
            <a:r>
              <a:rPr sz="800" dirty="0">
                <a:latin typeface="Arial"/>
                <a:cs typeface="Arial"/>
              </a:rPr>
              <a:t>be</a:t>
            </a:r>
            <a:r>
              <a:rPr sz="800" spc="-15" dirty="0">
                <a:latin typeface="Arial"/>
                <a:cs typeface="Arial"/>
              </a:rPr>
              <a:t> </a:t>
            </a:r>
            <a:r>
              <a:rPr sz="800" dirty="0">
                <a:latin typeface="Arial"/>
                <a:cs typeface="Arial"/>
              </a:rPr>
              <a:t>subject</a:t>
            </a:r>
            <a:r>
              <a:rPr sz="800" spc="-15" dirty="0">
                <a:latin typeface="Arial"/>
                <a:cs typeface="Arial"/>
              </a:rPr>
              <a:t> </a:t>
            </a:r>
            <a:r>
              <a:rPr sz="800" dirty="0">
                <a:latin typeface="Arial"/>
                <a:cs typeface="Arial"/>
              </a:rPr>
              <a:t>to</a:t>
            </a:r>
            <a:r>
              <a:rPr sz="800" spc="-15" dirty="0">
                <a:latin typeface="Arial"/>
                <a:cs typeface="Arial"/>
              </a:rPr>
              <a:t> </a:t>
            </a:r>
            <a:r>
              <a:rPr sz="800" dirty="0">
                <a:latin typeface="Arial"/>
                <a:cs typeface="Arial"/>
              </a:rPr>
              <a:t>income</a:t>
            </a:r>
            <a:r>
              <a:rPr sz="800" spc="-20" dirty="0">
                <a:latin typeface="Arial"/>
                <a:cs typeface="Arial"/>
              </a:rPr>
              <a:t> </a:t>
            </a:r>
            <a:r>
              <a:rPr sz="800" dirty="0">
                <a:latin typeface="Arial"/>
                <a:cs typeface="Arial"/>
              </a:rPr>
              <a:t>tax</a:t>
            </a:r>
            <a:r>
              <a:rPr sz="800" spc="-20" dirty="0">
                <a:latin typeface="Arial"/>
                <a:cs typeface="Arial"/>
              </a:rPr>
              <a:t> </a:t>
            </a:r>
            <a:r>
              <a:rPr sz="800" dirty="0">
                <a:latin typeface="Arial"/>
                <a:cs typeface="Arial"/>
              </a:rPr>
              <a:t>and</a:t>
            </a:r>
            <a:r>
              <a:rPr sz="800" spc="-10" dirty="0">
                <a:latin typeface="Arial"/>
                <a:cs typeface="Arial"/>
              </a:rPr>
              <a:t> </a:t>
            </a:r>
            <a:r>
              <a:rPr sz="800" dirty="0">
                <a:latin typeface="Arial"/>
                <a:cs typeface="Arial"/>
              </a:rPr>
              <a:t>a</a:t>
            </a:r>
            <a:r>
              <a:rPr sz="800" spc="-20" dirty="0">
                <a:latin typeface="Arial"/>
                <a:cs typeface="Arial"/>
              </a:rPr>
              <a:t> </a:t>
            </a:r>
            <a:r>
              <a:rPr sz="800" spc="-25" dirty="0">
                <a:latin typeface="Arial"/>
                <a:cs typeface="Arial"/>
              </a:rPr>
              <a:t>10%</a:t>
            </a:r>
            <a:r>
              <a:rPr sz="800" dirty="0">
                <a:latin typeface="Arial"/>
                <a:cs typeface="Arial"/>
              </a:rPr>
              <a:t> federal</a:t>
            </a:r>
            <a:r>
              <a:rPr sz="800" spc="-5" dirty="0">
                <a:latin typeface="Arial"/>
                <a:cs typeface="Arial"/>
              </a:rPr>
              <a:t> </a:t>
            </a:r>
            <a:r>
              <a:rPr sz="800" dirty="0">
                <a:latin typeface="Arial"/>
                <a:cs typeface="Arial"/>
              </a:rPr>
              <a:t>penalty</a:t>
            </a:r>
            <a:r>
              <a:rPr sz="800" spc="-5" dirty="0">
                <a:latin typeface="Arial"/>
                <a:cs typeface="Arial"/>
              </a:rPr>
              <a:t> </a:t>
            </a:r>
            <a:r>
              <a:rPr sz="800" dirty="0">
                <a:latin typeface="Arial"/>
                <a:cs typeface="Arial"/>
              </a:rPr>
              <a:t>tax.</a:t>
            </a:r>
            <a:r>
              <a:rPr sz="800" spc="-15" dirty="0">
                <a:latin typeface="Arial"/>
                <a:cs typeface="Arial"/>
              </a:rPr>
              <a:t> </a:t>
            </a:r>
            <a:r>
              <a:rPr sz="800" dirty="0">
                <a:latin typeface="Arial"/>
                <a:cs typeface="Arial"/>
              </a:rPr>
              <a:t>Please</a:t>
            </a:r>
            <a:r>
              <a:rPr sz="800" spc="-15" dirty="0">
                <a:latin typeface="Arial"/>
                <a:cs typeface="Arial"/>
              </a:rPr>
              <a:t> </a:t>
            </a:r>
            <a:r>
              <a:rPr sz="800" dirty="0">
                <a:latin typeface="Arial"/>
                <a:cs typeface="Arial"/>
              </a:rPr>
              <a:t>consult</a:t>
            </a:r>
            <a:r>
              <a:rPr sz="800" spc="-15" dirty="0">
                <a:latin typeface="Arial"/>
                <a:cs typeface="Arial"/>
              </a:rPr>
              <a:t> </a:t>
            </a:r>
            <a:r>
              <a:rPr sz="800" dirty="0">
                <a:latin typeface="Arial"/>
                <a:cs typeface="Arial"/>
              </a:rPr>
              <a:t>your</a:t>
            </a:r>
            <a:r>
              <a:rPr sz="800" spc="-10" dirty="0">
                <a:latin typeface="Arial"/>
                <a:cs typeface="Arial"/>
              </a:rPr>
              <a:t> </a:t>
            </a:r>
            <a:r>
              <a:rPr sz="800" dirty="0">
                <a:latin typeface="Arial"/>
                <a:cs typeface="Arial"/>
              </a:rPr>
              <a:t>tax</a:t>
            </a:r>
            <a:r>
              <a:rPr sz="800" spc="-20" dirty="0">
                <a:latin typeface="Arial"/>
                <a:cs typeface="Arial"/>
              </a:rPr>
              <a:t> </a:t>
            </a:r>
            <a:r>
              <a:rPr sz="800" dirty="0">
                <a:latin typeface="Arial"/>
                <a:cs typeface="Arial"/>
              </a:rPr>
              <a:t>professional for</a:t>
            </a:r>
            <a:r>
              <a:rPr sz="800" spc="-25" dirty="0">
                <a:latin typeface="Arial"/>
                <a:cs typeface="Arial"/>
              </a:rPr>
              <a:t> </a:t>
            </a:r>
            <a:r>
              <a:rPr sz="800" dirty="0">
                <a:latin typeface="Arial"/>
                <a:cs typeface="Arial"/>
              </a:rPr>
              <a:t>more</a:t>
            </a:r>
            <a:r>
              <a:rPr sz="800" spc="-15" dirty="0">
                <a:latin typeface="Arial"/>
                <a:cs typeface="Arial"/>
              </a:rPr>
              <a:t> </a:t>
            </a:r>
            <a:r>
              <a:rPr sz="800" spc="-10" dirty="0">
                <a:latin typeface="Arial"/>
                <a:cs typeface="Arial"/>
              </a:rPr>
              <a:t>information.</a:t>
            </a:r>
            <a:endParaRPr sz="800">
              <a:latin typeface="Arial"/>
              <a:cs typeface="Arial"/>
            </a:endParaRPr>
          </a:p>
        </p:txBody>
      </p:sp>
      <p:grpSp>
        <p:nvGrpSpPr>
          <p:cNvPr id="4" name="object 4"/>
          <p:cNvGrpSpPr/>
          <p:nvPr/>
        </p:nvGrpSpPr>
        <p:grpSpPr>
          <a:xfrm>
            <a:off x="1371600" y="2346198"/>
            <a:ext cx="1780539" cy="1983105"/>
            <a:chOff x="1371600" y="2346198"/>
            <a:chExt cx="1780539" cy="1983105"/>
          </a:xfrm>
        </p:grpSpPr>
        <p:sp>
          <p:nvSpPr>
            <p:cNvPr id="5" name="object 5"/>
            <p:cNvSpPr/>
            <p:nvPr/>
          </p:nvSpPr>
          <p:spPr>
            <a:xfrm>
              <a:off x="1371600" y="2346198"/>
              <a:ext cx="1780539" cy="1983105"/>
            </a:xfrm>
            <a:custGeom>
              <a:avLst/>
              <a:gdLst/>
              <a:ahLst/>
              <a:cxnLst/>
              <a:rect l="l" t="t" r="r" b="b"/>
              <a:pathLst>
                <a:path w="1780539" h="1983104">
                  <a:moveTo>
                    <a:pt x="1780032" y="0"/>
                  </a:moveTo>
                  <a:lnTo>
                    <a:pt x="0" y="0"/>
                  </a:lnTo>
                  <a:lnTo>
                    <a:pt x="0" y="1982724"/>
                  </a:lnTo>
                  <a:lnTo>
                    <a:pt x="1780032" y="1982724"/>
                  </a:lnTo>
                  <a:lnTo>
                    <a:pt x="1780032" y="0"/>
                  </a:lnTo>
                  <a:close/>
                </a:path>
              </a:pathLst>
            </a:custGeom>
            <a:solidFill>
              <a:srgbClr val="ECECEC"/>
            </a:solidFill>
          </p:spPr>
          <p:txBody>
            <a:bodyPr wrap="square" lIns="0" tIns="0" rIns="0" bIns="0" rtlCol="0"/>
            <a:lstStyle/>
            <a:p>
              <a:endParaRPr/>
            </a:p>
          </p:txBody>
        </p:sp>
        <p:sp>
          <p:nvSpPr>
            <p:cNvPr id="6" name="object 6"/>
            <p:cNvSpPr/>
            <p:nvPr/>
          </p:nvSpPr>
          <p:spPr>
            <a:xfrm>
              <a:off x="1878152" y="2901162"/>
              <a:ext cx="792480" cy="901065"/>
            </a:xfrm>
            <a:custGeom>
              <a:avLst/>
              <a:gdLst/>
              <a:ahLst/>
              <a:cxnLst/>
              <a:rect l="l" t="t" r="r" b="b"/>
              <a:pathLst>
                <a:path w="792480" h="901064">
                  <a:moveTo>
                    <a:pt x="230238" y="438670"/>
                  </a:moveTo>
                  <a:lnTo>
                    <a:pt x="146837" y="438670"/>
                  </a:lnTo>
                  <a:lnTo>
                    <a:pt x="146837" y="741146"/>
                  </a:lnTo>
                  <a:lnTo>
                    <a:pt x="230238" y="741146"/>
                  </a:lnTo>
                  <a:lnTo>
                    <a:pt x="230238" y="438670"/>
                  </a:lnTo>
                  <a:close/>
                </a:path>
                <a:path w="792480" h="901064">
                  <a:moveTo>
                    <a:pt x="440499" y="438670"/>
                  </a:moveTo>
                  <a:lnTo>
                    <a:pt x="357098" y="438670"/>
                  </a:lnTo>
                  <a:lnTo>
                    <a:pt x="357098" y="741146"/>
                  </a:lnTo>
                  <a:lnTo>
                    <a:pt x="440499" y="741146"/>
                  </a:lnTo>
                  <a:lnTo>
                    <a:pt x="440499" y="438670"/>
                  </a:lnTo>
                  <a:close/>
                </a:path>
                <a:path w="792480" h="901064">
                  <a:moveTo>
                    <a:pt x="650760" y="438670"/>
                  </a:moveTo>
                  <a:lnTo>
                    <a:pt x="567359" y="438670"/>
                  </a:lnTo>
                  <a:lnTo>
                    <a:pt x="567359" y="741146"/>
                  </a:lnTo>
                  <a:lnTo>
                    <a:pt x="650760" y="741146"/>
                  </a:lnTo>
                  <a:lnTo>
                    <a:pt x="650760" y="438670"/>
                  </a:lnTo>
                  <a:close/>
                </a:path>
                <a:path w="792480" h="901064">
                  <a:moveTo>
                    <a:pt x="778281" y="817105"/>
                  </a:moveTo>
                  <a:lnTo>
                    <a:pt x="19685" y="817105"/>
                  </a:lnTo>
                  <a:lnTo>
                    <a:pt x="19685" y="900722"/>
                  </a:lnTo>
                  <a:lnTo>
                    <a:pt x="778281" y="900722"/>
                  </a:lnTo>
                  <a:lnTo>
                    <a:pt x="778281" y="817105"/>
                  </a:lnTo>
                  <a:close/>
                </a:path>
                <a:path w="792480" h="901064">
                  <a:moveTo>
                    <a:pt x="791946" y="349999"/>
                  </a:moveTo>
                  <a:lnTo>
                    <a:pt x="398462" y="0"/>
                  </a:lnTo>
                  <a:lnTo>
                    <a:pt x="0" y="351002"/>
                  </a:lnTo>
                  <a:lnTo>
                    <a:pt x="55067" y="413905"/>
                  </a:lnTo>
                  <a:lnTo>
                    <a:pt x="398119" y="111760"/>
                  </a:lnTo>
                  <a:lnTo>
                    <a:pt x="736244" y="412572"/>
                  </a:lnTo>
                  <a:lnTo>
                    <a:pt x="791946" y="349999"/>
                  </a:lnTo>
                  <a:close/>
                </a:path>
              </a:pathLst>
            </a:custGeom>
            <a:solidFill>
              <a:srgbClr val="221F1F"/>
            </a:solidFill>
          </p:spPr>
          <p:txBody>
            <a:bodyPr wrap="square" lIns="0" tIns="0" rIns="0" bIns="0" rtlCol="0"/>
            <a:lstStyle/>
            <a:p>
              <a:endParaRPr/>
            </a:p>
          </p:txBody>
        </p:sp>
      </p:grpSp>
      <p:sp>
        <p:nvSpPr>
          <p:cNvPr id="7" name="object 7"/>
          <p:cNvSpPr txBox="1"/>
          <p:nvPr/>
        </p:nvSpPr>
        <p:spPr>
          <a:xfrm>
            <a:off x="3151632" y="2346198"/>
            <a:ext cx="4620895" cy="1983105"/>
          </a:xfrm>
          <a:prstGeom prst="rect">
            <a:avLst/>
          </a:prstGeom>
          <a:solidFill>
            <a:srgbClr val="00A757"/>
          </a:solidFill>
        </p:spPr>
        <p:txBody>
          <a:bodyPr vert="horz" wrap="square" lIns="0" tIns="219710" rIns="0" bIns="0" rtlCol="0">
            <a:spAutoFit/>
          </a:bodyPr>
          <a:lstStyle/>
          <a:p>
            <a:pPr marL="511809" marR="393700" indent="-238125">
              <a:lnSpc>
                <a:spcPts val="2740"/>
              </a:lnSpc>
              <a:spcBef>
                <a:spcPts val="1730"/>
              </a:spcBef>
              <a:buSzPct val="114583"/>
              <a:buFont typeface="Arial"/>
              <a:buChar char="•"/>
              <a:tabLst>
                <a:tab pos="511809" algn="l"/>
              </a:tabLst>
            </a:pPr>
            <a:r>
              <a:rPr sz="2400" b="1" dirty="0">
                <a:solidFill>
                  <a:srgbClr val="FFFFFC"/>
                </a:solidFill>
                <a:latin typeface="Arial"/>
                <a:cs typeface="Arial"/>
              </a:rPr>
              <a:t>Deductions</a:t>
            </a:r>
            <a:r>
              <a:rPr sz="2400" b="1" spc="-15" dirty="0">
                <a:solidFill>
                  <a:srgbClr val="FFFFFC"/>
                </a:solidFill>
                <a:latin typeface="Arial"/>
                <a:cs typeface="Arial"/>
              </a:rPr>
              <a:t> </a:t>
            </a:r>
            <a:r>
              <a:rPr sz="2400" dirty="0">
                <a:solidFill>
                  <a:srgbClr val="FFFFFC"/>
                </a:solidFill>
                <a:latin typeface="Arial"/>
                <a:cs typeface="Arial"/>
              </a:rPr>
              <a:t>may</a:t>
            </a:r>
            <a:r>
              <a:rPr sz="2400" spc="-25" dirty="0">
                <a:solidFill>
                  <a:srgbClr val="FFFFFC"/>
                </a:solidFill>
                <a:latin typeface="Arial"/>
                <a:cs typeface="Arial"/>
              </a:rPr>
              <a:t> </a:t>
            </a:r>
            <a:r>
              <a:rPr sz="2400" dirty="0">
                <a:solidFill>
                  <a:srgbClr val="FFFFFC"/>
                </a:solidFill>
                <a:latin typeface="Arial"/>
                <a:cs typeface="Arial"/>
              </a:rPr>
              <a:t>be</a:t>
            </a:r>
            <a:r>
              <a:rPr sz="2400" spc="-15" dirty="0">
                <a:solidFill>
                  <a:srgbClr val="FFFFFC"/>
                </a:solidFill>
                <a:latin typeface="Arial"/>
                <a:cs typeface="Arial"/>
              </a:rPr>
              <a:t> </a:t>
            </a:r>
            <a:r>
              <a:rPr sz="2400" spc="-10" dirty="0">
                <a:solidFill>
                  <a:srgbClr val="FFFFFC"/>
                </a:solidFill>
                <a:latin typeface="Arial"/>
                <a:cs typeface="Arial"/>
              </a:rPr>
              <a:t>limited </a:t>
            </a:r>
            <a:r>
              <a:rPr sz="2400" dirty="0">
                <a:solidFill>
                  <a:srgbClr val="FFFFFC"/>
                </a:solidFill>
                <a:latin typeface="Arial"/>
                <a:cs typeface="Arial"/>
              </a:rPr>
              <a:t>and</a:t>
            </a:r>
            <a:r>
              <a:rPr sz="2400" spc="-5" dirty="0">
                <a:solidFill>
                  <a:srgbClr val="FFFFFC"/>
                </a:solidFill>
                <a:latin typeface="Arial"/>
                <a:cs typeface="Arial"/>
              </a:rPr>
              <a:t> </a:t>
            </a:r>
            <a:r>
              <a:rPr sz="2400" dirty="0">
                <a:solidFill>
                  <a:srgbClr val="FFFFFC"/>
                </a:solidFill>
                <a:latin typeface="Arial"/>
                <a:cs typeface="Arial"/>
              </a:rPr>
              <a:t>vary</a:t>
            </a:r>
            <a:r>
              <a:rPr sz="2400" spc="-10" dirty="0">
                <a:solidFill>
                  <a:srgbClr val="FFFFFC"/>
                </a:solidFill>
                <a:latin typeface="Arial"/>
                <a:cs typeface="Arial"/>
              </a:rPr>
              <a:t> </a:t>
            </a:r>
            <a:r>
              <a:rPr sz="2400" dirty="0">
                <a:solidFill>
                  <a:srgbClr val="FFFFFC"/>
                </a:solidFill>
                <a:latin typeface="Arial"/>
                <a:cs typeface="Arial"/>
              </a:rPr>
              <a:t>by</a:t>
            </a:r>
            <a:r>
              <a:rPr sz="2400" spc="-10" dirty="0">
                <a:solidFill>
                  <a:srgbClr val="FFFFFC"/>
                </a:solidFill>
                <a:latin typeface="Arial"/>
                <a:cs typeface="Arial"/>
              </a:rPr>
              <a:t> state</a:t>
            </a:r>
            <a:endParaRPr sz="2400">
              <a:latin typeface="Arial"/>
              <a:cs typeface="Arial"/>
            </a:endParaRPr>
          </a:p>
          <a:p>
            <a:pPr marL="511809" marR="664845" indent="-238125">
              <a:lnSpc>
                <a:spcPts val="2740"/>
              </a:lnSpc>
              <a:spcBef>
                <a:spcPts val="1190"/>
              </a:spcBef>
              <a:buSzPct val="114583"/>
              <a:buFont typeface="Arial"/>
              <a:buChar char="•"/>
              <a:tabLst>
                <a:tab pos="511809" algn="l"/>
              </a:tabLst>
            </a:pPr>
            <a:r>
              <a:rPr sz="2400" b="1" dirty="0">
                <a:solidFill>
                  <a:srgbClr val="FFFFFC"/>
                </a:solidFill>
                <a:latin typeface="Arial"/>
                <a:cs typeface="Arial"/>
              </a:rPr>
              <a:t>Earnings</a:t>
            </a:r>
            <a:r>
              <a:rPr sz="2400" b="1" spc="-20" dirty="0">
                <a:solidFill>
                  <a:srgbClr val="FFFFFC"/>
                </a:solidFill>
                <a:latin typeface="Arial"/>
                <a:cs typeface="Arial"/>
              </a:rPr>
              <a:t> </a:t>
            </a:r>
            <a:r>
              <a:rPr sz="2400" dirty="0">
                <a:solidFill>
                  <a:srgbClr val="FFFFFC"/>
                </a:solidFill>
                <a:latin typeface="Arial"/>
                <a:cs typeface="Arial"/>
              </a:rPr>
              <a:t>on</a:t>
            </a:r>
            <a:r>
              <a:rPr sz="2400" spc="-15" dirty="0">
                <a:solidFill>
                  <a:srgbClr val="FFFFFC"/>
                </a:solidFill>
                <a:latin typeface="Arial"/>
                <a:cs typeface="Arial"/>
              </a:rPr>
              <a:t> </a:t>
            </a:r>
            <a:r>
              <a:rPr sz="2400" spc="-10" dirty="0">
                <a:solidFill>
                  <a:srgbClr val="FFFFFC"/>
                </a:solidFill>
                <a:latin typeface="Arial"/>
                <a:cs typeface="Arial"/>
              </a:rPr>
              <a:t>distributions </a:t>
            </a:r>
            <a:r>
              <a:rPr sz="2400" dirty="0">
                <a:solidFill>
                  <a:srgbClr val="FFFFFC"/>
                </a:solidFill>
                <a:latin typeface="Arial"/>
                <a:cs typeface="Arial"/>
              </a:rPr>
              <a:t>can</a:t>
            </a:r>
            <a:r>
              <a:rPr sz="2400" spc="-10" dirty="0">
                <a:solidFill>
                  <a:srgbClr val="FFFFFC"/>
                </a:solidFill>
                <a:latin typeface="Arial"/>
                <a:cs typeface="Arial"/>
              </a:rPr>
              <a:t> </a:t>
            </a:r>
            <a:r>
              <a:rPr sz="2400" dirty="0">
                <a:solidFill>
                  <a:srgbClr val="FFFFFC"/>
                </a:solidFill>
                <a:latin typeface="Arial"/>
                <a:cs typeface="Arial"/>
              </a:rPr>
              <a:t>be</a:t>
            </a:r>
            <a:r>
              <a:rPr sz="2400" spc="-5" dirty="0">
                <a:solidFill>
                  <a:srgbClr val="FFFFFC"/>
                </a:solidFill>
                <a:latin typeface="Arial"/>
                <a:cs typeface="Arial"/>
              </a:rPr>
              <a:t> </a:t>
            </a:r>
            <a:r>
              <a:rPr sz="2400" dirty="0">
                <a:solidFill>
                  <a:srgbClr val="FFFFFC"/>
                </a:solidFill>
                <a:latin typeface="Arial"/>
                <a:cs typeface="Arial"/>
              </a:rPr>
              <a:t>exempt</a:t>
            </a:r>
            <a:r>
              <a:rPr sz="2400" spc="-10" dirty="0">
                <a:solidFill>
                  <a:srgbClr val="FFFFFC"/>
                </a:solidFill>
                <a:latin typeface="Arial"/>
                <a:cs typeface="Arial"/>
              </a:rPr>
              <a:t> </a:t>
            </a:r>
            <a:r>
              <a:rPr sz="2400" dirty="0">
                <a:solidFill>
                  <a:srgbClr val="FFFFFC"/>
                </a:solidFill>
                <a:latin typeface="Arial"/>
                <a:cs typeface="Arial"/>
              </a:rPr>
              <a:t>or</a:t>
            </a:r>
            <a:r>
              <a:rPr sz="2400" spc="-5" dirty="0">
                <a:solidFill>
                  <a:srgbClr val="FFFFFC"/>
                </a:solidFill>
                <a:latin typeface="Arial"/>
                <a:cs typeface="Arial"/>
              </a:rPr>
              <a:t> </a:t>
            </a:r>
            <a:r>
              <a:rPr sz="2400" spc="-10" dirty="0">
                <a:solidFill>
                  <a:srgbClr val="FFFFFC"/>
                </a:solidFill>
                <a:latin typeface="Arial"/>
                <a:cs typeface="Arial"/>
              </a:rPr>
              <a:t>taxable</a:t>
            </a:r>
            <a:endParaRPr sz="2400">
              <a:latin typeface="Arial"/>
              <a:cs typeface="Arial"/>
            </a:endParaRPr>
          </a:p>
        </p:txBody>
      </p:sp>
      <p:sp>
        <p:nvSpPr>
          <p:cNvPr id="8" name="object 8"/>
          <p:cNvSpPr txBox="1"/>
          <p:nvPr/>
        </p:nvSpPr>
        <p:spPr>
          <a:xfrm>
            <a:off x="8618665" y="6438070"/>
            <a:ext cx="138430" cy="147320"/>
          </a:xfrm>
          <a:prstGeom prst="rect">
            <a:avLst/>
          </a:prstGeom>
        </p:spPr>
        <p:txBody>
          <a:bodyPr vert="horz" wrap="square" lIns="0" tIns="12065" rIns="0" bIns="0" rtlCol="0">
            <a:spAutoFit/>
          </a:bodyPr>
          <a:lstStyle/>
          <a:p>
            <a:pPr marL="12700">
              <a:lnSpc>
                <a:spcPct val="100000"/>
              </a:lnSpc>
              <a:spcBef>
                <a:spcPts val="95"/>
              </a:spcBef>
            </a:pPr>
            <a:r>
              <a:rPr sz="800" spc="-25" dirty="0">
                <a:latin typeface="Arial"/>
                <a:cs typeface="Arial"/>
              </a:rPr>
              <a:t>14</a:t>
            </a:r>
            <a:endParaRPr sz="800">
              <a:latin typeface="Arial"/>
              <a:cs typeface="Arial"/>
            </a:endParaRPr>
          </a:p>
        </p:txBody>
      </p:sp>
    </p:spTree>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spc="-10" dirty="0"/>
              <a:t>In-</a:t>
            </a:r>
            <a:r>
              <a:rPr dirty="0"/>
              <a:t>state</a:t>
            </a:r>
            <a:r>
              <a:rPr spc="-25" dirty="0"/>
              <a:t> </a:t>
            </a:r>
            <a:r>
              <a:rPr dirty="0"/>
              <a:t>529</a:t>
            </a:r>
            <a:r>
              <a:rPr spc="-10" dirty="0"/>
              <a:t> </a:t>
            </a:r>
            <a:r>
              <a:rPr dirty="0"/>
              <a:t>savings</a:t>
            </a:r>
            <a:r>
              <a:rPr spc="-15" dirty="0"/>
              <a:t> </a:t>
            </a:r>
            <a:r>
              <a:rPr dirty="0"/>
              <a:t>plans</a:t>
            </a:r>
            <a:r>
              <a:rPr spc="-25" dirty="0"/>
              <a:t> </a:t>
            </a:r>
            <a:r>
              <a:rPr dirty="0"/>
              <a:t>versus</a:t>
            </a:r>
            <a:r>
              <a:rPr spc="-10" dirty="0"/>
              <a:t> </a:t>
            </a:r>
            <a:r>
              <a:rPr dirty="0"/>
              <a:t>national</a:t>
            </a:r>
            <a:r>
              <a:rPr spc="-25" dirty="0"/>
              <a:t> </a:t>
            </a:r>
            <a:r>
              <a:rPr spc="-10" dirty="0"/>
              <a:t>plans</a:t>
            </a:r>
          </a:p>
        </p:txBody>
      </p:sp>
      <p:sp>
        <p:nvSpPr>
          <p:cNvPr id="3" name="object 3"/>
          <p:cNvSpPr txBox="1"/>
          <p:nvPr/>
        </p:nvSpPr>
        <p:spPr>
          <a:xfrm>
            <a:off x="3202410" y="6192210"/>
            <a:ext cx="5303520" cy="391160"/>
          </a:xfrm>
          <a:prstGeom prst="rect">
            <a:avLst/>
          </a:prstGeom>
        </p:spPr>
        <p:txBody>
          <a:bodyPr vert="horz" wrap="square" lIns="0" tIns="12065" rIns="0" bIns="0" rtlCol="0">
            <a:spAutoFit/>
          </a:bodyPr>
          <a:lstStyle/>
          <a:p>
            <a:pPr marL="12700" marR="5080">
              <a:lnSpc>
                <a:spcPct val="100000"/>
              </a:lnSpc>
              <a:spcBef>
                <a:spcPts val="95"/>
              </a:spcBef>
            </a:pPr>
            <a:r>
              <a:rPr sz="800" b="1" dirty="0">
                <a:latin typeface="Arial"/>
                <a:cs typeface="Arial"/>
              </a:rPr>
              <a:t>1</a:t>
            </a:r>
            <a:r>
              <a:rPr sz="800" b="1" spc="-15" dirty="0">
                <a:latin typeface="Arial"/>
                <a:cs typeface="Arial"/>
              </a:rPr>
              <a:t> </a:t>
            </a:r>
            <a:r>
              <a:rPr sz="800" dirty="0">
                <a:latin typeface="Arial"/>
                <a:cs typeface="Arial"/>
              </a:rPr>
              <a:t>Some</a:t>
            </a:r>
            <a:r>
              <a:rPr sz="800" spc="-15" dirty="0">
                <a:latin typeface="Arial"/>
                <a:cs typeface="Arial"/>
              </a:rPr>
              <a:t> </a:t>
            </a:r>
            <a:r>
              <a:rPr sz="800" dirty="0">
                <a:latin typeface="Arial"/>
                <a:cs typeface="Arial"/>
              </a:rPr>
              <a:t>states don’t</a:t>
            </a:r>
            <a:r>
              <a:rPr sz="800" spc="-10" dirty="0">
                <a:latin typeface="Arial"/>
                <a:cs typeface="Arial"/>
              </a:rPr>
              <a:t> </a:t>
            </a:r>
            <a:r>
              <a:rPr sz="800" dirty="0">
                <a:latin typeface="Arial"/>
                <a:cs typeface="Arial"/>
              </a:rPr>
              <a:t>consider</a:t>
            </a:r>
            <a:r>
              <a:rPr sz="800" spc="-10" dirty="0">
                <a:latin typeface="Arial"/>
                <a:cs typeface="Arial"/>
              </a:rPr>
              <a:t> </a:t>
            </a:r>
            <a:r>
              <a:rPr sz="800" dirty="0">
                <a:latin typeface="Arial"/>
                <a:cs typeface="Arial"/>
              </a:rPr>
              <a:t>withdrawals from</a:t>
            </a:r>
            <a:r>
              <a:rPr sz="800" spc="-15" dirty="0">
                <a:latin typeface="Arial"/>
                <a:cs typeface="Arial"/>
              </a:rPr>
              <a:t> </a:t>
            </a:r>
            <a:r>
              <a:rPr sz="800" dirty="0">
                <a:latin typeface="Arial"/>
                <a:cs typeface="Arial"/>
              </a:rPr>
              <a:t>a</a:t>
            </a:r>
            <a:r>
              <a:rPr sz="800" spc="-15" dirty="0">
                <a:latin typeface="Arial"/>
                <a:cs typeface="Arial"/>
              </a:rPr>
              <a:t> </a:t>
            </a:r>
            <a:r>
              <a:rPr sz="800" dirty="0">
                <a:latin typeface="Arial"/>
                <a:cs typeface="Arial"/>
              </a:rPr>
              <a:t>529</a:t>
            </a:r>
            <a:r>
              <a:rPr sz="800" spc="-5" dirty="0">
                <a:latin typeface="Arial"/>
                <a:cs typeface="Arial"/>
              </a:rPr>
              <a:t> </a:t>
            </a:r>
            <a:r>
              <a:rPr sz="800" dirty="0">
                <a:latin typeface="Arial"/>
                <a:cs typeface="Arial"/>
              </a:rPr>
              <a:t>plan</a:t>
            </a:r>
            <a:r>
              <a:rPr sz="800" spc="-10" dirty="0">
                <a:latin typeface="Arial"/>
                <a:cs typeface="Arial"/>
              </a:rPr>
              <a:t> </a:t>
            </a:r>
            <a:r>
              <a:rPr sz="800" dirty="0">
                <a:latin typeface="Arial"/>
                <a:cs typeface="Arial"/>
              </a:rPr>
              <a:t>to</a:t>
            </a:r>
            <a:r>
              <a:rPr sz="800" spc="-15" dirty="0">
                <a:latin typeface="Arial"/>
                <a:cs typeface="Arial"/>
              </a:rPr>
              <a:t> </a:t>
            </a:r>
            <a:r>
              <a:rPr sz="800" dirty="0">
                <a:latin typeface="Arial"/>
                <a:cs typeface="Arial"/>
              </a:rPr>
              <a:t>pay</a:t>
            </a:r>
            <a:r>
              <a:rPr sz="800" spc="-10" dirty="0">
                <a:latin typeface="Arial"/>
                <a:cs typeface="Arial"/>
              </a:rPr>
              <a:t> </a:t>
            </a:r>
            <a:r>
              <a:rPr sz="800" dirty="0">
                <a:latin typeface="Arial"/>
                <a:cs typeface="Arial"/>
              </a:rPr>
              <a:t>for</a:t>
            </a:r>
            <a:r>
              <a:rPr sz="800" spc="-20" dirty="0">
                <a:latin typeface="Arial"/>
                <a:cs typeface="Arial"/>
              </a:rPr>
              <a:t> </a:t>
            </a:r>
            <a:r>
              <a:rPr sz="800" dirty="0">
                <a:latin typeface="Arial"/>
                <a:cs typeface="Arial"/>
              </a:rPr>
              <a:t>primary</a:t>
            </a:r>
            <a:r>
              <a:rPr sz="800" spc="-20" dirty="0">
                <a:latin typeface="Arial"/>
                <a:cs typeface="Arial"/>
              </a:rPr>
              <a:t> </a:t>
            </a:r>
            <a:r>
              <a:rPr sz="800" dirty="0">
                <a:latin typeface="Arial"/>
                <a:cs typeface="Arial"/>
              </a:rPr>
              <a:t>or</a:t>
            </a:r>
            <a:r>
              <a:rPr sz="800" spc="-20" dirty="0">
                <a:latin typeface="Arial"/>
                <a:cs typeface="Arial"/>
              </a:rPr>
              <a:t> </a:t>
            </a:r>
            <a:r>
              <a:rPr sz="800" dirty="0">
                <a:latin typeface="Arial"/>
                <a:cs typeface="Arial"/>
              </a:rPr>
              <a:t>secondary school</a:t>
            </a:r>
            <a:r>
              <a:rPr sz="800" spc="-15" dirty="0">
                <a:latin typeface="Arial"/>
                <a:cs typeface="Arial"/>
              </a:rPr>
              <a:t> </a:t>
            </a:r>
            <a:r>
              <a:rPr sz="800" dirty="0">
                <a:latin typeface="Arial"/>
                <a:cs typeface="Arial"/>
              </a:rPr>
              <a:t>costs</a:t>
            </a:r>
            <a:r>
              <a:rPr sz="800" spc="-15" dirty="0">
                <a:latin typeface="Arial"/>
                <a:cs typeface="Arial"/>
              </a:rPr>
              <a:t> </a:t>
            </a:r>
            <a:r>
              <a:rPr sz="800" dirty="0">
                <a:latin typeface="Arial"/>
                <a:cs typeface="Arial"/>
              </a:rPr>
              <a:t>a</a:t>
            </a:r>
            <a:r>
              <a:rPr sz="800" spc="-20" dirty="0">
                <a:latin typeface="Arial"/>
                <a:cs typeface="Arial"/>
              </a:rPr>
              <a:t> </a:t>
            </a:r>
            <a:r>
              <a:rPr sz="800" spc="-10" dirty="0">
                <a:latin typeface="Arial"/>
                <a:cs typeface="Arial"/>
              </a:rPr>
              <a:t>permissible </a:t>
            </a:r>
            <a:r>
              <a:rPr sz="800" dirty="0">
                <a:latin typeface="Arial"/>
                <a:cs typeface="Arial"/>
              </a:rPr>
              <a:t>expense.</a:t>
            </a:r>
            <a:r>
              <a:rPr sz="800" spc="-5" dirty="0">
                <a:latin typeface="Arial"/>
                <a:cs typeface="Arial"/>
              </a:rPr>
              <a:t> </a:t>
            </a:r>
            <a:r>
              <a:rPr sz="800" dirty="0">
                <a:latin typeface="Arial"/>
                <a:cs typeface="Arial"/>
              </a:rPr>
              <a:t>The</a:t>
            </a:r>
            <a:r>
              <a:rPr sz="800" spc="-10" dirty="0">
                <a:latin typeface="Arial"/>
                <a:cs typeface="Arial"/>
              </a:rPr>
              <a:t> </a:t>
            </a:r>
            <a:r>
              <a:rPr sz="800" dirty="0">
                <a:latin typeface="Arial"/>
                <a:cs typeface="Arial"/>
              </a:rPr>
              <a:t>tax</a:t>
            </a:r>
            <a:r>
              <a:rPr sz="800" spc="-20" dirty="0">
                <a:latin typeface="Arial"/>
                <a:cs typeface="Arial"/>
              </a:rPr>
              <a:t> </a:t>
            </a:r>
            <a:r>
              <a:rPr sz="800" dirty="0">
                <a:latin typeface="Arial"/>
                <a:cs typeface="Arial"/>
              </a:rPr>
              <a:t>consequences</a:t>
            </a:r>
            <a:r>
              <a:rPr sz="800" spc="5" dirty="0">
                <a:latin typeface="Arial"/>
                <a:cs typeface="Arial"/>
              </a:rPr>
              <a:t> </a:t>
            </a:r>
            <a:r>
              <a:rPr sz="800" dirty="0">
                <a:latin typeface="Arial"/>
                <a:cs typeface="Arial"/>
              </a:rPr>
              <a:t>of</a:t>
            </a:r>
            <a:r>
              <a:rPr sz="800" spc="-15" dirty="0">
                <a:latin typeface="Arial"/>
                <a:cs typeface="Arial"/>
              </a:rPr>
              <a:t> </a:t>
            </a:r>
            <a:r>
              <a:rPr sz="800" dirty="0">
                <a:latin typeface="Arial"/>
                <a:cs typeface="Arial"/>
              </a:rPr>
              <a:t>such</a:t>
            </a:r>
            <a:r>
              <a:rPr sz="800" spc="-20" dirty="0">
                <a:latin typeface="Arial"/>
                <a:cs typeface="Arial"/>
              </a:rPr>
              <a:t> </a:t>
            </a:r>
            <a:r>
              <a:rPr sz="800" dirty="0">
                <a:latin typeface="Arial"/>
                <a:cs typeface="Arial"/>
              </a:rPr>
              <a:t>payments</a:t>
            </a:r>
            <a:r>
              <a:rPr sz="800" spc="10" dirty="0">
                <a:latin typeface="Arial"/>
                <a:cs typeface="Arial"/>
              </a:rPr>
              <a:t> </a:t>
            </a:r>
            <a:r>
              <a:rPr sz="800" dirty="0">
                <a:latin typeface="Arial"/>
                <a:cs typeface="Arial"/>
              </a:rPr>
              <a:t>will</a:t>
            </a:r>
            <a:r>
              <a:rPr sz="800" spc="-35" dirty="0">
                <a:latin typeface="Arial"/>
                <a:cs typeface="Arial"/>
              </a:rPr>
              <a:t> </a:t>
            </a:r>
            <a:r>
              <a:rPr sz="800" dirty="0">
                <a:latin typeface="Arial"/>
                <a:cs typeface="Arial"/>
              </a:rPr>
              <a:t>vary</a:t>
            </a:r>
            <a:r>
              <a:rPr sz="800" spc="-20" dirty="0">
                <a:latin typeface="Arial"/>
                <a:cs typeface="Arial"/>
              </a:rPr>
              <a:t> </a:t>
            </a:r>
            <a:r>
              <a:rPr sz="800" dirty="0">
                <a:latin typeface="Arial"/>
                <a:cs typeface="Arial"/>
              </a:rPr>
              <a:t>depending</a:t>
            </a:r>
            <a:r>
              <a:rPr sz="800" spc="5" dirty="0">
                <a:latin typeface="Arial"/>
                <a:cs typeface="Arial"/>
              </a:rPr>
              <a:t> </a:t>
            </a:r>
            <a:r>
              <a:rPr sz="800" dirty="0">
                <a:latin typeface="Arial"/>
                <a:cs typeface="Arial"/>
              </a:rPr>
              <a:t>on</a:t>
            </a:r>
            <a:r>
              <a:rPr sz="800" spc="-15" dirty="0">
                <a:latin typeface="Arial"/>
                <a:cs typeface="Arial"/>
              </a:rPr>
              <a:t> </a:t>
            </a:r>
            <a:r>
              <a:rPr sz="800" dirty="0">
                <a:latin typeface="Arial"/>
                <a:cs typeface="Arial"/>
              </a:rPr>
              <a:t>state</a:t>
            </a:r>
            <a:r>
              <a:rPr sz="800" spc="-10" dirty="0">
                <a:latin typeface="Arial"/>
                <a:cs typeface="Arial"/>
              </a:rPr>
              <a:t> </a:t>
            </a:r>
            <a:r>
              <a:rPr sz="800" dirty="0">
                <a:latin typeface="Arial"/>
                <a:cs typeface="Arial"/>
              </a:rPr>
              <a:t>law</a:t>
            </a:r>
            <a:r>
              <a:rPr sz="800" spc="-20" dirty="0">
                <a:latin typeface="Arial"/>
                <a:cs typeface="Arial"/>
              </a:rPr>
              <a:t> </a:t>
            </a:r>
            <a:r>
              <a:rPr sz="800" dirty="0">
                <a:latin typeface="Arial"/>
                <a:cs typeface="Arial"/>
              </a:rPr>
              <a:t>and</a:t>
            </a:r>
            <a:r>
              <a:rPr sz="800" spc="-15" dirty="0">
                <a:latin typeface="Arial"/>
                <a:cs typeface="Arial"/>
              </a:rPr>
              <a:t> </a:t>
            </a:r>
            <a:r>
              <a:rPr sz="800" dirty="0">
                <a:latin typeface="Arial"/>
                <a:cs typeface="Arial"/>
              </a:rPr>
              <a:t>may</a:t>
            </a:r>
            <a:r>
              <a:rPr sz="800" spc="-20" dirty="0">
                <a:latin typeface="Arial"/>
                <a:cs typeface="Arial"/>
              </a:rPr>
              <a:t> </a:t>
            </a:r>
            <a:r>
              <a:rPr sz="800" dirty="0">
                <a:latin typeface="Arial"/>
                <a:cs typeface="Arial"/>
              </a:rPr>
              <a:t>include</a:t>
            </a:r>
            <a:r>
              <a:rPr sz="800" spc="-15" dirty="0">
                <a:latin typeface="Arial"/>
                <a:cs typeface="Arial"/>
              </a:rPr>
              <a:t> </a:t>
            </a:r>
            <a:r>
              <a:rPr sz="800" spc="-10" dirty="0">
                <a:latin typeface="Arial"/>
                <a:cs typeface="Arial"/>
              </a:rPr>
              <a:t>penalties.</a:t>
            </a:r>
            <a:endParaRPr sz="800">
              <a:latin typeface="Arial"/>
              <a:cs typeface="Arial"/>
            </a:endParaRPr>
          </a:p>
          <a:p>
            <a:pPr marL="12700">
              <a:lnSpc>
                <a:spcPct val="100000"/>
              </a:lnSpc>
            </a:pPr>
            <a:r>
              <a:rPr sz="800" dirty="0">
                <a:latin typeface="Arial"/>
                <a:cs typeface="Arial"/>
              </a:rPr>
              <a:t>Please</a:t>
            </a:r>
            <a:r>
              <a:rPr sz="800" spc="-10" dirty="0">
                <a:latin typeface="Arial"/>
                <a:cs typeface="Arial"/>
              </a:rPr>
              <a:t> </a:t>
            </a:r>
            <a:r>
              <a:rPr sz="800" dirty="0">
                <a:latin typeface="Arial"/>
                <a:cs typeface="Arial"/>
              </a:rPr>
              <a:t>consult</a:t>
            </a:r>
            <a:r>
              <a:rPr sz="800" spc="-5" dirty="0">
                <a:latin typeface="Arial"/>
                <a:cs typeface="Arial"/>
              </a:rPr>
              <a:t> </a:t>
            </a:r>
            <a:r>
              <a:rPr sz="800" dirty="0">
                <a:latin typeface="Arial"/>
                <a:cs typeface="Arial"/>
              </a:rPr>
              <a:t>with</a:t>
            </a:r>
            <a:r>
              <a:rPr sz="800" spc="-10" dirty="0">
                <a:latin typeface="Arial"/>
                <a:cs typeface="Arial"/>
              </a:rPr>
              <a:t> </a:t>
            </a:r>
            <a:r>
              <a:rPr sz="800" dirty="0">
                <a:latin typeface="Arial"/>
                <a:cs typeface="Arial"/>
              </a:rPr>
              <a:t>a</a:t>
            </a:r>
            <a:r>
              <a:rPr sz="800" spc="-10" dirty="0">
                <a:latin typeface="Arial"/>
                <a:cs typeface="Arial"/>
              </a:rPr>
              <a:t> </a:t>
            </a:r>
            <a:r>
              <a:rPr sz="800" dirty="0">
                <a:latin typeface="Arial"/>
                <a:cs typeface="Arial"/>
              </a:rPr>
              <a:t>tax</a:t>
            </a:r>
            <a:r>
              <a:rPr sz="800" spc="-10" dirty="0">
                <a:latin typeface="Arial"/>
                <a:cs typeface="Arial"/>
              </a:rPr>
              <a:t> </a:t>
            </a:r>
            <a:r>
              <a:rPr sz="800" dirty="0">
                <a:latin typeface="Arial"/>
                <a:cs typeface="Arial"/>
              </a:rPr>
              <a:t>or</a:t>
            </a:r>
            <a:r>
              <a:rPr sz="800" spc="-20" dirty="0">
                <a:latin typeface="Arial"/>
                <a:cs typeface="Arial"/>
              </a:rPr>
              <a:t> </a:t>
            </a:r>
            <a:r>
              <a:rPr sz="800" dirty="0">
                <a:latin typeface="Arial"/>
                <a:cs typeface="Arial"/>
              </a:rPr>
              <a:t>legal</a:t>
            </a:r>
            <a:r>
              <a:rPr sz="800" spc="-10" dirty="0">
                <a:latin typeface="Arial"/>
                <a:cs typeface="Arial"/>
              </a:rPr>
              <a:t> professional.</a:t>
            </a:r>
            <a:endParaRPr sz="800">
              <a:latin typeface="Arial"/>
              <a:cs typeface="Arial"/>
            </a:endParaRPr>
          </a:p>
        </p:txBody>
      </p:sp>
      <p:sp>
        <p:nvSpPr>
          <p:cNvPr id="4" name="object 4"/>
          <p:cNvSpPr txBox="1"/>
          <p:nvPr/>
        </p:nvSpPr>
        <p:spPr>
          <a:xfrm>
            <a:off x="385762" y="940396"/>
            <a:ext cx="4775835" cy="330200"/>
          </a:xfrm>
          <a:prstGeom prst="rect">
            <a:avLst/>
          </a:prstGeom>
        </p:spPr>
        <p:txBody>
          <a:bodyPr vert="horz" wrap="square" lIns="0" tIns="12065" rIns="0" bIns="0" rtlCol="0">
            <a:spAutoFit/>
          </a:bodyPr>
          <a:lstStyle/>
          <a:p>
            <a:pPr marL="12700">
              <a:lnSpc>
                <a:spcPct val="100000"/>
              </a:lnSpc>
              <a:spcBef>
                <a:spcPts val="95"/>
              </a:spcBef>
            </a:pPr>
            <a:r>
              <a:rPr sz="2000" i="1" dirty="0">
                <a:latin typeface="Arial"/>
                <a:cs typeface="Arial"/>
              </a:rPr>
              <a:t>State</a:t>
            </a:r>
            <a:r>
              <a:rPr sz="2000" i="1" spc="-80" dirty="0">
                <a:latin typeface="Arial"/>
                <a:cs typeface="Arial"/>
              </a:rPr>
              <a:t> </a:t>
            </a:r>
            <a:r>
              <a:rPr sz="2000" i="1" dirty="0">
                <a:latin typeface="Arial"/>
                <a:cs typeface="Arial"/>
              </a:rPr>
              <a:t>recapture</a:t>
            </a:r>
            <a:r>
              <a:rPr sz="2000" i="1" spc="-75" dirty="0">
                <a:latin typeface="Arial"/>
                <a:cs typeface="Arial"/>
              </a:rPr>
              <a:t> </a:t>
            </a:r>
            <a:r>
              <a:rPr sz="2000" i="1" dirty="0">
                <a:latin typeface="Arial"/>
                <a:cs typeface="Arial"/>
              </a:rPr>
              <a:t>rules</a:t>
            </a:r>
            <a:r>
              <a:rPr sz="2000" i="1" spc="-65" dirty="0">
                <a:latin typeface="Arial"/>
                <a:cs typeface="Arial"/>
              </a:rPr>
              <a:t> </a:t>
            </a:r>
            <a:r>
              <a:rPr sz="2000" i="1" dirty="0">
                <a:latin typeface="Arial"/>
                <a:cs typeface="Arial"/>
              </a:rPr>
              <a:t>on</a:t>
            </a:r>
            <a:r>
              <a:rPr sz="2000" i="1" spc="-60" dirty="0">
                <a:latin typeface="Arial"/>
                <a:cs typeface="Arial"/>
              </a:rPr>
              <a:t> </a:t>
            </a:r>
            <a:r>
              <a:rPr sz="2000" i="1" dirty="0">
                <a:latin typeface="Arial"/>
                <a:cs typeface="Arial"/>
              </a:rPr>
              <a:t>taking</a:t>
            </a:r>
            <a:r>
              <a:rPr sz="2000" i="1" spc="-75" dirty="0">
                <a:latin typeface="Arial"/>
                <a:cs typeface="Arial"/>
              </a:rPr>
              <a:t> </a:t>
            </a:r>
            <a:r>
              <a:rPr sz="2000" i="1" spc="-10" dirty="0">
                <a:latin typeface="Arial"/>
                <a:cs typeface="Arial"/>
              </a:rPr>
              <a:t>deductions</a:t>
            </a:r>
            <a:endParaRPr sz="2000">
              <a:latin typeface="Arial"/>
              <a:cs typeface="Arial"/>
            </a:endParaRPr>
          </a:p>
        </p:txBody>
      </p:sp>
      <p:sp>
        <p:nvSpPr>
          <p:cNvPr id="5" name="object 5"/>
          <p:cNvSpPr txBox="1"/>
          <p:nvPr/>
        </p:nvSpPr>
        <p:spPr>
          <a:xfrm>
            <a:off x="423672" y="1853945"/>
            <a:ext cx="2651760" cy="3295650"/>
          </a:xfrm>
          <a:prstGeom prst="rect">
            <a:avLst/>
          </a:prstGeom>
          <a:solidFill>
            <a:srgbClr val="00A757"/>
          </a:solidFill>
        </p:spPr>
        <p:txBody>
          <a:bodyPr vert="horz" wrap="square" lIns="0" tIns="6350" rIns="0" bIns="0" rtlCol="0">
            <a:spAutoFit/>
          </a:bodyPr>
          <a:lstStyle/>
          <a:p>
            <a:pPr>
              <a:lnSpc>
                <a:spcPct val="100000"/>
              </a:lnSpc>
              <a:spcBef>
                <a:spcPts val="50"/>
              </a:spcBef>
            </a:pPr>
            <a:endParaRPr sz="2200">
              <a:latin typeface="Times New Roman"/>
              <a:cs typeface="Times New Roman"/>
            </a:endParaRPr>
          </a:p>
          <a:p>
            <a:pPr marL="353060" marR="345440" algn="ctr">
              <a:lnSpc>
                <a:spcPts val="2590"/>
              </a:lnSpc>
            </a:pPr>
            <a:r>
              <a:rPr sz="2400" dirty="0">
                <a:solidFill>
                  <a:srgbClr val="FFFFFF"/>
                </a:solidFill>
                <a:latin typeface="Arial"/>
                <a:cs typeface="Arial"/>
              </a:rPr>
              <a:t>After</a:t>
            </a:r>
            <a:r>
              <a:rPr sz="2400" spc="-35" dirty="0">
                <a:solidFill>
                  <a:srgbClr val="FFFFFF"/>
                </a:solidFill>
                <a:latin typeface="Arial"/>
                <a:cs typeface="Arial"/>
              </a:rPr>
              <a:t> </a:t>
            </a:r>
            <a:r>
              <a:rPr sz="2400" spc="-10" dirty="0">
                <a:solidFill>
                  <a:srgbClr val="FFFFFF"/>
                </a:solidFill>
                <a:latin typeface="Arial"/>
                <a:cs typeface="Arial"/>
              </a:rPr>
              <a:t>receiving </a:t>
            </a:r>
            <a:r>
              <a:rPr sz="2400" dirty="0">
                <a:solidFill>
                  <a:srgbClr val="FFFFFF"/>
                </a:solidFill>
                <a:latin typeface="Arial"/>
                <a:cs typeface="Arial"/>
              </a:rPr>
              <a:t>a</a:t>
            </a:r>
            <a:r>
              <a:rPr sz="2400" spc="-5" dirty="0">
                <a:solidFill>
                  <a:srgbClr val="FFFFFF"/>
                </a:solidFill>
                <a:latin typeface="Arial"/>
                <a:cs typeface="Arial"/>
              </a:rPr>
              <a:t> </a:t>
            </a:r>
            <a:r>
              <a:rPr sz="2400" spc="-10" dirty="0">
                <a:solidFill>
                  <a:srgbClr val="FFFFFF"/>
                </a:solidFill>
                <a:latin typeface="Arial"/>
                <a:cs typeface="Arial"/>
              </a:rPr>
              <a:t>deduction, </a:t>
            </a:r>
            <a:r>
              <a:rPr sz="2400" dirty="0">
                <a:solidFill>
                  <a:srgbClr val="FFFFFF"/>
                </a:solidFill>
                <a:latin typeface="Arial"/>
                <a:cs typeface="Arial"/>
              </a:rPr>
              <a:t>what</a:t>
            </a:r>
            <a:r>
              <a:rPr sz="2400" spc="-10" dirty="0">
                <a:solidFill>
                  <a:srgbClr val="FFFFFF"/>
                </a:solidFill>
                <a:latin typeface="Arial"/>
                <a:cs typeface="Arial"/>
              </a:rPr>
              <a:t> happens </a:t>
            </a:r>
            <a:r>
              <a:rPr sz="2400" dirty="0">
                <a:solidFill>
                  <a:srgbClr val="FFFFFF"/>
                </a:solidFill>
                <a:latin typeface="Arial"/>
                <a:cs typeface="Arial"/>
              </a:rPr>
              <a:t>if</a:t>
            </a:r>
            <a:r>
              <a:rPr sz="2400" spc="-15" dirty="0">
                <a:solidFill>
                  <a:srgbClr val="FFFFFF"/>
                </a:solidFill>
                <a:latin typeface="Arial"/>
                <a:cs typeface="Arial"/>
              </a:rPr>
              <a:t> </a:t>
            </a:r>
            <a:r>
              <a:rPr sz="2400" dirty="0">
                <a:solidFill>
                  <a:srgbClr val="FFFFFF"/>
                </a:solidFill>
                <a:latin typeface="Arial"/>
                <a:cs typeface="Arial"/>
              </a:rPr>
              <a:t>you take</a:t>
            </a:r>
            <a:r>
              <a:rPr sz="2400" spc="-10" dirty="0">
                <a:solidFill>
                  <a:srgbClr val="FFFFFF"/>
                </a:solidFill>
                <a:latin typeface="Arial"/>
                <a:cs typeface="Arial"/>
              </a:rPr>
              <a:t> </a:t>
            </a:r>
            <a:r>
              <a:rPr sz="2400" spc="-50" dirty="0">
                <a:solidFill>
                  <a:srgbClr val="FFFFFF"/>
                </a:solidFill>
                <a:latin typeface="Arial"/>
                <a:cs typeface="Arial"/>
              </a:rPr>
              <a:t>a </a:t>
            </a:r>
            <a:r>
              <a:rPr sz="2400" spc="-10" dirty="0">
                <a:solidFill>
                  <a:srgbClr val="FFFFFF"/>
                </a:solidFill>
                <a:latin typeface="Arial"/>
                <a:cs typeface="Arial"/>
              </a:rPr>
              <a:t>nonqualified </a:t>
            </a:r>
            <a:r>
              <a:rPr sz="2400" dirty="0">
                <a:solidFill>
                  <a:srgbClr val="FFFFFF"/>
                </a:solidFill>
                <a:latin typeface="Arial"/>
                <a:cs typeface="Arial"/>
              </a:rPr>
              <a:t>distribution</a:t>
            </a:r>
            <a:r>
              <a:rPr sz="2400" spc="-20" dirty="0">
                <a:solidFill>
                  <a:srgbClr val="FFFFFF"/>
                </a:solidFill>
                <a:latin typeface="Arial"/>
                <a:cs typeface="Arial"/>
              </a:rPr>
              <a:t> </a:t>
            </a:r>
            <a:r>
              <a:rPr sz="2400" spc="-25" dirty="0">
                <a:solidFill>
                  <a:srgbClr val="FFFFFF"/>
                </a:solidFill>
                <a:latin typeface="Arial"/>
                <a:cs typeface="Arial"/>
              </a:rPr>
              <a:t>or</a:t>
            </a:r>
            <a:endParaRPr sz="2400">
              <a:latin typeface="Arial"/>
              <a:cs typeface="Arial"/>
            </a:endParaRPr>
          </a:p>
          <a:p>
            <a:pPr marL="147955" marR="140970" algn="ctr">
              <a:lnSpc>
                <a:spcPts val="2590"/>
              </a:lnSpc>
              <a:spcBef>
                <a:spcPts val="15"/>
              </a:spcBef>
            </a:pPr>
            <a:r>
              <a:rPr sz="2400" dirty="0">
                <a:solidFill>
                  <a:srgbClr val="FFFFFF"/>
                </a:solidFill>
                <a:latin typeface="Arial"/>
                <a:cs typeface="Arial"/>
              </a:rPr>
              <a:t>rollover</a:t>
            </a:r>
            <a:r>
              <a:rPr sz="2400" spc="5" dirty="0">
                <a:solidFill>
                  <a:srgbClr val="FFFFFF"/>
                </a:solidFill>
                <a:latin typeface="Arial"/>
                <a:cs typeface="Arial"/>
              </a:rPr>
              <a:t> </a:t>
            </a:r>
            <a:r>
              <a:rPr sz="2400" dirty="0">
                <a:solidFill>
                  <a:srgbClr val="FFFFFF"/>
                </a:solidFill>
                <a:latin typeface="Arial"/>
                <a:cs typeface="Arial"/>
              </a:rPr>
              <a:t>out</a:t>
            </a:r>
            <a:r>
              <a:rPr sz="2400" spc="-10" dirty="0">
                <a:solidFill>
                  <a:srgbClr val="FFFFFF"/>
                </a:solidFill>
                <a:latin typeface="Arial"/>
                <a:cs typeface="Arial"/>
              </a:rPr>
              <a:t> </a:t>
            </a:r>
            <a:r>
              <a:rPr sz="2400" dirty="0">
                <a:solidFill>
                  <a:srgbClr val="FFFFFF"/>
                </a:solidFill>
                <a:latin typeface="Arial"/>
                <a:cs typeface="Arial"/>
              </a:rPr>
              <a:t>of</a:t>
            </a:r>
            <a:r>
              <a:rPr sz="2400" spc="-20" dirty="0">
                <a:solidFill>
                  <a:srgbClr val="FFFFFF"/>
                </a:solidFill>
                <a:latin typeface="Arial"/>
                <a:cs typeface="Arial"/>
              </a:rPr>
              <a:t> </a:t>
            </a:r>
            <a:r>
              <a:rPr sz="2400" spc="-25" dirty="0">
                <a:solidFill>
                  <a:srgbClr val="FFFFFF"/>
                </a:solidFill>
                <a:latin typeface="Arial"/>
                <a:cs typeface="Arial"/>
              </a:rPr>
              <a:t>the </a:t>
            </a:r>
            <a:r>
              <a:rPr sz="2400" spc="-10" dirty="0">
                <a:solidFill>
                  <a:srgbClr val="FFFFFF"/>
                </a:solidFill>
                <a:latin typeface="Arial"/>
                <a:cs typeface="Arial"/>
              </a:rPr>
              <a:t>in-</a:t>
            </a:r>
            <a:r>
              <a:rPr sz="2400" dirty="0">
                <a:solidFill>
                  <a:srgbClr val="FFFFFF"/>
                </a:solidFill>
                <a:latin typeface="Arial"/>
                <a:cs typeface="Arial"/>
              </a:rPr>
              <a:t>state</a:t>
            </a:r>
            <a:r>
              <a:rPr sz="2400" spc="10" dirty="0">
                <a:solidFill>
                  <a:srgbClr val="FFFFFF"/>
                </a:solidFill>
                <a:latin typeface="Arial"/>
                <a:cs typeface="Arial"/>
              </a:rPr>
              <a:t> </a:t>
            </a:r>
            <a:r>
              <a:rPr sz="2400" spc="-10" dirty="0">
                <a:solidFill>
                  <a:srgbClr val="FFFFFF"/>
                </a:solidFill>
                <a:latin typeface="Arial"/>
                <a:cs typeface="Arial"/>
              </a:rPr>
              <a:t>plan?</a:t>
            </a:r>
            <a:endParaRPr sz="2400">
              <a:latin typeface="Arial"/>
              <a:cs typeface="Arial"/>
            </a:endParaRPr>
          </a:p>
        </p:txBody>
      </p:sp>
      <p:sp>
        <p:nvSpPr>
          <p:cNvPr id="6" name="object 6"/>
          <p:cNvSpPr txBox="1"/>
          <p:nvPr/>
        </p:nvSpPr>
        <p:spPr>
          <a:xfrm>
            <a:off x="3265932" y="1853945"/>
            <a:ext cx="2651760" cy="3295650"/>
          </a:xfrm>
          <a:prstGeom prst="rect">
            <a:avLst/>
          </a:prstGeom>
          <a:solidFill>
            <a:srgbClr val="0000C1"/>
          </a:solidFill>
        </p:spPr>
        <p:txBody>
          <a:bodyPr vert="horz" wrap="square" lIns="0" tIns="0" rIns="0" bIns="0" rtlCol="0">
            <a:spAutoFit/>
          </a:bodyPr>
          <a:lstStyle/>
          <a:p>
            <a:pPr>
              <a:lnSpc>
                <a:spcPct val="100000"/>
              </a:lnSpc>
            </a:pPr>
            <a:endParaRPr sz="2700">
              <a:latin typeface="Times New Roman"/>
              <a:cs typeface="Times New Roman"/>
            </a:endParaRPr>
          </a:p>
          <a:p>
            <a:pPr>
              <a:lnSpc>
                <a:spcPct val="100000"/>
              </a:lnSpc>
            </a:pPr>
            <a:endParaRPr sz="2700">
              <a:latin typeface="Times New Roman"/>
              <a:cs typeface="Times New Roman"/>
            </a:endParaRPr>
          </a:p>
          <a:p>
            <a:pPr>
              <a:lnSpc>
                <a:spcPct val="100000"/>
              </a:lnSpc>
              <a:spcBef>
                <a:spcPts val="35"/>
              </a:spcBef>
            </a:pPr>
            <a:endParaRPr sz="2450">
              <a:latin typeface="Times New Roman"/>
              <a:cs typeface="Times New Roman"/>
            </a:endParaRPr>
          </a:p>
          <a:p>
            <a:pPr marL="427990" marR="420370" indent="25400" algn="just">
              <a:lnSpc>
                <a:spcPts val="2590"/>
              </a:lnSpc>
            </a:pPr>
            <a:r>
              <a:rPr sz="2400" dirty="0">
                <a:solidFill>
                  <a:srgbClr val="FFFFFF"/>
                </a:solidFill>
                <a:latin typeface="Arial"/>
                <a:cs typeface="Arial"/>
              </a:rPr>
              <a:t>Will</a:t>
            </a:r>
            <a:r>
              <a:rPr sz="2400" spc="-15" dirty="0">
                <a:solidFill>
                  <a:srgbClr val="FFFFFF"/>
                </a:solidFill>
                <a:latin typeface="Arial"/>
                <a:cs typeface="Arial"/>
              </a:rPr>
              <a:t> </a:t>
            </a:r>
            <a:r>
              <a:rPr sz="2400" dirty="0">
                <a:solidFill>
                  <a:srgbClr val="FFFFFF"/>
                </a:solidFill>
                <a:latin typeface="Arial"/>
                <a:cs typeface="Arial"/>
              </a:rPr>
              <a:t>the</a:t>
            </a:r>
            <a:r>
              <a:rPr sz="2400" spc="-10" dirty="0">
                <a:solidFill>
                  <a:srgbClr val="FFFFFF"/>
                </a:solidFill>
                <a:latin typeface="Arial"/>
                <a:cs typeface="Arial"/>
              </a:rPr>
              <a:t> state </a:t>
            </a:r>
            <a:r>
              <a:rPr sz="2400" dirty="0">
                <a:solidFill>
                  <a:srgbClr val="FFFFFF"/>
                </a:solidFill>
                <a:latin typeface="Arial"/>
                <a:cs typeface="Arial"/>
              </a:rPr>
              <a:t>recapture</a:t>
            </a:r>
            <a:r>
              <a:rPr sz="2400" spc="-15" dirty="0">
                <a:solidFill>
                  <a:srgbClr val="FFFFFF"/>
                </a:solidFill>
                <a:latin typeface="Arial"/>
                <a:cs typeface="Arial"/>
              </a:rPr>
              <a:t> </a:t>
            </a:r>
            <a:r>
              <a:rPr sz="2400" spc="-25" dirty="0">
                <a:solidFill>
                  <a:srgbClr val="FFFFFF"/>
                </a:solidFill>
                <a:latin typeface="Arial"/>
                <a:cs typeface="Arial"/>
              </a:rPr>
              <a:t>the </a:t>
            </a:r>
            <a:r>
              <a:rPr sz="2400" spc="-10" dirty="0">
                <a:solidFill>
                  <a:srgbClr val="FFFFFF"/>
                </a:solidFill>
                <a:latin typeface="Arial"/>
                <a:cs typeface="Arial"/>
              </a:rPr>
              <a:t>deduction?</a:t>
            </a:r>
            <a:endParaRPr sz="2400">
              <a:latin typeface="Arial"/>
              <a:cs typeface="Arial"/>
            </a:endParaRPr>
          </a:p>
        </p:txBody>
      </p:sp>
      <p:sp>
        <p:nvSpPr>
          <p:cNvPr id="7" name="object 7"/>
          <p:cNvSpPr txBox="1"/>
          <p:nvPr/>
        </p:nvSpPr>
        <p:spPr>
          <a:xfrm>
            <a:off x="6108953" y="1853945"/>
            <a:ext cx="2651760" cy="3295650"/>
          </a:xfrm>
          <a:prstGeom prst="rect">
            <a:avLst/>
          </a:prstGeom>
          <a:solidFill>
            <a:srgbClr val="FF7769"/>
          </a:solidFill>
        </p:spPr>
        <p:txBody>
          <a:bodyPr vert="horz" wrap="square" lIns="0" tIns="0" rIns="0" bIns="0" rtlCol="0">
            <a:spAutoFit/>
          </a:bodyPr>
          <a:lstStyle/>
          <a:p>
            <a:pPr>
              <a:lnSpc>
                <a:spcPct val="100000"/>
              </a:lnSpc>
            </a:pPr>
            <a:endParaRPr sz="2700">
              <a:latin typeface="Times New Roman"/>
              <a:cs typeface="Times New Roman"/>
            </a:endParaRPr>
          </a:p>
          <a:p>
            <a:pPr>
              <a:lnSpc>
                <a:spcPct val="100000"/>
              </a:lnSpc>
              <a:spcBef>
                <a:spcPts val="30"/>
              </a:spcBef>
            </a:pPr>
            <a:endParaRPr sz="2900">
              <a:latin typeface="Times New Roman"/>
              <a:cs typeface="Times New Roman"/>
            </a:endParaRPr>
          </a:p>
          <a:p>
            <a:pPr marL="461645" marR="453390" indent="-635" algn="ctr">
              <a:lnSpc>
                <a:spcPts val="2590"/>
              </a:lnSpc>
            </a:pPr>
            <a:r>
              <a:rPr sz="2400" dirty="0">
                <a:solidFill>
                  <a:srgbClr val="FFFFFF"/>
                </a:solidFill>
                <a:latin typeface="Arial"/>
                <a:cs typeface="Arial"/>
              </a:rPr>
              <a:t>Some</a:t>
            </a:r>
            <a:r>
              <a:rPr sz="2400" spc="-15" dirty="0">
                <a:solidFill>
                  <a:srgbClr val="FFFFFF"/>
                </a:solidFill>
                <a:latin typeface="Arial"/>
                <a:cs typeface="Arial"/>
              </a:rPr>
              <a:t> </a:t>
            </a:r>
            <a:r>
              <a:rPr sz="2400" spc="-10" dirty="0">
                <a:solidFill>
                  <a:srgbClr val="FFFFFF"/>
                </a:solidFill>
                <a:latin typeface="Arial"/>
                <a:cs typeface="Arial"/>
              </a:rPr>
              <a:t>states </a:t>
            </a:r>
            <a:r>
              <a:rPr sz="2400" dirty="0">
                <a:solidFill>
                  <a:srgbClr val="FFFFFF"/>
                </a:solidFill>
                <a:latin typeface="Arial"/>
                <a:cs typeface="Arial"/>
              </a:rPr>
              <a:t>don’t</a:t>
            </a:r>
            <a:r>
              <a:rPr sz="2400" spc="-20" dirty="0">
                <a:solidFill>
                  <a:srgbClr val="FFFFFF"/>
                </a:solidFill>
                <a:latin typeface="Arial"/>
                <a:cs typeface="Arial"/>
              </a:rPr>
              <a:t> </a:t>
            </a:r>
            <a:r>
              <a:rPr sz="2400" spc="-10" dirty="0">
                <a:solidFill>
                  <a:srgbClr val="FFFFFF"/>
                </a:solidFill>
                <a:latin typeface="Arial"/>
                <a:cs typeface="Arial"/>
              </a:rPr>
              <a:t>allow </a:t>
            </a:r>
            <a:r>
              <a:rPr sz="2400" dirty="0">
                <a:solidFill>
                  <a:srgbClr val="FFFFFF"/>
                </a:solidFill>
                <a:latin typeface="Arial"/>
                <a:cs typeface="Arial"/>
              </a:rPr>
              <a:t>529</a:t>
            </a:r>
            <a:r>
              <a:rPr sz="2400" spc="-5" dirty="0">
                <a:solidFill>
                  <a:srgbClr val="FFFFFF"/>
                </a:solidFill>
                <a:latin typeface="Arial"/>
                <a:cs typeface="Arial"/>
              </a:rPr>
              <a:t> </a:t>
            </a:r>
            <a:r>
              <a:rPr sz="2400" spc="-10" dirty="0">
                <a:solidFill>
                  <a:srgbClr val="FFFFFF"/>
                </a:solidFill>
                <a:latin typeface="Arial"/>
                <a:cs typeface="Arial"/>
              </a:rPr>
              <a:t>qualified</a:t>
            </a:r>
            <a:endParaRPr sz="2400">
              <a:latin typeface="Arial"/>
              <a:cs typeface="Arial"/>
            </a:endParaRPr>
          </a:p>
          <a:p>
            <a:pPr marL="291465" marR="283845" algn="ctr">
              <a:lnSpc>
                <a:spcPts val="2590"/>
              </a:lnSpc>
              <a:spcBef>
                <a:spcPts val="5"/>
              </a:spcBef>
            </a:pPr>
            <a:r>
              <a:rPr sz="2400" dirty="0">
                <a:solidFill>
                  <a:srgbClr val="FFFFFF"/>
                </a:solidFill>
                <a:latin typeface="Arial"/>
                <a:cs typeface="Arial"/>
              </a:rPr>
              <a:t>distributions</a:t>
            </a:r>
            <a:r>
              <a:rPr sz="2400" spc="-25" dirty="0">
                <a:solidFill>
                  <a:srgbClr val="FFFFFF"/>
                </a:solidFill>
                <a:latin typeface="Arial"/>
                <a:cs typeface="Arial"/>
              </a:rPr>
              <a:t> for </a:t>
            </a:r>
            <a:r>
              <a:rPr sz="2400" dirty="0">
                <a:solidFill>
                  <a:srgbClr val="FFFFFF"/>
                </a:solidFill>
                <a:latin typeface="Arial"/>
                <a:cs typeface="Arial"/>
              </a:rPr>
              <a:t>grades</a:t>
            </a:r>
            <a:r>
              <a:rPr sz="2400" spc="-10" dirty="0">
                <a:solidFill>
                  <a:srgbClr val="FFFFFF"/>
                </a:solidFill>
                <a:latin typeface="Arial"/>
                <a:cs typeface="Arial"/>
              </a:rPr>
              <a:t> K–12</a:t>
            </a:r>
            <a:r>
              <a:rPr sz="2400" spc="-15" baseline="24305" dirty="0">
                <a:solidFill>
                  <a:srgbClr val="FFFFFF"/>
                </a:solidFill>
                <a:latin typeface="Arial"/>
                <a:cs typeface="Arial"/>
              </a:rPr>
              <a:t>¹</a:t>
            </a:r>
            <a:endParaRPr sz="2400" baseline="24305">
              <a:latin typeface="Arial"/>
              <a:cs typeface="Arial"/>
            </a:endParaRPr>
          </a:p>
        </p:txBody>
      </p:sp>
      <p:sp>
        <p:nvSpPr>
          <p:cNvPr id="8" name="object 8"/>
          <p:cNvSpPr txBox="1"/>
          <p:nvPr/>
        </p:nvSpPr>
        <p:spPr>
          <a:xfrm>
            <a:off x="8618665" y="6438070"/>
            <a:ext cx="138430" cy="147320"/>
          </a:xfrm>
          <a:prstGeom prst="rect">
            <a:avLst/>
          </a:prstGeom>
        </p:spPr>
        <p:txBody>
          <a:bodyPr vert="horz" wrap="square" lIns="0" tIns="12065" rIns="0" bIns="0" rtlCol="0">
            <a:spAutoFit/>
          </a:bodyPr>
          <a:lstStyle/>
          <a:p>
            <a:pPr marL="12700">
              <a:lnSpc>
                <a:spcPct val="100000"/>
              </a:lnSpc>
              <a:spcBef>
                <a:spcPts val="95"/>
              </a:spcBef>
            </a:pPr>
            <a:r>
              <a:rPr sz="800" spc="-25" dirty="0">
                <a:latin typeface="Arial"/>
                <a:cs typeface="Arial"/>
              </a:rPr>
              <a:t>15</a:t>
            </a:r>
            <a:endParaRPr sz="800">
              <a:latin typeface="Arial"/>
              <a:cs typeface="Arial"/>
            </a:endParaRPr>
          </a:p>
        </p:txBody>
      </p:sp>
    </p:spTree>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spc="-10" dirty="0"/>
              <a:t>In-</a:t>
            </a:r>
            <a:r>
              <a:rPr dirty="0"/>
              <a:t>state</a:t>
            </a:r>
            <a:r>
              <a:rPr spc="-25" dirty="0"/>
              <a:t> </a:t>
            </a:r>
            <a:r>
              <a:rPr dirty="0"/>
              <a:t>529</a:t>
            </a:r>
            <a:r>
              <a:rPr spc="-10" dirty="0"/>
              <a:t> </a:t>
            </a:r>
            <a:r>
              <a:rPr dirty="0"/>
              <a:t>savings</a:t>
            </a:r>
            <a:r>
              <a:rPr spc="-15" dirty="0"/>
              <a:t> </a:t>
            </a:r>
            <a:r>
              <a:rPr dirty="0"/>
              <a:t>plans</a:t>
            </a:r>
            <a:r>
              <a:rPr spc="-25" dirty="0"/>
              <a:t> </a:t>
            </a:r>
            <a:r>
              <a:rPr dirty="0"/>
              <a:t>versus</a:t>
            </a:r>
            <a:r>
              <a:rPr spc="-10" dirty="0"/>
              <a:t> </a:t>
            </a:r>
            <a:r>
              <a:rPr dirty="0"/>
              <a:t>national</a:t>
            </a:r>
            <a:r>
              <a:rPr spc="-25" dirty="0"/>
              <a:t> </a:t>
            </a:r>
            <a:r>
              <a:rPr spc="-10" dirty="0"/>
              <a:t>plans</a:t>
            </a:r>
          </a:p>
        </p:txBody>
      </p:sp>
      <p:sp>
        <p:nvSpPr>
          <p:cNvPr id="5" name="object 5"/>
          <p:cNvSpPr txBox="1">
            <a:spLocks noGrp="1"/>
          </p:cNvSpPr>
          <p:nvPr>
            <p:ph type="sldNum" sz="quarter" idx="7"/>
          </p:nvPr>
        </p:nvSpPr>
        <p:spPr>
          <a:prstGeom prst="rect">
            <a:avLst/>
          </a:prstGeom>
        </p:spPr>
        <p:txBody>
          <a:bodyPr vert="horz" wrap="square" lIns="0" tIns="2540" rIns="0" bIns="0" rtlCol="0">
            <a:spAutoFit/>
          </a:bodyPr>
          <a:lstStyle/>
          <a:p>
            <a:pPr marL="38100">
              <a:lnSpc>
                <a:spcPct val="100000"/>
              </a:lnSpc>
              <a:spcBef>
                <a:spcPts val="20"/>
              </a:spcBef>
            </a:pPr>
            <a:fld id="{81D60167-4931-47E6-BA6A-407CBD079E47}" type="slidenum">
              <a:rPr spc="-25" dirty="0"/>
              <a:t>16</a:t>
            </a:fld>
            <a:endParaRPr spc="-25" dirty="0"/>
          </a:p>
        </p:txBody>
      </p:sp>
      <p:sp>
        <p:nvSpPr>
          <p:cNvPr id="3" name="object 3"/>
          <p:cNvSpPr txBox="1"/>
          <p:nvPr/>
        </p:nvSpPr>
        <p:spPr>
          <a:xfrm>
            <a:off x="1935479" y="2119883"/>
            <a:ext cx="5273040" cy="1156970"/>
          </a:xfrm>
          <a:prstGeom prst="rect">
            <a:avLst/>
          </a:prstGeom>
          <a:solidFill>
            <a:srgbClr val="0000C1"/>
          </a:solidFill>
        </p:spPr>
        <p:txBody>
          <a:bodyPr vert="horz" wrap="square" lIns="0" tIns="172720" rIns="0" bIns="0" rtlCol="0">
            <a:spAutoFit/>
          </a:bodyPr>
          <a:lstStyle/>
          <a:p>
            <a:pPr marL="1153795" marR="408940" indent="-504190">
              <a:lnSpc>
                <a:spcPct val="100000"/>
              </a:lnSpc>
              <a:spcBef>
                <a:spcPts val="1360"/>
              </a:spcBef>
            </a:pPr>
            <a:r>
              <a:rPr sz="2600" b="1" dirty="0">
                <a:solidFill>
                  <a:srgbClr val="FFFFFF"/>
                </a:solidFill>
                <a:latin typeface="Arial"/>
                <a:cs typeface="Arial"/>
              </a:rPr>
              <a:t>Many</a:t>
            </a:r>
            <a:r>
              <a:rPr sz="2600" b="1" spc="-75" dirty="0">
                <a:solidFill>
                  <a:srgbClr val="FFFFFF"/>
                </a:solidFill>
                <a:latin typeface="Arial"/>
                <a:cs typeface="Arial"/>
              </a:rPr>
              <a:t> </a:t>
            </a:r>
            <a:r>
              <a:rPr sz="2600" b="1" dirty="0">
                <a:solidFill>
                  <a:srgbClr val="FFFFFF"/>
                </a:solidFill>
                <a:latin typeface="Arial"/>
                <a:cs typeface="Arial"/>
              </a:rPr>
              <a:t>questions</a:t>
            </a:r>
            <a:r>
              <a:rPr sz="2600" b="1" spc="-50" dirty="0">
                <a:solidFill>
                  <a:srgbClr val="FFFFFF"/>
                </a:solidFill>
                <a:latin typeface="Arial"/>
                <a:cs typeface="Arial"/>
              </a:rPr>
              <a:t> </a:t>
            </a:r>
            <a:r>
              <a:rPr sz="2600" dirty="0">
                <a:solidFill>
                  <a:srgbClr val="FFFFFF"/>
                </a:solidFill>
                <a:latin typeface="Arial"/>
                <a:cs typeface="Arial"/>
              </a:rPr>
              <a:t>to</a:t>
            </a:r>
            <a:r>
              <a:rPr sz="2600" spc="-75" dirty="0">
                <a:solidFill>
                  <a:srgbClr val="FFFFFF"/>
                </a:solidFill>
                <a:latin typeface="Arial"/>
                <a:cs typeface="Arial"/>
              </a:rPr>
              <a:t> </a:t>
            </a:r>
            <a:r>
              <a:rPr sz="2600" spc="-10" dirty="0">
                <a:solidFill>
                  <a:srgbClr val="FFFFFF"/>
                </a:solidFill>
                <a:latin typeface="Arial"/>
                <a:cs typeface="Arial"/>
              </a:rPr>
              <a:t>consider </a:t>
            </a:r>
            <a:r>
              <a:rPr sz="2600" dirty="0">
                <a:solidFill>
                  <a:srgbClr val="FFFFFF"/>
                </a:solidFill>
                <a:latin typeface="Arial"/>
                <a:cs typeface="Arial"/>
              </a:rPr>
              <a:t>when</a:t>
            </a:r>
            <a:r>
              <a:rPr sz="2600" spc="-55" dirty="0">
                <a:solidFill>
                  <a:srgbClr val="FFFFFF"/>
                </a:solidFill>
                <a:latin typeface="Arial"/>
                <a:cs typeface="Arial"/>
              </a:rPr>
              <a:t> </a:t>
            </a:r>
            <a:r>
              <a:rPr sz="2600" dirty="0">
                <a:solidFill>
                  <a:srgbClr val="FFFFFF"/>
                </a:solidFill>
                <a:latin typeface="Arial"/>
                <a:cs typeface="Arial"/>
              </a:rPr>
              <a:t>choosing</a:t>
            </a:r>
            <a:r>
              <a:rPr sz="2600" spc="-45" dirty="0">
                <a:solidFill>
                  <a:srgbClr val="FFFFFF"/>
                </a:solidFill>
                <a:latin typeface="Arial"/>
                <a:cs typeface="Arial"/>
              </a:rPr>
              <a:t> </a:t>
            </a:r>
            <a:r>
              <a:rPr sz="2600" dirty="0">
                <a:solidFill>
                  <a:srgbClr val="FFFFFF"/>
                </a:solidFill>
                <a:latin typeface="Arial"/>
                <a:cs typeface="Arial"/>
              </a:rPr>
              <a:t>a</a:t>
            </a:r>
            <a:r>
              <a:rPr sz="2600" spc="-65" dirty="0">
                <a:solidFill>
                  <a:srgbClr val="FFFFFF"/>
                </a:solidFill>
                <a:latin typeface="Arial"/>
                <a:cs typeface="Arial"/>
              </a:rPr>
              <a:t> </a:t>
            </a:r>
            <a:r>
              <a:rPr sz="2600" spc="-20" dirty="0">
                <a:solidFill>
                  <a:srgbClr val="FFFFFF"/>
                </a:solidFill>
                <a:latin typeface="Arial"/>
                <a:cs typeface="Arial"/>
              </a:rPr>
              <a:t>plan</a:t>
            </a:r>
            <a:endParaRPr sz="2600">
              <a:latin typeface="Arial"/>
              <a:cs typeface="Arial"/>
            </a:endParaRPr>
          </a:p>
        </p:txBody>
      </p:sp>
      <p:sp>
        <p:nvSpPr>
          <p:cNvPr id="4" name="object 4"/>
          <p:cNvSpPr txBox="1"/>
          <p:nvPr/>
        </p:nvSpPr>
        <p:spPr>
          <a:xfrm>
            <a:off x="1930145" y="3693414"/>
            <a:ext cx="5283835" cy="1156970"/>
          </a:xfrm>
          <a:prstGeom prst="rect">
            <a:avLst/>
          </a:prstGeom>
          <a:solidFill>
            <a:srgbClr val="0000C1"/>
          </a:solidFill>
        </p:spPr>
        <p:txBody>
          <a:bodyPr vert="horz" wrap="square" lIns="0" tIns="172720" rIns="0" bIns="0" rtlCol="0">
            <a:spAutoFit/>
          </a:bodyPr>
          <a:lstStyle/>
          <a:p>
            <a:pPr marL="929005" marR="607695" indent="-81915">
              <a:lnSpc>
                <a:spcPct val="100000"/>
              </a:lnSpc>
              <a:spcBef>
                <a:spcPts val="1360"/>
              </a:spcBef>
            </a:pPr>
            <a:r>
              <a:rPr sz="2600" b="1" dirty="0">
                <a:solidFill>
                  <a:srgbClr val="FFFFFF"/>
                </a:solidFill>
                <a:latin typeface="Arial"/>
                <a:cs typeface="Arial"/>
              </a:rPr>
              <a:t>Better</a:t>
            </a:r>
            <a:r>
              <a:rPr sz="2600" b="1" spc="-85" dirty="0">
                <a:solidFill>
                  <a:srgbClr val="FFFFFF"/>
                </a:solidFill>
                <a:latin typeface="Arial"/>
                <a:cs typeface="Arial"/>
              </a:rPr>
              <a:t> </a:t>
            </a:r>
            <a:r>
              <a:rPr sz="2600" b="1" dirty="0">
                <a:solidFill>
                  <a:srgbClr val="FFFFFF"/>
                </a:solidFill>
                <a:latin typeface="Arial"/>
                <a:cs typeface="Arial"/>
              </a:rPr>
              <a:t>plan</a:t>
            </a:r>
            <a:r>
              <a:rPr sz="2600" b="1" spc="-80" dirty="0">
                <a:solidFill>
                  <a:srgbClr val="FFFFFF"/>
                </a:solidFill>
                <a:latin typeface="Arial"/>
                <a:cs typeface="Arial"/>
              </a:rPr>
              <a:t> </a:t>
            </a:r>
            <a:r>
              <a:rPr sz="2600" b="1" dirty="0">
                <a:solidFill>
                  <a:srgbClr val="FFFFFF"/>
                </a:solidFill>
                <a:latin typeface="Arial"/>
                <a:cs typeface="Arial"/>
              </a:rPr>
              <a:t>features</a:t>
            </a:r>
            <a:r>
              <a:rPr sz="2600" b="1" spc="-65" dirty="0">
                <a:solidFill>
                  <a:srgbClr val="FFFFFF"/>
                </a:solidFill>
                <a:latin typeface="Arial"/>
                <a:cs typeface="Arial"/>
              </a:rPr>
              <a:t> </a:t>
            </a:r>
            <a:r>
              <a:rPr sz="2600" spc="-25" dirty="0">
                <a:solidFill>
                  <a:srgbClr val="FFFFFF"/>
                </a:solidFill>
                <a:latin typeface="Arial"/>
                <a:cs typeface="Arial"/>
              </a:rPr>
              <a:t>may </a:t>
            </a:r>
            <a:r>
              <a:rPr sz="2600" dirty="0">
                <a:solidFill>
                  <a:srgbClr val="FFFFFF"/>
                </a:solidFill>
                <a:latin typeface="Arial"/>
                <a:cs typeface="Arial"/>
              </a:rPr>
              <a:t>outweigh</a:t>
            </a:r>
            <a:r>
              <a:rPr sz="2600" spc="-40" dirty="0">
                <a:solidFill>
                  <a:srgbClr val="FFFFFF"/>
                </a:solidFill>
                <a:latin typeface="Arial"/>
                <a:cs typeface="Arial"/>
              </a:rPr>
              <a:t> </a:t>
            </a:r>
            <a:r>
              <a:rPr sz="2600" dirty="0">
                <a:solidFill>
                  <a:srgbClr val="FFFFFF"/>
                </a:solidFill>
                <a:latin typeface="Arial"/>
                <a:cs typeface="Arial"/>
              </a:rPr>
              <a:t>a</a:t>
            </a:r>
            <a:r>
              <a:rPr sz="2600" spc="-50" dirty="0">
                <a:solidFill>
                  <a:srgbClr val="FFFFFF"/>
                </a:solidFill>
                <a:latin typeface="Arial"/>
                <a:cs typeface="Arial"/>
              </a:rPr>
              <a:t> </a:t>
            </a:r>
            <a:r>
              <a:rPr sz="2600" dirty="0">
                <a:solidFill>
                  <a:srgbClr val="FFFFFF"/>
                </a:solidFill>
                <a:latin typeface="Arial"/>
                <a:cs typeface="Arial"/>
              </a:rPr>
              <a:t>tax</a:t>
            </a:r>
            <a:r>
              <a:rPr sz="2600" spc="-45" dirty="0">
                <a:solidFill>
                  <a:srgbClr val="FFFFFF"/>
                </a:solidFill>
                <a:latin typeface="Arial"/>
                <a:cs typeface="Arial"/>
              </a:rPr>
              <a:t> </a:t>
            </a:r>
            <a:r>
              <a:rPr sz="2600" spc="-10" dirty="0">
                <a:solidFill>
                  <a:srgbClr val="FFFFFF"/>
                </a:solidFill>
                <a:latin typeface="Arial"/>
                <a:cs typeface="Arial"/>
              </a:rPr>
              <a:t>deduction</a:t>
            </a:r>
            <a:endParaRPr sz="2600">
              <a:latin typeface="Arial"/>
              <a:cs typeface="Arial"/>
            </a:endParaRPr>
          </a:p>
        </p:txBody>
      </p:sp>
    </p:spTree>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custGeom>
            <a:avLst/>
            <a:gdLst/>
            <a:ahLst/>
            <a:cxnLst/>
            <a:rect l="l" t="t" r="r" b="b"/>
            <a:pathLst>
              <a:path w="9144000" h="6858000">
                <a:moveTo>
                  <a:pt x="9144000" y="0"/>
                </a:moveTo>
                <a:lnTo>
                  <a:pt x="0" y="0"/>
                </a:lnTo>
                <a:lnTo>
                  <a:pt x="0" y="6858000"/>
                </a:lnTo>
                <a:lnTo>
                  <a:pt x="9144000" y="6858000"/>
                </a:lnTo>
                <a:lnTo>
                  <a:pt x="9144000" y="0"/>
                </a:lnTo>
                <a:close/>
              </a:path>
            </a:pathLst>
          </a:custGeom>
          <a:solidFill>
            <a:srgbClr val="00A757"/>
          </a:solidFill>
        </p:spPr>
        <p:txBody>
          <a:bodyPr wrap="square" lIns="0" tIns="0" rIns="0" bIns="0" rtlCol="0"/>
          <a:lstStyle/>
          <a:p>
            <a:endParaRPr/>
          </a:p>
        </p:txBody>
      </p:sp>
      <p:sp>
        <p:nvSpPr>
          <p:cNvPr id="3" name="object 3"/>
          <p:cNvSpPr/>
          <p:nvPr/>
        </p:nvSpPr>
        <p:spPr>
          <a:xfrm>
            <a:off x="1427848" y="6448310"/>
            <a:ext cx="596900" cy="105410"/>
          </a:xfrm>
          <a:custGeom>
            <a:avLst/>
            <a:gdLst/>
            <a:ahLst/>
            <a:cxnLst/>
            <a:rect l="l" t="t" r="r" b="b"/>
            <a:pathLst>
              <a:path w="596900" h="105409">
                <a:moveTo>
                  <a:pt x="7797" y="0"/>
                </a:moveTo>
                <a:lnTo>
                  <a:pt x="0" y="0"/>
                </a:lnTo>
                <a:lnTo>
                  <a:pt x="0" y="102831"/>
                </a:lnTo>
                <a:lnTo>
                  <a:pt x="7797" y="102831"/>
                </a:lnTo>
                <a:lnTo>
                  <a:pt x="7797" y="0"/>
                </a:lnTo>
                <a:close/>
              </a:path>
              <a:path w="596900" h="105409">
                <a:moveTo>
                  <a:pt x="77381" y="51714"/>
                </a:moveTo>
                <a:lnTo>
                  <a:pt x="75996" y="40906"/>
                </a:lnTo>
                <a:lnTo>
                  <a:pt x="72199" y="33959"/>
                </a:lnTo>
                <a:lnTo>
                  <a:pt x="66497" y="30226"/>
                </a:lnTo>
                <a:lnTo>
                  <a:pt x="59385" y="29121"/>
                </a:lnTo>
                <a:lnTo>
                  <a:pt x="50380" y="29121"/>
                </a:lnTo>
                <a:lnTo>
                  <a:pt x="43789" y="33883"/>
                </a:lnTo>
                <a:lnTo>
                  <a:pt x="38392" y="38633"/>
                </a:lnTo>
                <a:lnTo>
                  <a:pt x="38392" y="30911"/>
                </a:lnTo>
                <a:lnTo>
                  <a:pt x="31191" y="30911"/>
                </a:lnTo>
                <a:lnTo>
                  <a:pt x="31191" y="102831"/>
                </a:lnTo>
                <a:lnTo>
                  <a:pt x="38392" y="102831"/>
                </a:lnTo>
                <a:lnTo>
                  <a:pt x="38392" y="45770"/>
                </a:lnTo>
                <a:lnTo>
                  <a:pt x="42583" y="41605"/>
                </a:lnTo>
                <a:lnTo>
                  <a:pt x="50380" y="35064"/>
                </a:lnTo>
                <a:lnTo>
                  <a:pt x="66573" y="35064"/>
                </a:lnTo>
                <a:lnTo>
                  <a:pt x="70180" y="43980"/>
                </a:lnTo>
                <a:lnTo>
                  <a:pt x="70180" y="103416"/>
                </a:lnTo>
                <a:lnTo>
                  <a:pt x="77381" y="103416"/>
                </a:lnTo>
                <a:lnTo>
                  <a:pt x="77381" y="51714"/>
                </a:lnTo>
                <a:close/>
              </a:path>
              <a:path w="596900" h="105409">
                <a:moveTo>
                  <a:pt x="145745" y="30911"/>
                </a:moveTo>
                <a:lnTo>
                  <a:pt x="138544" y="30911"/>
                </a:lnTo>
                <a:lnTo>
                  <a:pt x="118757" y="96291"/>
                </a:lnTo>
                <a:lnTo>
                  <a:pt x="98361" y="30911"/>
                </a:lnTo>
                <a:lnTo>
                  <a:pt x="90563" y="30911"/>
                </a:lnTo>
                <a:lnTo>
                  <a:pt x="113360" y="102831"/>
                </a:lnTo>
                <a:lnTo>
                  <a:pt x="122961" y="102831"/>
                </a:lnTo>
                <a:lnTo>
                  <a:pt x="145745" y="30911"/>
                </a:lnTo>
                <a:close/>
              </a:path>
              <a:path w="596900" h="105409">
                <a:moveTo>
                  <a:pt x="208724" y="63601"/>
                </a:moveTo>
                <a:lnTo>
                  <a:pt x="208508" y="61214"/>
                </a:lnTo>
                <a:lnTo>
                  <a:pt x="207581" y="50939"/>
                </a:lnTo>
                <a:lnTo>
                  <a:pt x="203619" y="39903"/>
                </a:lnTo>
                <a:lnTo>
                  <a:pt x="200329" y="36499"/>
                </a:lnTo>
                <a:lnTo>
                  <a:pt x="200329" y="61214"/>
                </a:lnTo>
                <a:lnTo>
                  <a:pt x="162534" y="61214"/>
                </a:lnTo>
                <a:lnTo>
                  <a:pt x="163779" y="51777"/>
                </a:lnTo>
                <a:lnTo>
                  <a:pt x="167487" y="43167"/>
                </a:lnTo>
                <a:lnTo>
                  <a:pt x="173672" y="36893"/>
                </a:lnTo>
                <a:lnTo>
                  <a:pt x="182333" y="34467"/>
                </a:lnTo>
                <a:lnTo>
                  <a:pt x="190715" y="36728"/>
                </a:lnTo>
                <a:lnTo>
                  <a:pt x="196278" y="42722"/>
                </a:lnTo>
                <a:lnTo>
                  <a:pt x="199364" y="51269"/>
                </a:lnTo>
                <a:lnTo>
                  <a:pt x="200329" y="61214"/>
                </a:lnTo>
                <a:lnTo>
                  <a:pt x="200329" y="36499"/>
                </a:lnTo>
                <a:lnTo>
                  <a:pt x="198374" y="34467"/>
                </a:lnTo>
                <a:lnTo>
                  <a:pt x="196075" y="32092"/>
                </a:lnTo>
                <a:lnTo>
                  <a:pt x="184137" y="29121"/>
                </a:lnTo>
                <a:lnTo>
                  <a:pt x="172554" y="31292"/>
                </a:lnTo>
                <a:lnTo>
                  <a:pt x="163436" y="38036"/>
                </a:lnTo>
                <a:lnTo>
                  <a:pt x="157480" y="49682"/>
                </a:lnTo>
                <a:lnTo>
                  <a:pt x="155346" y="66573"/>
                </a:lnTo>
                <a:lnTo>
                  <a:pt x="157467" y="84391"/>
                </a:lnTo>
                <a:lnTo>
                  <a:pt x="163360" y="96367"/>
                </a:lnTo>
                <a:lnTo>
                  <a:pt x="172300" y="103098"/>
                </a:lnTo>
                <a:lnTo>
                  <a:pt x="183527" y="105206"/>
                </a:lnTo>
                <a:lnTo>
                  <a:pt x="191503" y="104076"/>
                </a:lnTo>
                <a:lnTo>
                  <a:pt x="198297" y="101041"/>
                </a:lnTo>
                <a:lnTo>
                  <a:pt x="200571" y="99263"/>
                </a:lnTo>
                <a:lnTo>
                  <a:pt x="203860" y="96672"/>
                </a:lnTo>
                <a:lnTo>
                  <a:pt x="208127" y="91528"/>
                </a:lnTo>
                <a:lnTo>
                  <a:pt x="203327" y="86779"/>
                </a:lnTo>
                <a:lnTo>
                  <a:pt x="199123" y="93319"/>
                </a:lnTo>
                <a:lnTo>
                  <a:pt x="192532" y="99263"/>
                </a:lnTo>
                <a:lnTo>
                  <a:pt x="184734" y="99263"/>
                </a:lnTo>
                <a:lnTo>
                  <a:pt x="176199" y="97675"/>
                </a:lnTo>
                <a:lnTo>
                  <a:pt x="169138" y="92354"/>
                </a:lnTo>
                <a:lnTo>
                  <a:pt x="164325" y="82461"/>
                </a:lnTo>
                <a:lnTo>
                  <a:pt x="162598" y="67754"/>
                </a:lnTo>
                <a:lnTo>
                  <a:pt x="208724" y="67754"/>
                </a:lnTo>
                <a:lnTo>
                  <a:pt x="208724" y="67157"/>
                </a:lnTo>
                <a:lnTo>
                  <a:pt x="208724" y="63601"/>
                </a:lnTo>
                <a:close/>
              </a:path>
              <a:path w="596900" h="105409">
                <a:moveTo>
                  <a:pt x="271691" y="83807"/>
                </a:moveTo>
                <a:lnTo>
                  <a:pt x="240512" y="60032"/>
                </a:lnTo>
                <a:lnTo>
                  <a:pt x="230911" y="57658"/>
                </a:lnTo>
                <a:lnTo>
                  <a:pt x="230911" y="38633"/>
                </a:lnTo>
                <a:lnTo>
                  <a:pt x="238112" y="34480"/>
                </a:lnTo>
                <a:lnTo>
                  <a:pt x="254304" y="34480"/>
                </a:lnTo>
                <a:lnTo>
                  <a:pt x="259702" y="38633"/>
                </a:lnTo>
                <a:lnTo>
                  <a:pt x="263906" y="43980"/>
                </a:lnTo>
                <a:lnTo>
                  <a:pt x="268097" y="38036"/>
                </a:lnTo>
                <a:lnTo>
                  <a:pt x="262699" y="31508"/>
                </a:lnTo>
                <a:lnTo>
                  <a:pt x="254304" y="28536"/>
                </a:lnTo>
                <a:lnTo>
                  <a:pt x="246507" y="28536"/>
                </a:lnTo>
                <a:lnTo>
                  <a:pt x="237375" y="29845"/>
                </a:lnTo>
                <a:lnTo>
                  <a:pt x="230162" y="33655"/>
                </a:lnTo>
                <a:lnTo>
                  <a:pt x="225425" y="39814"/>
                </a:lnTo>
                <a:lnTo>
                  <a:pt x="223710" y="48145"/>
                </a:lnTo>
                <a:lnTo>
                  <a:pt x="225933" y="56997"/>
                </a:lnTo>
                <a:lnTo>
                  <a:pt x="231508" y="62776"/>
                </a:lnTo>
                <a:lnTo>
                  <a:pt x="238899" y="66446"/>
                </a:lnTo>
                <a:lnTo>
                  <a:pt x="246507" y="68948"/>
                </a:lnTo>
                <a:lnTo>
                  <a:pt x="256108" y="71323"/>
                </a:lnTo>
                <a:lnTo>
                  <a:pt x="264502" y="74295"/>
                </a:lnTo>
                <a:lnTo>
                  <a:pt x="264502" y="93916"/>
                </a:lnTo>
                <a:lnTo>
                  <a:pt x="256705" y="98666"/>
                </a:lnTo>
                <a:lnTo>
                  <a:pt x="239306" y="98666"/>
                </a:lnTo>
                <a:lnTo>
                  <a:pt x="232117" y="94500"/>
                </a:lnTo>
                <a:lnTo>
                  <a:pt x="227317" y="87376"/>
                </a:lnTo>
                <a:lnTo>
                  <a:pt x="222516" y="92125"/>
                </a:lnTo>
                <a:lnTo>
                  <a:pt x="227634" y="97586"/>
                </a:lnTo>
                <a:lnTo>
                  <a:pt x="233756" y="101485"/>
                </a:lnTo>
                <a:lnTo>
                  <a:pt x="240563" y="103835"/>
                </a:lnTo>
                <a:lnTo>
                  <a:pt x="247700" y="104609"/>
                </a:lnTo>
                <a:lnTo>
                  <a:pt x="257276" y="103111"/>
                </a:lnTo>
                <a:lnTo>
                  <a:pt x="264871" y="98894"/>
                </a:lnTo>
                <a:lnTo>
                  <a:pt x="269887" y="92329"/>
                </a:lnTo>
                <a:lnTo>
                  <a:pt x="271691" y="83807"/>
                </a:lnTo>
                <a:close/>
              </a:path>
              <a:path w="596900" h="105409">
                <a:moveTo>
                  <a:pt x="317881" y="100444"/>
                </a:moveTo>
                <a:lnTo>
                  <a:pt x="317284" y="93916"/>
                </a:lnTo>
                <a:lnTo>
                  <a:pt x="314883" y="96291"/>
                </a:lnTo>
                <a:lnTo>
                  <a:pt x="311277" y="98069"/>
                </a:lnTo>
                <a:lnTo>
                  <a:pt x="302882" y="98069"/>
                </a:lnTo>
                <a:lnTo>
                  <a:pt x="300482" y="94500"/>
                </a:lnTo>
                <a:lnTo>
                  <a:pt x="300482" y="36855"/>
                </a:lnTo>
                <a:lnTo>
                  <a:pt x="317284" y="36855"/>
                </a:lnTo>
                <a:lnTo>
                  <a:pt x="317284" y="30911"/>
                </a:lnTo>
                <a:lnTo>
                  <a:pt x="300482" y="30911"/>
                </a:lnTo>
                <a:lnTo>
                  <a:pt x="300482" y="5943"/>
                </a:lnTo>
                <a:lnTo>
                  <a:pt x="293293" y="10109"/>
                </a:lnTo>
                <a:lnTo>
                  <a:pt x="293293" y="30314"/>
                </a:lnTo>
                <a:lnTo>
                  <a:pt x="281889" y="30314"/>
                </a:lnTo>
                <a:lnTo>
                  <a:pt x="281889" y="36258"/>
                </a:lnTo>
                <a:lnTo>
                  <a:pt x="293293" y="36258"/>
                </a:lnTo>
                <a:lnTo>
                  <a:pt x="293293" y="98069"/>
                </a:lnTo>
                <a:lnTo>
                  <a:pt x="297484" y="104013"/>
                </a:lnTo>
                <a:lnTo>
                  <a:pt x="311277" y="104013"/>
                </a:lnTo>
                <a:lnTo>
                  <a:pt x="315480" y="102235"/>
                </a:lnTo>
                <a:lnTo>
                  <a:pt x="317881" y="100444"/>
                </a:lnTo>
                <a:close/>
              </a:path>
              <a:path w="596900" h="105409">
                <a:moveTo>
                  <a:pt x="416839" y="51714"/>
                </a:moveTo>
                <a:lnTo>
                  <a:pt x="415556" y="40906"/>
                </a:lnTo>
                <a:lnTo>
                  <a:pt x="411962" y="33959"/>
                </a:lnTo>
                <a:lnTo>
                  <a:pt x="406463" y="30226"/>
                </a:lnTo>
                <a:lnTo>
                  <a:pt x="399440" y="29121"/>
                </a:lnTo>
                <a:lnTo>
                  <a:pt x="389851" y="29121"/>
                </a:lnTo>
                <a:lnTo>
                  <a:pt x="383857" y="33883"/>
                </a:lnTo>
                <a:lnTo>
                  <a:pt x="377253" y="39827"/>
                </a:lnTo>
                <a:lnTo>
                  <a:pt x="374853" y="32092"/>
                </a:lnTo>
                <a:lnTo>
                  <a:pt x="368858" y="29121"/>
                </a:lnTo>
                <a:lnTo>
                  <a:pt x="352069" y="29121"/>
                </a:lnTo>
                <a:lnTo>
                  <a:pt x="341274" y="38633"/>
                </a:lnTo>
                <a:lnTo>
                  <a:pt x="341274" y="30911"/>
                </a:lnTo>
                <a:lnTo>
                  <a:pt x="334073" y="30911"/>
                </a:lnTo>
                <a:lnTo>
                  <a:pt x="334073" y="102831"/>
                </a:lnTo>
                <a:lnTo>
                  <a:pt x="341274" y="102831"/>
                </a:lnTo>
                <a:lnTo>
                  <a:pt x="341274" y="45173"/>
                </a:lnTo>
                <a:lnTo>
                  <a:pt x="345465" y="41008"/>
                </a:lnTo>
                <a:lnTo>
                  <a:pt x="352666" y="34467"/>
                </a:lnTo>
                <a:lnTo>
                  <a:pt x="368858" y="34467"/>
                </a:lnTo>
                <a:lnTo>
                  <a:pt x="371856" y="43383"/>
                </a:lnTo>
                <a:lnTo>
                  <a:pt x="371856" y="102831"/>
                </a:lnTo>
                <a:lnTo>
                  <a:pt x="379056" y="102831"/>
                </a:lnTo>
                <a:lnTo>
                  <a:pt x="379056" y="45770"/>
                </a:lnTo>
                <a:lnTo>
                  <a:pt x="383247" y="41605"/>
                </a:lnTo>
                <a:lnTo>
                  <a:pt x="390448" y="35064"/>
                </a:lnTo>
                <a:lnTo>
                  <a:pt x="406641" y="35064"/>
                </a:lnTo>
                <a:lnTo>
                  <a:pt x="409638" y="43980"/>
                </a:lnTo>
                <a:lnTo>
                  <a:pt x="409638" y="103416"/>
                </a:lnTo>
                <a:lnTo>
                  <a:pt x="416839" y="103416"/>
                </a:lnTo>
                <a:lnTo>
                  <a:pt x="416839" y="51714"/>
                </a:lnTo>
                <a:close/>
              </a:path>
              <a:path w="596900" h="105409">
                <a:moveTo>
                  <a:pt x="487603" y="63601"/>
                </a:moveTo>
                <a:lnTo>
                  <a:pt x="487400" y="61214"/>
                </a:lnTo>
                <a:lnTo>
                  <a:pt x="486460" y="50939"/>
                </a:lnTo>
                <a:lnTo>
                  <a:pt x="482511" y="39903"/>
                </a:lnTo>
                <a:lnTo>
                  <a:pt x="479209" y="36487"/>
                </a:lnTo>
                <a:lnTo>
                  <a:pt x="479209" y="61214"/>
                </a:lnTo>
                <a:lnTo>
                  <a:pt x="441426" y="61214"/>
                </a:lnTo>
                <a:lnTo>
                  <a:pt x="442671" y="51777"/>
                </a:lnTo>
                <a:lnTo>
                  <a:pt x="446379" y="43167"/>
                </a:lnTo>
                <a:lnTo>
                  <a:pt x="452564" y="36893"/>
                </a:lnTo>
                <a:lnTo>
                  <a:pt x="461225" y="34467"/>
                </a:lnTo>
                <a:lnTo>
                  <a:pt x="469595" y="36728"/>
                </a:lnTo>
                <a:lnTo>
                  <a:pt x="475170" y="42722"/>
                </a:lnTo>
                <a:lnTo>
                  <a:pt x="478256" y="51269"/>
                </a:lnTo>
                <a:lnTo>
                  <a:pt x="479209" y="61214"/>
                </a:lnTo>
                <a:lnTo>
                  <a:pt x="479209" y="36487"/>
                </a:lnTo>
                <a:lnTo>
                  <a:pt x="477266" y="34467"/>
                </a:lnTo>
                <a:lnTo>
                  <a:pt x="474954" y="32092"/>
                </a:lnTo>
                <a:lnTo>
                  <a:pt x="463016" y="29121"/>
                </a:lnTo>
                <a:lnTo>
                  <a:pt x="451434" y="31292"/>
                </a:lnTo>
                <a:lnTo>
                  <a:pt x="442328" y="38036"/>
                </a:lnTo>
                <a:lnTo>
                  <a:pt x="436372" y="49682"/>
                </a:lnTo>
                <a:lnTo>
                  <a:pt x="434225" y="66573"/>
                </a:lnTo>
                <a:lnTo>
                  <a:pt x="436359" y="84391"/>
                </a:lnTo>
                <a:lnTo>
                  <a:pt x="442252" y="96367"/>
                </a:lnTo>
                <a:lnTo>
                  <a:pt x="451180" y="103098"/>
                </a:lnTo>
                <a:lnTo>
                  <a:pt x="462419" y="105206"/>
                </a:lnTo>
                <a:lnTo>
                  <a:pt x="470395" y="104076"/>
                </a:lnTo>
                <a:lnTo>
                  <a:pt x="477189" y="101041"/>
                </a:lnTo>
                <a:lnTo>
                  <a:pt x="479463" y="99263"/>
                </a:lnTo>
                <a:lnTo>
                  <a:pt x="482739" y="96672"/>
                </a:lnTo>
                <a:lnTo>
                  <a:pt x="487006" y="91528"/>
                </a:lnTo>
                <a:lnTo>
                  <a:pt x="482206" y="86779"/>
                </a:lnTo>
                <a:lnTo>
                  <a:pt x="478015" y="93319"/>
                </a:lnTo>
                <a:lnTo>
                  <a:pt x="471411" y="99263"/>
                </a:lnTo>
                <a:lnTo>
                  <a:pt x="463613" y="99263"/>
                </a:lnTo>
                <a:lnTo>
                  <a:pt x="455091" y="97675"/>
                </a:lnTo>
                <a:lnTo>
                  <a:pt x="448030" y="92354"/>
                </a:lnTo>
                <a:lnTo>
                  <a:pt x="443204" y="82461"/>
                </a:lnTo>
                <a:lnTo>
                  <a:pt x="441490" y="67754"/>
                </a:lnTo>
                <a:lnTo>
                  <a:pt x="487603" y="67754"/>
                </a:lnTo>
                <a:lnTo>
                  <a:pt x="487603" y="67157"/>
                </a:lnTo>
                <a:lnTo>
                  <a:pt x="487603" y="63601"/>
                </a:lnTo>
                <a:close/>
              </a:path>
              <a:path w="596900" h="105409">
                <a:moveTo>
                  <a:pt x="548779" y="51714"/>
                </a:moveTo>
                <a:lnTo>
                  <a:pt x="530796" y="29121"/>
                </a:lnTo>
                <a:lnTo>
                  <a:pt x="521792" y="29121"/>
                </a:lnTo>
                <a:lnTo>
                  <a:pt x="515200" y="33883"/>
                </a:lnTo>
                <a:lnTo>
                  <a:pt x="509803" y="38633"/>
                </a:lnTo>
                <a:lnTo>
                  <a:pt x="509803" y="30911"/>
                </a:lnTo>
                <a:lnTo>
                  <a:pt x="502602" y="30911"/>
                </a:lnTo>
                <a:lnTo>
                  <a:pt x="502602" y="102831"/>
                </a:lnTo>
                <a:lnTo>
                  <a:pt x="509206" y="102831"/>
                </a:lnTo>
                <a:lnTo>
                  <a:pt x="509206" y="45770"/>
                </a:lnTo>
                <a:lnTo>
                  <a:pt x="513397" y="41605"/>
                </a:lnTo>
                <a:lnTo>
                  <a:pt x="516940" y="38633"/>
                </a:lnTo>
                <a:lnTo>
                  <a:pt x="521195" y="35064"/>
                </a:lnTo>
                <a:lnTo>
                  <a:pt x="537387" y="35064"/>
                </a:lnTo>
                <a:lnTo>
                  <a:pt x="540994" y="43980"/>
                </a:lnTo>
                <a:lnTo>
                  <a:pt x="540994" y="103416"/>
                </a:lnTo>
                <a:lnTo>
                  <a:pt x="548779" y="103416"/>
                </a:lnTo>
                <a:lnTo>
                  <a:pt x="548779" y="51714"/>
                </a:lnTo>
                <a:close/>
              </a:path>
              <a:path w="596900" h="105409">
                <a:moveTo>
                  <a:pt x="596760" y="100444"/>
                </a:moveTo>
                <a:lnTo>
                  <a:pt x="596163" y="93916"/>
                </a:lnTo>
                <a:lnTo>
                  <a:pt x="593763" y="96291"/>
                </a:lnTo>
                <a:lnTo>
                  <a:pt x="590169" y="98069"/>
                </a:lnTo>
                <a:lnTo>
                  <a:pt x="581774" y="98069"/>
                </a:lnTo>
                <a:lnTo>
                  <a:pt x="579374" y="94500"/>
                </a:lnTo>
                <a:lnTo>
                  <a:pt x="579374" y="36855"/>
                </a:lnTo>
                <a:lnTo>
                  <a:pt x="596163" y="36855"/>
                </a:lnTo>
                <a:lnTo>
                  <a:pt x="596163" y="30911"/>
                </a:lnTo>
                <a:lnTo>
                  <a:pt x="579374" y="30911"/>
                </a:lnTo>
                <a:lnTo>
                  <a:pt x="579374" y="5943"/>
                </a:lnTo>
                <a:lnTo>
                  <a:pt x="572173" y="10109"/>
                </a:lnTo>
                <a:lnTo>
                  <a:pt x="572173" y="30314"/>
                </a:lnTo>
                <a:lnTo>
                  <a:pt x="560781" y="30314"/>
                </a:lnTo>
                <a:lnTo>
                  <a:pt x="560781" y="36258"/>
                </a:lnTo>
                <a:lnTo>
                  <a:pt x="572173" y="36258"/>
                </a:lnTo>
                <a:lnTo>
                  <a:pt x="572173" y="98069"/>
                </a:lnTo>
                <a:lnTo>
                  <a:pt x="576376" y="104013"/>
                </a:lnTo>
                <a:lnTo>
                  <a:pt x="590169" y="104013"/>
                </a:lnTo>
                <a:lnTo>
                  <a:pt x="594372" y="102235"/>
                </a:lnTo>
                <a:lnTo>
                  <a:pt x="596760" y="100444"/>
                </a:lnTo>
                <a:close/>
              </a:path>
            </a:pathLst>
          </a:custGeom>
          <a:solidFill>
            <a:srgbClr val="FFFFFF"/>
          </a:solidFill>
        </p:spPr>
        <p:txBody>
          <a:bodyPr wrap="square" lIns="0" tIns="0" rIns="0" bIns="0" rtlCol="0"/>
          <a:lstStyle/>
          <a:p>
            <a:endParaRPr/>
          </a:p>
        </p:txBody>
      </p:sp>
      <p:grpSp>
        <p:nvGrpSpPr>
          <p:cNvPr id="4" name="object 4"/>
          <p:cNvGrpSpPr/>
          <p:nvPr/>
        </p:nvGrpSpPr>
        <p:grpSpPr>
          <a:xfrm>
            <a:off x="2089394" y="6448305"/>
            <a:ext cx="725170" cy="128270"/>
            <a:chOff x="2089394" y="6448305"/>
            <a:chExt cx="725170" cy="128270"/>
          </a:xfrm>
        </p:grpSpPr>
        <p:pic>
          <p:nvPicPr>
            <p:cNvPr id="5" name="object 5"/>
            <p:cNvPicPr/>
            <p:nvPr/>
          </p:nvPicPr>
          <p:blipFill>
            <a:blip r:embed="rId2" cstate="print"/>
            <a:stretch>
              <a:fillRect/>
            </a:stretch>
          </p:blipFill>
          <p:spPr>
            <a:xfrm>
              <a:off x="2089394" y="6448305"/>
              <a:ext cx="77968" cy="102825"/>
            </a:xfrm>
            <a:prstGeom prst="rect">
              <a:avLst/>
            </a:prstGeom>
          </p:spPr>
        </p:pic>
        <p:sp>
          <p:nvSpPr>
            <p:cNvPr id="6" name="object 6"/>
            <p:cNvSpPr/>
            <p:nvPr/>
          </p:nvSpPr>
          <p:spPr>
            <a:xfrm>
              <a:off x="2188946" y="6476250"/>
              <a:ext cx="119380" cy="76835"/>
            </a:xfrm>
            <a:custGeom>
              <a:avLst/>
              <a:gdLst/>
              <a:ahLst/>
              <a:cxnLst/>
              <a:rect l="l" t="t" r="r" b="b"/>
              <a:pathLst>
                <a:path w="119380" h="76834">
                  <a:moveTo>
                    <a:pt x="49187" y="21386"/>
                  </a:moveTo>
                  <a:lnTo>
                    <a:pt x="47777" y="11531"/>
                  </a:lnTo>
                  <a:lnTo>
                    <a:pt x="44411" y="5943"/>
                  </a:lnTo>
                  <a:lnTo>
                    <a:pt x="43789" y="4902"/>
                  </a:lnTo>
                  <a:lnTo>
                    <a:pt x="37541" y="1168"/>
                  </a:lnTo>
                  <a:lnTo>
                    <a:pt x="29387" y="0"/>
                  </a:lnTo>
                  <a:lnTo>
                    <a:pt x="21577" y="939"/>
                  </a:lnTo>
                  <a:lnTo>
                    <a:pt x="15074" y="3556"/>
                  </a:lnTo>
                  <a:lnTo>
                    <a:pt x="9563" y="7518"/>
                  </a:lnTo>
                  <a:lnTo>
                    <a:pt x="4800" y="12471"/>
                  </a:lnTo>
                  <a:lnTo>
                    <a:pt x="8991" y="17830"/>
                  </a:lnTo>
                  <a:lnTo>
                    <a:pt x="13195" y="11290"/>
                  </a:lnTo>
                  <a:lnTo>
                    <a:pt x="19799" y="5943"/>
                  </a:lnTo>
                  <a:lnTo>
                    <a:pt x="35991" y="5943"/>
                  </a:lnTo>
                  <a:lnTo>
                    <a:pt x="41986" y="11290"/>
                  </a:lnTo>
                  <a:lnTo>
                    <a:pt x="41986" y="26149"/>
                  </a:lnTo>
                  <a:lnTo>
                    <a:pt x="40779" y="26746"/>
                  </a:lnTo>
                  <a:lnTo>
                    <a:pt x="40779" y="34467"/>
                  </a:lnTo>
                  <a:lnTo>
                    <a:pt x="40779" y="58839"/>
                  </a:lnTo>
                  <a:lnTo>
                    <a:pt x="35991" y="65379"/>
                  </a:lnTo>
                  <a:lnTo>
                    <a:pt x="28790" y="71323"/>
                  </a:lnTo>
                  <a:lnTo>
                    <a:pt x="12598" y="71323"/>
                  </a:lnTo>
                  <a:lnTo>
                    <a:pt x="6604" y="64782"/>
                  </a:lnTo>
                  <a:lnTo>
                    <a:pt x="6604" y="55270"/>
                  </a:lnTo>
                  <a:lnTo>
                    <a:pt x="40779" y="34467"/>
                  </a:lnTo>
                  <a:lnTo>
                    <a:pt x="40779" y="26746"/>
                  </a:lnTo>
                  <a:lnTo>
                    <a:pt x="38379" y="27927"/>
                  </a:lnTo>
                  <a:lnTo>
                    <a:pt x="33591" y="28524"/>
                  </a:lnTo>
                  <a:lnTo>
                    <a:pt x="29984" y="29121"/>
                  </a:lnTo>
                  <a:lnTo>
                    <a:pt x="18465" y="31775"/>
                  </a:lnTo>
                  <a:lnTo>
                    <a:pt x="8928" y="36550"/>
                  </a:lnTo>
                  <a:lnTo>
                    <a:pt x="2413" y="43992"/>
                  </a:lnTo>
                  <a:lnTo>
                    <a:pt x="0" y="54673"/>
                  </a:lnTo>
                  <a:lnTo>
                    <a:pt x="1752" y="64135"/>
                  </a:lnTo>
                  <a:lnTo>
                    <a:pt x="6375" y="71018"/>
                  </a:lnTo>
                  <a:lnTo>
                    <a:pt x="12903" y="75234"/>
                  </a:lnTo>
                  <a:lnTo>
                    <a:pt x="20396" y="76669"/>
                  </a:lnTo>
                  <a:lnTo>
                    <a:pt x="28790" y="76669"/>
                  </a:lnTo>
                  <a:lnTo>
                    <a:pt x="35382" y="71323"/>
                  </a:lnTo>
                  <a:lnTo>
                    <a:pt x="41389" y="65379"/>
                  </a:lnTo>
                  <a:lnTo>
                    <a:pt x="41389" y="74295"/>
                  </a:lnTo>
                  <a:lnTo>
                    <a:pt x="49187" y="74295"/>
                  </a:lnTo>
                  <a:lnTo>
                    <a:pt x="49187" y="65379"/>
                  </a:lnTo>
                  <a:lnTo>
                    <a:pt x="49187" y="34467"/>
                  </a:lnTo>
                  <a:lnTo>
                    <a:pt x="49187" y="21386"/>
                  </a:lnTo>
                  <a:close/>
                </a:path>
                <a:path w="119380" h="76834">
                  <a:moveTo>
                    <a:pt x="118757" y="23774"/>
                  </a:moveTo>
                  <a:lnTo>
                    <a:pt x="117373" y="12966"/>
                  </a:lnTo>
                  <a:lnTo>
                    <a:pt x="113576" y="6019"/>
                  </a:lnTo>
                  <a:lnTo>
                    <a:pt x="107873" y="2286"/>
                  </a:lnTo>
                  <a:lnTo>
                    <a:pt x="100761" y="1181"/>
                  </a:lnTo>
                  <a:lnTo>
                    <a:pt x="91770" y="1181"/>
                  </a:lnTo>
                  <a:lnTo>
                    <a:pt x="85166" y="5943"/>
                  </a:lnTo>
                  <a:lnTo>
                    <a:pt x="79768" y="10693"/>
                  </a:lnTo>
                  <a:lnTo>
                    <a:pt x="79768" y="2971"/>
                  </a:lnTo>
                  <a:lnTo>
                    <a:pt x="72567" y="2971"/>
                  </a:lnTo>
                  <a:lnTo>
                    <a:pt x="72567" y="74891"/>
                  </a:lnTo>
                  <a:lnTo>
                    <a:pt x="79768" y="74891"/>
                  </a:lnTo>
                  <a:lnTo>
                    <a:pt x="79768" y="17830"/>
                  </a:lnTo>
                  <a:lnTo>
                    <a:pt x="83972" y="13665"/>
                  </a:lnTo>
                  <a:lnTo>
                    <a:pt x="91770" y="7124"/>
                  </a:lnTo>
                  <a:lnTo>
                    <a:pt x="107962" y="7124"/>
                  </a:lnTo>
                  <a:lnTo>
                    <a:pt x="111556" y="16040"/>
                  </a:lnTo>
                  <a:lnTo>
                    <a:pt x="111556" y="75476"/>
                  </a:lnTo>
                  <a:lnTo>
                    <a:pt x="118757" y="75476"/>
                  </a:lnTo>
                  <a:lnTo>
                    <a:pt x="118757" y="23774"/>
                  </a:lnTo>
                  <a:close/>
                </a:path>
              </a:pathLst>
            </a:custGeom>
            <a:solidFill>
              <a:srgbClr val="FFFFFF"/>
            </a:solidFill>
          </p:spPr>
          <p:txBody>
            <a:bodyPr wrap="square" lIns="0" tIns="0" rIns="0" bIns="0" rtlCol="0"/>
            <a:lstStyle/>
            <a:p>
              <a:endParaRPr/>
            </a:p>
          </p:txBody>
        </p:sp>
        <p:pic>
          <p:nvPicPr>
            <p:cNvPr id="7" name="object 7"/>
            <p:cNvPicPr/>
            <p:nvPr/>
          </p:nvPicPr>
          <p:blipFill>
            <a:blip r:embed="rId3" cstate="print"/>
            <a:stretch>
              <a:fillRect/>
            </a:stretch>
          </p:blipFill>
          <p:spPr>
            <a:xfrm>
              <a:off x="2328098" y="6475646"/>
              <a:ext cx="193722" cy="100447"/>
            </a:xfrm>
            <a:prstGeom prst="rect">
              <a:avLst/>
            </a:prstGeom>
          </p:spPr>
        </p:pic>
        <p:pic>
          <p:nvPicPr>
            <p:cNvPr id="8" name="object 8"/>
            <p:cNvPicPr/>
            <p:nvPr/>
          </p:nvPicPr>
          <p:blipFill>
            <a:blip r:embed="rId4" cstate="print"/>
            <a:stretch>
              <a:fillRect/>
            </a:stretch>
          </p:blipFill>
          <p:spPr>
            <a:xfrm>
              <a:off x="2541612" y="6477429"/>
              <a:ext cx="82766" cy="74295"/>
            </a:xfrm>
            <a:prstGeom prst="rect">
              <a:avLst/>
            </a:prstGeom>
          </p:spPr>
        </p:pic>
        <p:sp>
          <p:nvSpPr>
            <p:cNvPr id="9" name="object 9"/>
            <p:cNvSpPr/>
            <p:nvPr/>
          </p:nvSpPr>
          <p:spPr>
            <a:xfrm>
              <a:off x="2644171" y="6477429"/>
              <a:ext cx="53975" cy="76200"/>
            </a:xfrm>
            <a:custGeom>
              <a:avLst/>
              <a:gdLst/>
              <a:ahLst/>
              <a:cxnLst/>
              <a:rect l="l" t="t" r="r" b="b"/>
              <a:pathLst>
                <a:path w="53975" h="76200">
                  <a:moveTo>
                    <a:pt x="28188" y="76078"/>
                  </a:moveTo>
                  <a:lnTo>
                    <a:pt x="16952" y="73970"/>
                  </a:lnTo>
                  <a:lnTo>
                    <a:pt x="8021" y="67237"/>
                  </a:lnTo>
                  <a:lnTo>
                    <a:pt x="2127" y="55266"/>
                  </a:lnTo>
                  <a:lnTo>
                    <a:pt x="0" y="37444"/>
                  </a:lnTo>
                  <a:lnTo>
                    <a:pt x="2136" y="20561"/>
                  </a:lnTo>
                  <a:lnTo>
                    <a:pt x="8096" y="8915"/>
                  </a:lnTo>
                  <a:lnTo>
                    <a:pt x="17205" y="2173"/>
                  </a:lnTo>
                  <a:lnTo>
                    <a:pt x="28788" y="0"/>
                  </a:lnTo>
                  <a:lnTo>
                    <a:pt x="40727" y="2962"/>
                  </a:lnTo>
                  <a:lnTo>
                    <a:pt x="43035" y="5349"/>
                  </a:lnTo>
                  <a:lnTo>
                    <a:pt x="26989" y="5349"/>
                  </a:lnTo>
                  <a:lnTo>
                    <a:pt x="18330" y="7773"/>
                  </a:lnTo>
                  <a:lnTo>
                    <a:pt x="12145" y="14041"/>
                  </a:lnTo>
                  <a:lnTo>
                    <a:pt x="8434" y="22650"/>
                  </a:lnTo>
                  <a:lnTo>
                    <a:pt x="7197" y="32095"/>
                  </a:lnTo>
                  <a:lnTo>
                    <a:pt x="53163" y="32095"/>
                  </a:lnTo>
                  <a:lnTo>
                    <a:pt x="53378" y="34473"/>
                  </a:lnTo>
                  <a:lnTo>
                    <a:pt x="53378" y="38039"/>
                  </a:lnTo>
                  <a:lnTo>
                    <a:pt x="7197" y="38039"/>
                  </a:lnTo>
                  <a:lnTo>
                    <a:pt x="8977" y="53334"/>
                  </a:lnTo>
                  <a:lnTo>
                    <a:pt x="13794" y="63225"/>
                  </a:lnTo>
                  <a:lnTo>
                    <a:pt x="20860" y="68546"/>
                  </a:lnTo>
                  <a:lnTo>
                    <a:pt x="29388" y="70135"/>
                  </a:lnTo>
                  <a:lnTo>
                    <a:pt x="45227" y="70135"/>
                  </a:lnTo>
                  <a:lnTo>
                    <a:pt x="42957" y="71918"/>
                  </a:lnTo>
                  <a:lnTo>
                    <a:pt x="36163" y="74945"/>
                  </a:lnTo>
                  <a:lnTo>
                    <a:pt x="28188" y="76078"/>
                  </a:lnTo>
                  <a:close/>
                </a:path>
                <a:path w="53975" h="76200">
                  <a:moveTo>
                    <a:pt x="53163" y="32095"/>
                  </a:moveTo>
                  <a:lnTo>
                    <a:pt x="44981" y="32095"/>
                  </a:lnTo>
                  <a:lnTo>
                    <a:pt x="44026" y="22149"/>
                  </a:lnTo>
                  <a:lnTo>
                    <a:pt x="40933" y="13596"/>
                  </a:lnTo>
                  <a:lnTo>
                    <a:pt x="35367" y="7606"/>
                  </a:lnTo>
                  <a:lnTo>
                    <a:pt x="26989" y="5349"/>
                  </a:lnTo>
                  <a:lnTo>
                    <a:pt x="43035" y="5349"/>
                  </a:lnTo>
                  <a:lnTo>
                    <a:pt x="48280" y="10772"/>
                  </a:lnTo>
                  <a:lnTo>
                    <a:pt x="52235" y="21815"/>
                  </a:lnTo>
                  <a:lnTo>
                    <a:pt x="53163" y="32095"/>
                  </a:lnTo>
                  <a:close/>
                </a:path>
                <a:path w="53975" h="76200">
                  <a:moveTo>
                    <a:pt x="7266" y="38633"/>
                  </a:moveTo>
                  <a:lnTo>
                    <a:pt x="7197" y="38039"/>
                  </a:lnTo>
                  <a:lnTo>
                    <a:pt x="7266" y="38633"/>
                  </a:lnTo>
                  <a:close/>
                </a:path>
                <a:path w="53975" h="76200">
                  <a:moveTo>
                    <a:pt x="53378" y="38633"/>
                  </a:moveTo>
                  <a:lnTo>
                    <a:pt x="7266" y="38633"/>
                  </a:lnTo>
                  <a:lnTo>
                    <a:pt x="7197" y="38039"/>
                  </a:lnTo>
                  <a:lnTo>
                    <a:pt x="53378" y="38039"/>
                  </a:lnTo>
                  <a:lnTo>
                    <a:pt x="53378" y="38633"/>
                  </a:lnTo>
                  <a:close/>
                </a:path>
                <a:path w="53975" h="76200">
                  <a:moveTo>
                    <a:pt x="45227" y="70135"/>
                  </a:moveTo>
                  <a:lnTo>
                    <a:pt x="37185" y="70135"/>
                  </a:lnTo>
                  <a:lnTo>
                    <a:pt x="43782" y="64191"/>
                  </a:lnTo>
                  <a:lnTo>
                    <a:pt x="47980" y="57653"/>
                  </a:lnTo>
                  <a:lnTo>
                    <a:pt x="52778" y="62408"/>
                  </a:lnTo>
                  <a:lnTo>
                    <a:pt x="48514" y="67553"/>
                  </a:lnTo>
                  <a:lnTo>
                    <a:pt x="45227" y="70135"/>
                  </a:lnTo>
                  <a:close/>
                </a:path>
              </a:pathLst>
            </a:custGeom>
            <a:solidFill>
              <a:srgbClr val="FFFFFF"/>
            </a:solidFill>
          </p:spPr>
          <p:txBody>
            <a:bodyPr wrap="square" lIns="0" tIns="0" rIns="0" bIns="0" rtlCol="0"/>
            <a:lstStyle/>
            <a:p>
              <a:endParaRPr/>
            </a:p>
          </p:txBody>
        </p:sp>
        <p:pic>
          <p:nvPicPr>
            <p:cNvPr id="10" name="object 10"/>
            <p:cNvPicPr/>
            <p:nvPr/>
          </p:nvPicPr>
          <p:blipFill>
            <a:blip r:embed="rId5" cstate="print"/>
            <a:stretch>
              <a:fillRect/>
            </a:stretch>
          </p:blipFill>
          <p:spPr>
            <a:xfrm>
              <a:off x="2717341" y="6454249"/>
              <a:ext cx="97160" cy="98070"/>
            </a:xfrm>
            <a:prstGeom prst="rect">
              <a:avLst/>
            </a:prstGeom>
          </p:spPr>
        </p:pic>
      </p:grpSp>
      <p:pic>
        <p:nvPicPr>
          <p:cNvPr id="11" name="object 11"/>
          <p:cNvPicPr/>
          <p:nvPr/>
        </p:nvPicPr>
        <p:blipFill>
          <a:blip r:embed="rId6" cstate="print"/>
          <a:stretch>
            <a:fillRect/>
          </a:stretch>
        </p:blipFill>
        <p:spPr>
          <a:xfrm>
            <a:off x="405636" y="6382925"/>
            <a:ext cx="952557" cy="306069"/>
          </a:xfrm>
          <a:prstGeom prst="rect">
            <a:avLst/>
          </a:prstGeom>
        </p:spPr>
      </p:pic>
      <p:sp>
        <p:nvSpPr>
          <p:cNvPr id="12" name="object 12"/>
          <p:cNvSpPr txBox="1">
            <a:spLocks noGrp="1"/>
          </p:cNvSpPr>
          <p:nvPr>
            <p:ph type="title"/>
          </p:nvPr>
        </p:nvSpPr>
        <p:spPr>
          <a:xfrm>
            <a:off x="387870" y="2552300"/>
            <a:ext cx="5564505" cy="1122680"/>
          </a:xfrm>
          <a:prstGeom prst="rect">
            <a:avLst/>
          </a:prstGeom>
        </p:spPr>
        <p:txBody>
          <a:bodyPr vert="horz" wrap="square" lIns="0" tIns="12700" rIns="0" bIns="0" rtlCol="0">
            <a:spAutoFit/>
          </a:bodyPr>
          <a:lstStyle/>
          <a:p>
            <a:pPr marL="12700">
              <a:lnSpc>
                <a:spcPct val="100000"/>
              </a:lnSpc>
              <a:spcBef>
                <a:spcPts val="100"/>
              </a:spcBef>
            </a:pPr>
            <a:r>
              <a:rPr sz="7200" dirty="0">
                <a:solidFill>
                  <a:srgbClr val="FFFFFF"/>
                </a:solidFill>
              </a:rPr>
              <a:t>Financial</a:t>
            </a:r>
            <a:r>
              <a:rPr sz="7200" spc="-10" dirty="0">
                <a:solidFill>
                  <a:srgbClr val="FFFFFF"/>
                </a:solidFill>
              </a:rPr>
              <a:t> </a:t>
            </a:r>
            <a:r>
              <a:rPr sz="7200" spc="-25" dirty="0">
                <a:solidFill>
                  <a:srgbClr val="FFFFFF"/>
                </a:solidFill>
              </a:rPr>
              <a:t>aid</a:t>
            </a:r>
            <a:endParaRPr sz="7200"/>
          </a:p>
        </p:txBody>
      </p:sp>
      <p:sp>
        <p:nvSpPr>
          <p:cNvPr id="13" name="object 13"/>
          <p:cNvSpPr txBox="1">
            <a:spLocks noGrp="1"/>
          </p:cNvSpPr>
          <p:nvPr>
            <p:ph type="sldNum" sz="quarter" idx="7"/>
          </p:nvPr>
        </p:nvSpPr>
        <p:spPr>
          <a:prstGeom prst="rect">
            <a:avLst/>
          </a:prstGeom>
        </p:spPr>
        <p:txBody>
          <a:bodyPr vert="horz" wrap="square" lIns="0" tIns="2540" rIns="0" bIns="0" rtlCol="0">
            <a:spAutoFit/>
          </a:bodyPr>
          <a:lstStyle/>
          <a:p>
            <a:pPr marL="38100">
              <a:lnSpc>
                <a:spcPct val="100000"/>
              </a:lnSpc>
              <a:spcBef>
                <a:spcPts val="20"/>
              </a:spcBef>
            </a:pPr>
            <a:fld id="{81D60167-4931-47E6-BA6A-407CBD079E47}" type="slidenum">
              <a:rPr spc="-25" dirty="0"/>
              <a:t>17</a:t>
            </a:fld>
            <a:endParaRPr spc="-25" dirty="0"/>
          </a:p>
        </p:txBody>
      </p:sp>
    </p:spTree>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dirty="0"/>
              <a:t>What</a:t>
            </a:r>
            <a:r>
              <a:rPr spc="-25" dirty="0"/>
              <a:t> </a:t>
            </a:r>
            <a:r>
              <a:rPr dirty="0"/>
              <a:t>is</a:t>
            </a:r>
            <a:r>
              <a:rPr spc="-30" dirty="0"/>
              <a:t> </a:t>
            </a:r>
            <a:r>
              <a:rPr dirty="0"/>
              <a:t>financial</a:t>
            </a:r>
            <a:r>
              <a:rPr spc="-15" dirty="0"/>
              <a:t> </a:t>
            </a:r>
            <a:r>
              <a:rPr spc="-20" dirty="0"/>
              <a:t>aid?</a:t>
            </a:r>
          </a:p>
        </p:txBody>
      </p:sp>
      <p:sp>
        <p:nvSpPr>
          <p:cNvPr id="3" name="object 3"/>
          <p:cNvSpPr txBox="1"/>
          <p:nvPr/>
        </p:nvSpPr>
        <p:spPr>
          <a:xfrm>
            <a:off x="385762" y="940396"/>
            <a:ext cx="3959860" cy="330200"/>
          </a:xfrm>
          <a:prstGeom prst="rect">
            <a:avLst/>
          </a:prstGeom>
        </p:spPr>
        <p:txBody>
          <a:bodyPr vert="horz" wrap="square" lIns="0" tIns="12065" rIns="0" bIns="0" rtlCol="0">
            <a:spAutoFit/>
          </a:bodyPr>
          <a:lstStyle/>
          <a:p>
            <a:pPr marL="12700">
              <a:lnSpc>
                <a:spcPct val="100000"/>
              </a:lnSpc>
              <a:spcBef>
                <a:spcPts val="95"/>
              </a:spcBef>
            </a:pPr>
            <a:r>
              <a:rPr sz="2000" i="1" dirty="0">
                <a:latin typeface="Arial"/>
                <a:cs typeface="Arial"/>
              </a:rPr>
              <a:t>There</a:t>
            </a:r>
            <a:r>
              <a:rPr sz="2000" i="1" spc="-50" dirty="0">
                <a:latin typeface="Arial"/>
                <a:cs typeface="Arial"/>
              </a:rPr>
              <a:t> </a:t>
            </a:r>
            <a:r>
              <a:rPr sz="2000" i="1" dirty="0">
                <a:latin typeface="Arial"/>
                <a:cs typeface="Arial"/>
              </a:rPr>
              <a:t>are</a:t>
            </a:r>
            <a:r>
              <a:rPr sz="2000" i="1" spc="-65" dirty="0">
                <a:latin typeface="Arial"/>
                <a:cs typeface="Arial"/>
              </a:rPr>
              <a:t> </a:t>
            </a:r>
            <a:r>
              <a:rPr sz="2000" i="1" dirty="0">
                <a:latin typeface="Arial"/>
                <a:cs typeface="Arial"/>
              </a:rPr>
              <a:t>two</a:t>
            </a:r>
            <a:r>
              <a:rPr sz="2000" i="1" spc="-55" dirty="0">
                <a:latin typeface="Arial"/>
                <a:cs typeface="Arial"/>
              </a:rPr>
              <a:t> </a:t>
            </a:r>
            <a:r>
              <a:rPr sz="2000" i="1" dirty="0">
                <a:latin typeface="Arial"/>
                <a:cs typeface="Arial"/>
              </a:rPr>
              <a:t>types</a:t>
            </a:r>
            <a:r>
              <a:rPr sz="2000" i="1" spc="-65" dirty="0">
                <a:latin typeface="Arial"/>
                <a:cs typeface="Arial"/>
              </a:rPr>
              <a:t> </a:t>
            </a:r>
            <a:r>
              <a:rPr sz="2000" i="1" dirty="0">
                <a:latin typeface="Arial"/>
                <a:cs typeface="Arial"/>
              </a:rPr>
              <a:t>of</a:t>
            </a:r>
            <a:r>
              <a:rPr sz="2000" i="1" spc="-60" dirty="0">
                <a:latin typeface="Arial"/>
                <a:cs typeface="Arial"/>
              </a:rPr>
              <a:t> </a:t>
            </a:r>
            <a:r>
              <a:rPr sz="2000" i="1" dirty="0">
                <a:latin typeface="Arial"/>
                <a:cs typeface="Arial"/>
              </a:rPr>
              <a:t>financial</a:t>
            </a:r>
            <a:r>
              <a:rPr sz="2000" i="1" spc="-45" dirty="0">
                <a:latin typeface="Arial"/>
                <a:cs typeface="Arial"/>
              </a:rPr>
              <a:t> </a:t>
            </a:r>
            <a:r>
              <a:rPr sz="2000" i="1" spc="-25" dirty="0">
                <a:latin typeface="Arial"/>
                <a:cs typeface="Arial"/>
              </a:rPr>
              <a:t>aid</a:t>
            </a:r>
            <a:endParaRPr sz="2000">
              <a:latin typeface="Arial"/>
              <a:cs typeface="Arial"/>
            </a:endParaRPr>
          </a:p>
        </p:txBody>
      </p:sp>
      <p:sp>
        <p:nvSpPr>
          <p:cNvPr id="4" name="object 4"/>
          <p:cNvSpPr/>
          <p:nvPr/>
        </p:nvSpPr>
        <p:spPr>
          <a:xfrm>
            <a:off x="2261616" y="2463545"/>
            <a:ext cx="1780539" cy="1747520"/>
          </a:xfrm>
          <a:custGeom>
            <a:avLst/>
            <a:gdLst/>
            <a:ahLst/>
            <a:cxnLst/>
            <a:rect l="l" t="t" r="r" b="b"/>
            <a:pathLst>
              <a:path w="1780539" h="1747520">
                <a:moveTo>
                  <a:pt x="1780032" y="0"/>
                </a:moveTo>
                <a:lnTo>
                  <a:pt x="0" y="0"/>
                </a:lnTo>
                <a:lnTo>
                  <a:pt x="0" y="1747266"/>
                </a:lnTo>
                <a:lnTo>
                  <a:pt x="1780032" y="1747266"/>
                </a:lnTo>
                <a:lnTo>
                  <a:pt x="1780032" y="0"/>
                </a:lnTo>
                <a:close/>
              </a:path>
            </a:pathLst>
          </a:custGeom>
          <a:solidFill>
            <a:srgbClr val="ECECEC"/>
          </a:solidFill>
        </p:spPr>
        <p:txBody>
          <a:bodyPr wrap="square" lIns="0" tIns="0" rIns="0" bIns="0" rtlCol="0"/>
          <a:lstStyle/>
          <a:p>
            <a:endParaRPr/>
          </a:p>
        </p:txBody>
      </p:sp>
      <p:sp>
        <p:nvSpPr>
          <p:cNvPr id="5" name="object 5"/>
          <p:cNvSpPr txBox="1"/>
          <p:nvPr/>
        </p:nvSpPr>
        <p:spPr>
          <a:xfrm>
            <a:off x="4041647" y="2463545"/>
            <a:ext cx="2840990" cy="1747520"/>
          </a:xfrm>
          <a:prstGeom prst="rect">
            <a:avLst/>
          </a:prstGeom>
          <a:solidFill>
            <a:srgbClr val="0000C1"/>
          </a:solidFill>
        </p:spPr>
        <p:txBody>
          <a:bodyPr vert="horz" wrap="square" lIns="0" tIns="346710" rIns="0" bIns="0" rtlCol="0">
            <a:spAutoFit/>
          </a:bodyPr>
          <a:lstStyle/>
          <a:p>
            <a:pPr marL="602615" indent="-237490">
              <a:lnSpc>
                <a:spcPct val="100000"/>
              </a:lnSpc>
              <a:spcBef>
                <a:spcPts val="2730"/>
              </a:spcBef>
              <a:buSzPct val="114583"/>
              <a:buChar char="•"/>
              <a:tabLst>
                <a:tab pos="602615" algn="l"/>
              </a:tabLst>
            </a:pPr>
            <a:r>
              <a:rPr sz="2400" spc="-10" dirty="0">
                <a:solidFill>
                  <a:srgbClr val="FFFFFC"/>
                </a:solidFill>
                <a:latin typeface="Arial"/>
                <a:cs typeface="Arial"/>
              </a:rPr>
              <a:t>Self-</a:t>
            </a:r>
            <a:r>
              <a:rPr sz="2400" spc="-20" dirty="0">
                <a:solidFill>
                  <a:srgbClr val="FFFFFC"/>
                </a:solidFill>
                <a:latin typeface="Arial"/>
                <a:cs typeface="Arial"/>
              </a:rPr>
              <a:t>help</a:t>
            </a:r>
            <a:endParaRPr sz="2400">
              <a:latin typeface="Arial"/>
              <a:cs typeface="Arial"/>
            </a:endParaRPr>
          </a:p>
          <a:p>
            <a:pPr marL="602615" indent="-237490">
              <a:lnSpc>
                <a:spcPct val="100000"/>
              </a:lnSpc>
              <a:spcBef>
                <a:spcPts val="2260"/>
              </a:spcBef>
              <a:buSzPct val="114583"/>
              <a:buChar char="•"/>
              <a:tabLst>
                <a:tab pos="602615" algn="l"/>
              </a:tabLst>
            </a:pPr>
            <a:r>
              <a:rPr sz="2400" dirty="0">
                <a:solidFill>
                  <a:srgbClr val="FFFFFC"/>
                </a:solidFill>
                <a:latin typeface="Arial"/>
                <a:cs typeface="Arial"/>
              </a:rPr>
              <a:t>Gift</a:t>
            </a:r>
            <a:r>
              <a:rPr sz="2400" spc="-25" dirty="0">
                <a:solidFill>
                  <a:srgbClr val="FFFFFC"/>
                </a:solidFill>
                <a:latin typeface="Arial"/>
                <a:cs typeface="Arial"/>
              </a:rPr>
              <a:t> aid</a:t>
            </a:r>
            <a:endParaRPr sz="2400">
              <a:latin typeface="Arial"/>
              <a:cs typeface="Arial"/>
            </a:endParaRPr>
          </a:p>
        </p:txBody>
      </p:sp>
      <p:sp>
        <p:nvSpPr>
          <p:cNvPr id="6" name="object 6"/>
          <p:cNvSpPr/>
          <p:nvPr/>
        </p:nvSpPr>
        <p:spPr>
          <a:xfrm>
            <a:off x="2730967" y="2969172"/>
            <a:ext cx="845185" cy="767080"/>
          </a:xfrm>
          <a:custGeom>
            <a:avLst/>
            <a:gdLst/>
            <a:ahLst/>
            <a:cxnLst/>
            <a:rect l="l" t="t" r="r" b="b"/>
            <a:pathLst>
              <a:path w="845185" h="767079">
                <a:moveTo>
                  <a:pt x="21897" y="496916"/>
                </a:moveTo>
                <a:lnTo>
                  <a:pt x="0" y="422704"/>
                </a:lnTo>
                <a:lnTo>
                  <a:pt x="69700" y="401986"/>
                </a:lnTo>
                <a:lnTo>
                  <a:pt x="69700" y="0"/>
                </a:lnTo>
                <a:lnTo>
                  <a:pt x="845042" y="0"/>
                </a:lnTo>
                <a:lnTo>
                  <a:pt x="845042" y="77305"/>
                </a:lnTo>
                <a:lnTo>
                  <a:pt x="146802" y="77305"/>
                </a:lnTo>
                <a:lnTo>
                  <a:pt x="146802" y="380031"/>
                </a:lnTo>
                <a:lnTo>
                  <a:pt x="477724" y="380031"/>
                </a:lnTo>
                <a:lnTo>
                  <a:pt x="457371" y="384051"/>
                </a:lnTo>
                <a:lnTo>
                  <a:pt x="446885" y="384051"/>
                </a:lnTo>
                <a:lnTo>
                  <a:pt x="463076" y="399477"/>
                </a:lnTo>
                <a:lnTo>
                  <a:pt x="475309" y="417895"/>
                </a:lnTo>
                <a:lnTo>
                  <a:pt x="483199" y="438563"/>
                </a:lnTo>
                <a:lnTo>
                  <a:pt x="483671" y="441875"/>
                </a:lnTo>
                <a:lnTo>
                  <a:pt x="203241" y="441875"/>
                </a:lnTo>
                <a:lnTo>
                  <a:pt x="21897" y="496916"/>
                </a:lnTo>
                <a:close/>
              </a:path>
              <a:path w="845185" h="767079">
                <a:moveTo>
                  <a:pt x="845042" y="470633"/>
                </a:moveTo>
                <a:lnTo>
                  <a:pt x="767939" y="470633"/>
                </a:lnTo>
                <a:lnTo>
                  <a:pt x="767939" y="77305"/>
                </a:lnTo>
                <a:lnTo>
                  <a:pt x="845042" y="77305"/>
                </a:lnTo>
                <a:lnTo>
                  <a:pt x="845042" y="470633"/>
                </a:lnTo>
                <a:close/>
              </a:path>
              <a:path w="845185" h="767079">
                <a:moveTo>
                  <a:pt x="477724" y="380031"/>
                </a:moveTo>
                <a:lnTo>
                  <a:pt x="146802" y="380031"/>
                </a:lnTo>
                <a:lnTo>
                  <a:pt x="191830" y="365498"/>
                </a:lnTo>
                <a:lnTo>
                  <a:pt x="391680" y="365498"/>
                </a:lnTo>
                <a:lnTo>
                  <a:pt x="365773" y="344732"/>
                </a:lnTo>
                <a:lnTo>
                  <a:pt x="346320" y="318458"/>
                </a:lnTo>
                <a:lnTo>
                  <a:pt x="334119" y="288113"/>
                </a:lnTo>
                <a:lnTo>
                  <a:pt x="329967" y="255137"/>
                </a:lnTo>
                <a:lnTo>
                  <a:pt x="340264" y="205230"/>
                </a:lnTo>
                <a:lnTo>
                  <a:pt x="367890" y="164563"/>
                </a:lnTo>
                <a:lnTo>
                  <a:pt x="408705" y="137247"/>
                </a:lnTo>
                <a:lnTo>
                  <a:pt x="458574" y="127398"/>
                </a:lnTo>
                <a:lnTo>
                  <a:pt x="508345" y="137722"/>
                </a:lnTo>
                <a:lnTo>
                  <a:pt x="548895" y="165417"/>
                </a:lnTo>
                <a:lnTo>
                  <a:pt x="575869" y="205940"/>
                </a:lnTo>
                <a:lnTo>
                  <a:pt x="457063" y="205940"/>
                </a:lnTo>
                <a:lnTo>
                  <a:pt x="437498" y="209902"/>
                </a:lnTo>
                <a:lnTo>
                  <a:pt x="421518" y="220705"/>
                </a:lnTo>
                <a:lnTo>
                  <a:pt x="410743" y="236727"/>
                </a:lnTo>
                <a:lnTo>
                  <a:pt x="406792" y="256343"/>
                </a:lnTo>
                <a:lnTo>
                  <a:pt x="410830" y="275907"/>
                </a:lnTo>
                <a:lnTo>
                  <a:pt x="421611" y="291888"/>
                </a:lnTo>
                <a:lnTo>
                  <a:pt x="437550" y="302697"/>
                </a:lnTo>
                <a:lnTo>
                  <a:pt x="457063" y="306746"/>
                </a:lnTo>
                <a:lnTo>
                  <a:pt x="575309" y="306746"/>
                </a:lnTo>
                <a:lnTo>
                  <a:pt x="548051" y="346887"/>
                </a:lnTo>
                <a:lnTo>
                  <a:pt x="507239" y="374202"/>
                </a:lnTo>
                <a:lnTo>
                  <a:pt x="477724" y="380031"/>
                </a:lnTo>
                <a:close/>
              </a:path>
              <a:path w="845185" h="767079">
                <a:moveTo>
                  <a:pt x="575309" y="306746"/>
                </a:moveTo>
                <a:lnTo>
                  <a:pt x="457063" y="306746"/>
                </a:lnTo>
                <a:lnTo>
                  <a:pt x="476627" y="302784"/>
                </a:lnTo>
                <a:lnTo>
                  <a:pt x="492607" y="291981"/>
                </a:lnTo>
                <a:lnTo>
                  <a:pt x="503382" y="275959"/>
                </a:lnTo>
                <a:lnTo>
                  <a:pt x="507327" y="256312"/>
                </a:lnTo>
                <a:lnTo>
                  <a:pt x="503382" y="236727"/>
                </a:lnTo>
                <a:lnTo>
                  <a:pt x="492607" y="220705"/>
                </a:lnTo>
                <a:lnTo>
                  <a:pt x="476627" y="209902"/>
                </a:lnTo>
                <a:lnTo>
                  <a:pt x="457063" y="205940"/>
                </a:lnTo>
                <a:lnTo>
                  <a:pt x="575869" y="205940"/>
                </a:lnTo>
                <a:lnTo>
                  <a:pt x="576128" y="206331"/>
                </a:lnTo>
                <a:lnTo>
                  <a:pt x="585941" y="256343"/>
                </a:lnTo>
                <a:lnTo>
                  <a:pt x="575667" y="306219"/>
                </a:lnTo>
                <a:lnTo>
                  <a:pt x="575309" y="306746"/>
                </a:lnTo>
                <a:close/>
              </a:path>
              <a:path w="845185" h="767079">
                <a:moveTo>
                  <a:pt x="845042" y="487238"/>
                </a:moveTo>
                <a:lnTo>
                  <a:pt x="394455" y="487238"/>
                </a:lnTo>
                <a:lnTo>
                  <a:pt x="400593" y="485475"/>
                </a:lnTo>
                <a:lnTo>
                  <a:pt x="405558" y="481765"/>
                </a:lnTo>
                <a:lnTo>
                  <a:pt x="409290" y="476415"/>
                </a:lnTo>
                <a:lnTo>
                  <a:pt x="411054" y="470633"/>
                </a:lnTo>
                <a:lnTo>
                  <a:pt x="411110" y="463521"/>
                </a:lnTo>
                <a:lnTo>
                  <a:pt x="411048" y="458418"/>
                </a:lnTo>
                <a:lnTo>
                  <a:pt x="388287" y="441875"/>
                </a:lnTo>
                <a:lnTo>
                  <a:pt x="483671" y="441875"/>
                </a:lnTo>
                <a:lnTo>
                  <a:pt x="486238" y="459872"/>
                </a:lnTo>
                <a:lnTo>
                  <a:pt x="486361" y="470633"/>
                </a:lnTo>
                <a:lnTo>
                  <a:pt x="845042" y="470633"/>
                </a:lnTo>
                <a:lnTo>
                  <a:pt x="845042" y="487238"/>
                </a:lnTo>
                <a:close/>
              </a:path>
              <a:path w="845185" h="767079">
                <a:moveTo>
                  <a:pt x="385512" y="565563"/>
                </a:moveTo>
                <a:lnTo>
                  <a:pt x="215886" y="565563"/>
                </a:lnTo>
                <a:lnTo>
                  <a:pt x="215886" y="486712"/>
                </a:lnTo>
                <a:lnTo>
                  <a:pt x="388287" y="486712"/>
                </a:lnTo>
                <a:lnTo>
                  <a:pt x="394455" y="487238"/>
                </a:lnTo>
                <a:lnTo>
                  <a:pt x="845042" y="487238"/>
                </a:lnTo>
                <a:lnTo>
                  <a:pt x="845042" y="547010"/>
                </a:lnTo>
                <a:lnTo>
                  <a:pt x="736790" y="547010"/>
                </a:lnTo>
                <a:lnTo>
                  <a:pt x="735016" y="548247"/>
                </a:lnTo>
                <a:lnTo>
                  <a:pt x="445343" y="548247"/>
                </a:lnTo>
                <a:lnTo>
                  <a:pt x="431540" y="556066"/>
                </a:lnTo>
                <a:lnTo>
                  <a:pt x="416780" y="561613"/>
                </a:lnTo>
                <a:lnTo>
                  <a:pt x="401344" y="564806"/>
                </a:lnTo>
                <a:lnTo>
                  <a:pt x="385512" y="565563"/>
                </a:lnTo>
                <a:close/>
              </a:path>
              <a:path w="845185" h="767079">
                <a:moveTo>
                  <a:pt x="421904" y="766556"/>
                </a:moveTo>
                <a:lnTo>
                  <a:pt x="15420" y="766556"/>
                </a:lnTo>
                <a:lnTo>
                  <a:pt x="15420" y="689251"/>
                </a:lnTo>
                <a:lnTo>
                  <a:pt x="397540" y="689251"/>
                </a:lnTo>
                <a:lnTo>
                  <a:pt x="599548" y="548247"/>
                </a:lnTo>
                <a:lnTo>
                  <a:pt x="735016" y="548247"/>
                </a:lnTo>
                <a:lnTo>
                  <a:pt x="421904" y="766556"/>
                </a:lnTo>
                <a:close/>
              </a:path>
            </a:pathLst>
          </a:custGeom>
          <a:solidFill>
            <a:srgbClr val="221F1F"/>
          </a:solidFill>
        </p:spPr>
        <p:txBody>
          <a:bodyPr wrap="square" lIns="0" tIns="0" rIns="0" bIns="0" rtlCol="0"/>
          <a:lstStyle/>
          <a:p>
            <a:endParaRPr/>
          </a:p>
        </p:txBody>
      </p:sp>
      <p:sp>
        <p:nvSpPr>
          <p:cNvPr id="7" name="object 7"/>
          <p:cNvSpPr txBox="1">
            <a:spLocks noGrp="1"/>
          </p:cNvSpPr>
          <p:nvPr>
            <p:ph type="sldNum" sz="quarter" idx="7"/>
          </p:nvPr>
        </p:nvSpPr>
        <p:spPr>
          <a:prstGeom prst="rect">
            <a:avLst/>
          </a:prstGeom>
        </p:spPr>
        <p:txBody>
          <a:bodyPr vert="horz" wrap="square" lIns="0" tIns="2540" rIns="0" bIns="0" rtlCol="0">
            <a:spAutoFit/>
          </a:bodyPr>
          <a:lstStyle/>
          <a:p>
            <a:pPr marL="38100">
              <a:lnSpc>
                <a:spcPct val="100000"/>
              </a:lnSpc>
              <a:spcBef>
                <a:spcPts val="20"/>
              </a:spcBef>
            </a:pPr>
            <a:fld id="{81D60167-4931-47E6-BA6A-407CBD079E47}" type="slidenum">
              <a:rPr spc="-25" dirty="0"/>
              <a:t>18</a:t>
            </a:fld>
            <a:endParaRPr spc="-25" dirty="0"/>
          </a:p>
        </p:txBody>
      </p:sp>
    </p:spTree>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dirty="0"/>
              <a:t>How</a:t>
            </a:r>
            <a:r>
              <a:rPr spc="-25" dirty="0"/>
              <a:t> </a:t>
            </a:r>
            <a:r>
              <a:rPr dirty="0"/>
              <a:t>is</a:t>
            </a:r>
            <a:r>
              <a:rPr spc="-20" dirty="0"/>
              <a:t> </a:t>
            </a:r>
            <a:r>
              <a:rPr dirty="0"/>
              <a:t>financial</a:t>
            </a:r>
            <a:r>
              <a:rPr spc="-20" dirty="0"/>
              <a:t> </a:t>
            </a:r>
            <a:r>
              <a:rPr dirty="0"/>
              <a:t>aid</a:t>
            </a:r>
            <a:r>
              <a:rPr spc="-20" dirty="0"/>
              <a:t> </a:t>
            </a:r>
            <a:r>
              <a:rPr spc="-10" dirty="0"/>
              <a:t>determined?</a:t>
            </a:r>
          </a:p>
        </p:txBody>
      </p:sp>
      <p:sp>
        <p:nvSpPr>
          <p:cNvPr id="4" name="object 4"/>
          <p:cNvSpPr txBox="1">
            <a:spLocks noGrp="1"/>
          </p:cNvSpPr>
          <p:nvPr>
            <p:ph type="sldNum" sz="quarter" idx="7"/>
          </p:nvPr>
        </p:nvSpPr>
        <p:spPr>
          <a:prstGeom prst="rect">
            <a:avLst/>
          </a:prstGeom>
        </p:spPr>
        <p:txBody>
          <a:bodyPr vert="horz" wrap="square" lIns="0" tIns="2540" rIns="0" bIns="0" rtlCol="0">
            <a:spAutoFit/>
          </a:bodyPr>
          <a:lstStyle/>
          <a:p>
            <a:pPr marL="38100">
              <a:lnSpc>
                <a:spcPct val="100000"/>
              </a:lnSpc>
              <a:spcBef>
                <a:spcPts val="20"/>
              </a:spcBef>
            </a:pPr>
            <a:fld id="{81D60167-4931-47E6-BA6A-407CBD079E47}" type="slidenum">
              <a:rPr spc="-25" dirty="0"/>
              <a:t>19</a:t>
            </a:fld>
            <a:endParaRPr spc="-25" dirty="0"/>
          </a:p>
        </p:txBody>
      </p:sp>
      <p:sp>
        <p:nvSpPr>
          <p:cNvPr id="3" name="object 3"/>
          <p:cNvSpPr txBox="1"/>
          <p:nvPr/>
        </p:nvSpPr>
        <p:spPr>
          <a:xfrm>
            <a:off x="2081022" y="1999488"/>
            <a:ext cx="4982210" cy="2687320"/>
          </a:xfrm>
          <a:prstGeom prst="rect">
            <a:avLst/>
          </a:prstGeom>
          <a:solidFill>
            <a:srgbClr val="00A757"/>
          </a:solidFill>
        </p:spPr>
        <p:txBody>
          <a:bodyPr vert="horz" wrap="square" lIns="0" tIns="198120" rIns="0" bIns="0" rtlCol="0">
            <a:spAutoFit/>
          </a:bodyPr>
          <a:lstStyle/>
          <a:p>
            <a:pPr marL="522605" marR="1092835" indent="-224154">
              <a:lnSpc>
                <a:spcPct val="100000"/>
              </a:lnSpc>
              <a:spcBef>
                <a:spcPts val="1560"/>
              </a:spcBef>
              <a:buSzPct val="114583"/>
              <a:buChar char="•"/>
              <a:tabLst>
                <a:tab pos="522605" algn="l"/>
              </a:tabLst>
            </a:pPr>
            <a:r>
              <a:rPr sz="2400" dirty="0">
                <a:solidFill>
                  <a:srgbClr val="FFFFFF"/>
                </a:solidFill>
                <a:latin typeface="Arial"/>
                <a:cs typeface="Arial"/>
              </a:rPr>
              <a:t>Financial</a:t>
            </a:r>
            <a:r>
              <a:rPr sz="2400" spc="15" dirty="0">
                <a:solidFill>
                  <a:srgbClr val="FFFFFF"/>
                </a:solidFill>
                <a:latin typeface="Arial"/>
                <a:cs typeface="Arial"/>
              </a:rPr>
              <a:t> </a:t>
            </a:r>
            <a:r>
              <a:rPr sz="2400" dirty="0">
                <a:solidFill>
                  <a:srgbClr val="FFFFFF"/>
                </a:solidFill>
                <a:latin typeface="Arial"/>
                <a:cs typeface="Arial"/>
              </a:rPr>
              <a:t>aid</a:t>
            </a:r>
            <a:r>
              <a:rPr sz="2400" spc="-10" dirty="0">
                <a:solidFill>
                  <a:srgbClr val="FFFFFF"/>
                </a:solidFill>
                <a:latin typeface="Arial"/>
                <a:cs typeface="Arial"/>
              </a:rPr>
              <a:t> </a:t>
            </a:r>
            <a:r>
              <a:rPr sz="2400" dirty="0">
                <a:solidFill>
                  <a:srgbClr val="FFFFFF"/>
                </a:solidFill>
                <a:latin typeface="Arial"/>
                <a:cs typeface="Arial"/>
              </a:rPr>
              <a:t>is</a:t>
            </a:r>
            <a:r>
              <a:rPr sz="2400" spc="-15" dirty="0">
                <a:solidFill>
                  <a:srgbClr val="FFFFFF"/>
                </a:solidFill>
                <a:latin typeface="Arial"/>
                <a:cs typeface="Arial"/>
              </a:rPr>
              <a:t> </a:t>
            </a:r>
            <a:r>
              <a:rPr sz="2400" dirty="0">
                <a:solidFill>
                  <a:srgbClr val="FFFFFF"/>
                </a:solidFill>
                <a:latin typeface="Arial"/>
                <a:cs typeface="Arial"/>
              </a:rPr>
              <a:t>based</a:t>
            </a:r>
            <a:r>
              <a:rPr sz="2400" spc="10" dirty="0">
                <a:solidFill>
                  <a:srgbClr val="FFFFFF"/>
                </a:solidFill>
                <a:latin typeface="Arial"/>
                <a:cs typeface="Arial"/>
              </a:rPr>
              <a:t> </a:t>
            </a:r>
            <a:r>
              <a:rPr sz="2400" spc="-25" dirty="0">
                <a:solidFill>
                  <a:srgbClr val="FFFFFF"/>
                </a:solidFill>
                <a:latin typeface="Arial"/>
                <a:cs typeface="Arial"/>
              </a:rPr>
              <a:t>on </a:t>
            </a:r>
            <a:r>
              <a:rPr sz="2400" dirty="0">
                <a:solidFill>
                  <a:srgbClr val="FFFFFF"/>
                </a:solidFill>
                <a:latin typeface="Arial"/>
                <a:cs typeface="Arial"/>
              </a:rPr>
              <a:t>financial</a:t>
            </a:r>
            <a:r>
              <a:rPr sz="2400" spc="-5" dirty="0">
                <a:solidFill>
                  <a:srgbClr val="FFFFFF"/>
                </a:solidFill>
                <a:latin typeface="Arial"/>
                <a:cs typeface="Arial"/>
              </a:rPr>
              <a:t> </a:t>
            </a:r>
            <a:r>
              <a:rPr sz="2400" dirty="0">
                <a:solidFill>
                  <a:srgbClr val="FFFFFF"/>
                </a:solidFill>
                <a:latin typeface="Arial"/>
                <a:cs typeface="Arial"/>
              </a:rPr>
              <a:t>need</a:t>
            </a:r>
            <a:r>
              <a:rPr sz="2400" spc="-10" dirty="0">
                <a:solidFill>
                  <a:srgbClr val="FFFFFF"/>
                </a:solidFill>
                <a:latin typeface="Arial"/>
                <a:cs typeface="Arial"/>
              </a:rPr>
              <a:t> </a:t>
            </a:r>
            <a:r>
              <a:rPr sz="2400" dirty="0">
                <a:solidFill>
                  <a:srgbClr val="FFFFFF"/>
                </a:solidFill>
                <a:latin typeface="Arial"/>
                <a:cs typeface="Arial"/>
              </a:rPr>
              <a:t>and/or</a:t>
            </a:r>
            <a:r>
              <a:rPr sz="2400" spc="-5" dirty="0">
                <a:solidFill>
                  <a:srgbClr val="FFFFFF"/>
                </a:solidFill>
                <a:latin typeface="Arial"/>
                <a:cs typeface="Arial"/>
              </a:rPr>
              <a:t> </a:t>
            </a:r>
            <a:r>
              <a:rPr sz="2400" spc="-50" dirty="0">
                <a:solidFill>
                  <a:srgbClr val="FFFFFF"/>
                </a:solidFill>
                <a:latin typeface="Arial"/>
                <a:cs typeface="Arial"/>
              </a:rPr>
              <a:t>a </a:t>
            </a:r>
            <a:r>
              <a:rPr sz="2400" dirty="0">
                <a:solidFill>
                  <a:srgbClr val="FFFFFF"/>
                </a:solidFill>
                <a:latin typeface="Arial"/>
                <a:cs typeface="Arial"/>
              </a:rPr>
              <a:t>student’s</a:t>
            </a:r>
            <a:r>
              <a:rPr sz="2400" spc="-65" dirty="0">
                <a:solidFill>
                  <a:srgbClr val="FFFFFF"/>
                </a:solidFill>
                <a:latin typeface="Arial"/>
                <a:cs typeface="Arial"/>
              </a:rPr>
              <a:t> </a:t>
            </a:r>
            <a:r>
              <a:rPr sz="2400" spc="-20" dirty="0">
                <a:solidFill>
                  <a:srgbClr val="FFFFFF"/>
                </a:solidFill>
                <a:latin typeface="Arial"/>
                <a:cs typeface="Arial"/>
              </a:rPr>
              <a:t>merit</a:t>
            </a:r>
            <a:endParaRPr sz="2400">
              <a:latin typeface="Arial"/>
              <a:cs typeface="Arial"/>
            </a:endParaRPr>
          </a:p>
          <a:p>
            <a:pPr marL="522605" indent="-223520">
              <a:lnSpc>
                <a:spcPct val="100000"/>
              </a:lnSpc>
              <a:spcBef>
                <a:spcPts val="600"/>
              </a:spcBef>
              <a:buSzPct val="114583"/>
              <a:buChar char="•"/>
              <a:tabLst>
                <a:tab pos="522605" algn="l"/>
              </a:tabLst>
            </a:pPr>
            <a:r>
              <a:rPr sz="2400" dirty="0">
                <a:solidFill>
                  <a:srgbClr val="FFFFFF"/>
                </a:solidFill>
                <a:latin typeface="Arial"/>
                <a:cs typeface="Arial"/>
              </a:rPr>
              <a:t>How</a:t>
            </a:r>
            <a:r>
              <a:rPr sz="2400" spc="-10" dirty="0">
                <a:solidFill>
                  <a:srgbClr val="FFFFFF"/>
                </a:solidFill>
                <a:latin typeface="Arial"/>
                <a:cs typeface="Arial"/>
              </a:rPr>
              <a:t> </a:t>
            </a:r>
            <a:r>
              <a:rPr sz="2400" dirty="0">
                <a:solidFill>
                  <a:srgbClr val="FFFFFF"/>
                </a:solidFill>
                <a:latin typeface="Arial"/>
                <a:cs typeface="Arial"/>
              </a:rPr>
              <a:t>financial</a:t>
            </a:r>
            <a:r>
              <a:rPr sz="2400" spc="5" dirty="0">
                <a:solidFill>
                  <a:srgbClr val="FFFFFF"/>
                </a:solidFill>
                <a:latin typeface="Arial"/>
                <a:cs typeface="Arial"/>
              </a:rPr>
              <a:t> </a:t>
            </a:r>
            <a:r>
              <a:rPr sz="2400" dirty="0">
                <a:solidFill>
                  <a:srgbClr val="FFFFFF"/>
                </a:solidFill>
                <a:latin typeface="Arial"/>
                <a:cs typeface="Arial"/>
              </a:rPr>
              <a:t>aid</a:t>
            </a:r>
            <a:r>
              <a:rPr sz="2400" spc="-10" dirty="0">
                <a:solidFill>
                  <a:srgbClr val="FFFFFF"/>
                </a:solidFill>
                <a:latin typeface="Arial"/>
                <a:cs typeface="Arial"/>
              </a:rPr>
              <a:t> </a:t>
            </a:r>
            <a:r>
              <a:rPr sz="2400" dirty="0">
                <a:solidFill>
                  <a:srgbClr val="FFFFFF"/>
                </a:solidFill>
                <a:latin typeface="Arial"/>
                <a:cs typeface="Arial"/>
              </a:rPr>
              <a:t>is</a:t>
            </a:r>
            <a:r>
              <a:rPr sz="2400" spc="-15" dirty="0">
                <a:solidFill>
                  <a:srgbClr val="FFFFFF"/>
                </a:solidFill>
                <a:latin typeface="Arial"/>
                <a:cs typeface="Arial"/>
              </a:rPr>
              <a:t> </a:t>
            </a:r>
            <a:r>
              <a:rPr sz="2400" spc="-10" dirty="0">
                <a:solidFill>
                  <a:srgbClr val="FFFFFF"/>
                </a:solidFill>
                <a:latin typeface="Arial"/>
                <a:cs typeface="Arial"/>
              </a:rPr>
              <a:t>calculated:</a:t>
            </a:r>
            <a:endParaRPr sz="2400">
              <a:latin typeface="Arial"/>
              <a:cs typeface="Arial"/>
            </a:endParaRPr>
          </a:p>
          <a:p>
            <a:pPr marL="749935" marR="1076960" lvl="1" indent="-224790">
              <a:lnSpc>
                <a:spcPct val="100000"/>
              </a:lnSpc>
              <a:spcBef>
                <a:spcPts val="610"/>
              </a:spcBef>
              <a:buSzPct val="115000"/>
              <a:buChar char="•"/>
              <a:tabLst>
                <a:tab pos="751205" algn="l"/>
              </a:tabLst>
            </a:pPr>
            <a:r>
              <a:rPr sz="2000" dirty="0">
                <a:solidFill>
                  <a:srgbClr val="FFFFFF"/>
                </a:solidFill>
                <a:latin typeface="Arial"/>
                <a:cs typeface="Arial"/>
              </a:rPr>
              <a:t>Cost</a:t>
            </a:r>
            <a:r>
              <a:rPr sz="2000" spc="-40" dirty="0">
                <a:solidFill>
                  <a:srgbClr val="FFFFFF"/>
                </a:solidFill>
                <a:latin typeface="Arial"/>
                <a:cs typeface="Arial"/>
              </a:rPr>
              <a:t> </a:t>
            </a:r>
            <a:r>
              <a:rPr sz="2000" dirty="0">
                <a:solidFill>
                  <a:srgbClr val="FFFFFF"/>
                </a:solidFill>
                <a:latin typeface="Arial"/>
                <a:cs typeface="Arial"/>
              </a:rPr>
              <a:t>of</a:t>
            </a:r>
            <a:r>
              <a:rPr sz="2000" spc="-45" dirty="0">
                <a:solidFill>
                  <a:srgbClr val="FFFFFF"/>
                </a:solidFill>
                <a:latin typeface="Arial"/>
                <a:cs typeface="Arial"/>
              </a:rPr>
              <a:t> </a:t>
            </a:r>
            <a:r>
              <a:rPr sz="2000" spc="-10" dirty="0">
                <a:solidFill>
                  <a:srgbClr val="FFFFFF"/>
                </a:solidFill>
                <a:latin typeface="Arial"/>
                <a:cs typeface="Arial"/>
              </a:rPr>
              <a:t>attendance</a:t>
            </a:r>
            <a:r>
              <a:rPr sz="2000" spc="-50" dirty="0">
                <a:solidFill>
                  <a:srgbClr val="FFFFFF"/>
                </a:solidFill>
                <a:latin typeface="Arial"/>
                <a:cs typeface="Arial"/>
              </a:rPr>
              <a:t> </a:t>
            </a:r>
            <a:r>
              <a:rPr sz="2000" spc="-20" dirty="0">
                <a:solidFill>
                  <a:srgbClr val="FFFFFF"/>
                </a:solidFill>
                <a:latin typeface="Arial"/>
                <a:cs typeface="Arial"/>
              </a:rPr>
              <a:t>minus 	</a:t>
            </a:r>
            <a:r>
              <a:rPr sz="2000" dirty="0">
                <a:solidFill>
                  <a:srgbClr val="FFFFFF"/>
                </a:solidFill>
                <a:latin typeface="Arial"/>
                <a:cs typeface="Arial"/>
              </a:rPr>
              <a:t>expected</a:t>
            </a:r>
            <a:r>
              <a:rPr sz="2000" spc="-95" dirty="0">
                <a:solidFill>
                  <a:srgbClr val="FFFFFF"/>
                </a:solidFill>
                <a:latin typeface="Arial"/>
                <a:cs typeface="Arial"/>
              </a:rPr>
              <a:t> </a:t>
            </a:r>
            <a:r>
              <a:rPr sz="2000" dirty="0">
                <a:solidFill>
                  <a:srgbClr val="FFFFFF"/>
                </a:solidFill>
                <a:latin typeface="Arial"/>
                <a:cs typeface="Arial"/>
              </a:rPr>
              <a:t>family</a:t>
            </a:r>
            <a:r>
              <a:rPr sz="2000" spc="-85" dirty="0">
                <a:solidFill>
                  <a:srgbClr val="FFFFFF"/>
                </a:solidFill>
                <a:latin typeface="Arial"/>
                <a:cs typeface="Arial"/>
              </a:rPr>
              <a:t> </a:t>
            </a:r>
            <a:r>
              <a:rPr sz="2000" spc="-10" dirty="0">
                <a:solidFill>
                  <a:srgbClr val="FFFFFF"/>
                </a:solidFill>
                <a:latin typeface="Arial"/>
                <a:cs typeface="Arial"/>
              </a:rPr>
              <a:t>contribution</a:t>
            </a:r>
            <a:endParaRPr sz="2000">
              <a:latin typeface="Arial"/>
              <a:cs typeface="Arial"/>
            </a:endParaRPr>
          </a:p>
        </p:txBody>
      </p:sp>
    </p:spTree>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spc="-10" dirty="0"/>
              <a:t>Agenda</a:t>
            </a:r>
          </a:p>
        </p:txBody>
      </p:sp>
      <p:sp>
        <p:nvSpPr>
          <p:cNvPr id="3" name="object 3"/>
          <p:cNvSpPr txBox="1"/>
          <p:nvPr/>
        </p:nvSpPr>
        <p:spPr>
          <a:xfrm>
            <a:off x="3202410" y="5948370"/>
            <a:ext cx="4771390" cy="635000"/>
          </a:xfrm>
          <a:prstGeom prst="rect">
            <a:avLst/>
          </a:prstGeom>
        </p:spPr>
        <p:txBody>
          <a:bodyPr vert="horz" wrap="square" lIns="0" tIns="12065" rIns="0" bIns="0" rtlCol="0">
            <a:spAutoFit/>
          </a:bodyPr>
          <a:lstStyle/>
          <a:p>
            <a:pPr marL="12700" marR="5080">
              <a:lnSpc>
                <a:spcPct val="100000"/>
              </a:lnSpc>
              <a:spcBef>
                <a:spcPts val="95"/>
              </a:spcBef>
            </a:pPr>
            <a:r>
              <a:rPr sz="800" dirty="0">
                <a:latin typeface="Arial"/>
                <a:cs typeface="Arial"/>
              </a:rPr>
              <a:t>John</a:t>
            </a:r>
            <a:r>
              <a:rPr sz="800" spc="-20" dirty="0">
                <a:latin typeface="Arial"/>
                <a:cs typeface="Arial"/>
              </a:rPr>
              <a:t> </a:t>
            </a:r>
            <a:r>
              <a:rPr sz="800" dirty="0">
                <a:latin typeface="Arial"/>
                <a:cs typeface="Arial"/>
              </a:rPr>
              <a:t>Hancock,</a:t>
            </a:r>
            <a:r>
              <a:rPr sz="800" spc="-15" dirty="0">
                <a:latin typeface="Arial"/>
                <a:cs typeface="Arial"/>
              </a:rPr>
              <a:t> </a:t>
            </a:r>
            <a:r>
              <a:rPr sz="800" dirty="0">
                <a:latin typeface="Arial"/>
                <a:cs typeface="Arial"/>
              </a:rPr>
              <a:t>its</a:t>
            </a:r>
            <a:r>
              <a:rPr sz="800" spc="-25" dirty="0">
                <a:latin typeface="Arial"/>
                <a:cs typeface="Arial"/>
              </a:rPr>
              <a:t> </a:t>
            </a:r>
            <a:r>
              <a:rPr sz="800" dirty="0">
                <a:latin typeface="Arial"/>
                <a:cs typeface="Arial"/>
              </a:rPr>
              <a:t>distributors,</a:t>
            </a:r>
            <a:r>
              <a:rPr sz="800" spc="-20" dirty="0">
                <a:latin typeface="Arial"/>
                <a:cs typeface="Arial"/>
              </a:rPr>
              <a:t> </a:t>
            </a:r>
            <a:r>
              <a:rPr sz="800" dirty="0">
                <a:latin typeface="Arial"/>
                <a:cs typeface="Arial"/>
              </a:rPr>
              <a:t>and</a:t>
            </a:r>
            <a:r>
              <a:rPr sz="800" spc="-10" dirty="0">
                <a:latin typeface="Arial"/>
                <a:cs typeface="Arial"/>
              </a:rPr>
              <a:t> </a:t>
            </a:r>
            <a:r>
              <a:rPr sz="800" dirty="0">
                <a:latin typeface="Arial"/>
                <a:cs typeface="Arial"/>
              </a:rPr>
              <a:t>their</a:t>
            </a:r>
            <a:r>
              <a:rPr sz="800" spc="-25" dirty="0">
                <a:latin typeface="Arial"/>
                <a:cs typeface="Arial"/>
              </a:rPr>
              <a:t> </a:t>
            </a:r>
            <a:r>
              <a:rPr sz="800" dirty="0">
                <a:latin typeface="Arial"/>
                <a:cs typeface="Arial"/>
              </a:rPr>
              <a:t>respective</a:t>
            </a:r>
            <a:r>
              <a:rPr sz="800" spc="-20" dirty="0">
                <a:latin typeface="Arial"/>
                <a:cs typeface="Arial"/>
              </a:rPr>
              <a:t> </a:t>
            </a:r>
            <a:r>
              <a:rPr sz="800" dirty="0">
                <a:latin typeface="Arial"/>
                <a:cs typeface="Arial"/>
              </a:rPr>
              <a:t>representatives do</a:t>
            </a:r>
            <a:r>
              <a:rPr sz="800" spc="-20" dirty="0">
                <a:latin typeface="Arial"/>
                <a:cs typeface="Arial"/>
              </a:rPr>
              <a:t> </a:t>
            </a:r>
            <a:r>
              <a:rPr sz="800" dirty="0">
                <a:latin typeface="Arial"/>
                <a:cs typeface="Arial"/>
              </a:rPr>
              <a:t>not</a:t>
            </a:r>
            <a:r>
              <a:rPr sz="800" spc="-15" dirty="0">
                <a:latin typeface="Arial"/>
                <a:cs typeface="Arial"/>
              </a:rPr>
              <a:t> </a:t>
            </a:r>
            <a:r>
              <a:rPr sz="800" dirty="0">
                <a:latin typeface="Arial"/>
                <a:cs typeface="Arial"/>
              </a:rPr>
              <a:t>provide</a:t>
            </a:r>
            <a:r>
              <a:rPr sz="800" spc="-15" dirty="0">
                <a:latin typeface="Arial"/>
                <a:cs typeface="Arial"/>
              </a:rPr>
              <a:t> </a:t>
            </a:r>
            <a:r>
              <a:rPr sz="800" dirty="0">
                <a:latin typeface="Arial"/>
                <a:cs typeface="Arial"/>
              </a:rPr>
              <a:t>tax,</a:t>
            </a:r>
            <a:r>
              <a:rPr sz="800" spc="-15" dirty="0">
                <a:latin typeface="Arial"/>
                <a:cs typeface="Arial"/>
              </a:rPr>
              <a:t> </a:t>
            </a:r>
            <a:r>
              <a:rPr sz="800" spc="-10" dirty="0">
                <a:latin typeface="Arial"/>
                <a:cs typeface="Arial"/>
              </a:rPr>
              <a:t>accounting, </a:t>
            </a:r>
            <a:r>
              <a:rPr sz="800" dirty="0">
                <a:latin typeface="Arial"/>
                <a:cs typeface="Arial"/>
              </a:rPr>
              <a:t>investment,</a:t>
            </a:r>
            <a:r>
              <a:rPr sz="800" spc="-10" dirty="0">
                <a:latin typeface="Arial"/>
                <a:cs typeface="Arial"/>
              </a:rPr>
              <a:t> </a:t>
            </a:r>
            <a:r>
              <a:rPr sz="800" dirty="0">
                <a:latin typeface="Arial"/>
                <a:cs typeface="Arial"/>
              </a:rPr>
              <a:t>or</a:t>
            </a:r>
            <a:r>
              <a:rPr sz="800" spc="-25" dirty="0">
                <a:latin typeface="Arial"/>
                <a:cs typeface="Arial"/>
              </a:rPr>
              <a:t> </a:t>
            </a:r>
            <a:r>
              <a:rPr sz="800" dirty="0">
                <a:latin typeface="Arial"/>
                <a:cs typeface="Arial"/>
              </a:rPr>
              <a:t>legal</a:t>
            </a:r>
            <a:r>
              <a:rPr sz="800" spc="-20" dirty="0">
                <a:latin typeface="Arial"/>
                <a:cs typeface="Arial"/>
              </a:rPr>
              <a:t> </a:t>
            </a:r>
            <a:r>
              <a:rPr sz="800" dirty="0">
                <a:latin typeface="Arial"/>
                <a:cs typeface="Arial"/>
              </a:rPr>
              <a:t>advice.</a:t>
            </a:r>
            <a:r>
              <a:rPr sz="800" spc="-10" dirty="0">
                <a:latin typeface="Arial"/>
                <a:cs typeface="Arial"/>
              </a:rPr>
              <a:t> </a:t>
            </a:r>
            <a:r>
              <a:rPr sz="800" dirty="0">
                <a:latin typeface="Arial"/>
                <a:cs typeface="Arial"/>
              </a:rPr>
              <a:t>Any</a:t>
            </a:r>
            <a:r>
              <a:rPr sz="800" spc="-25" dirty="0">
                <a:latin typeface="Arial"/>
                <a:cs typeface="Arial"/>
              </a:rPr>
              <a:t> </a:t>
            </a:r>
            <a:r>
              <a:rPr sz="800" dirty="0">
                <a:latin typeface="Arial"/>
                <a:cs typeface="Arial"/>
              </a:rPr>
              <a:t>tax</a:t>
            </a:r>
            <a:r>
              <a:rPr sz="800" spc="-15" dirty="0">
                <a:latin typeface="Arial"/>
                <a:cs typeface="Arial"/>
              </a:rPr>
              <a:t> </a:t>
            </a:r>
            <a:r>
              <a:rPr sz="800" dirty="0">
                <a:latin typeface="Arial"/>
                <a:cs typeface="Arial"/>
              </a:rPr>
              <a:t>statements contained</a:t>
            </a:r>
            <a:r>
              <a:rPr sz="800" spc="5" dirty="0">
                <a:latin typeface="Arial"/>
                <a:cs typeface="Arial"/>
              </a:rPr>
              <a:t> </a:t>
            </a:r>
            <a:r>
              <a:rPr sz="800" dirty="0">
                <a:latin typeface="Arial"/>
                <a:cs typeface="Arial"/>
              </a:rPr>
              <a:t>herein</a:t>
            </a:r>
            <a:r>
              <a:rPr sz="800" spc="-15" dirty="0">
                <a:latin typeface="Arial"/>
                <a:cs typeface="Arial"/>
              </a:rPr>
              <a:t> </a:t>
            </a:r>
            <a:r>
              <a:rPr sz="800" dirty="0">
                <a:latin typeface="Arial"/>
                <a:cs typeface="Arial"/>
              </a:rPr>
              <a:t>were</a:t>
            </a:r>
            <a:r>
              <a:rPr sz="800" spc="-10" dirty="0">
                <a:latin typeface="Arial"/>
                <a:cs typeface="Arial"/>
              </a:rPr>
              <a:t> </a:t>
            </a:r>
            <a:r>
              <a:rPr sz="800" dirty="0">
                <a:latin typeface="Arial"/>
                <a:cs typeface="Arial"/>
              </a:rPr>
              <a:t>not</a:t>
            </a:r>
            <a:r>
              <a:rPr sz="800" spc="-15" dirty="0">
                <a:latin typeface="Arial"/>
                <a:cs typeface="Arial"/>
              </a:rPr>
              <a:t> </a:t>
            </a:r>
            <a:r>
              <a:rPr sz="800" dirty="0">
                <a:latin typeface="Arial"/>
                <a:cs typeface="Arial"/>
              </a:rPr>
              <a:t>intended</a:t>
            </a:r>
            <a:r>
              <a:rPr sz="800" spc="-5" dirty="0">
                <a:latin typeface="Arial"/>
                <a:cs typeface="Arial"/>
              </a:rPr>
              <a:t> </a:t>
            </a:r>
            <a:r>
              <a:rPr sz="800" dirty="0">
                <a:latin typeface="Arial"/>
                <a:cs typeface="Arial"/>
              </a:rPr>
              <a:t>or</a:t>
            </a:r>
            <a:r>
              <a:rPr sz="800" spc="-25" dirty="0">
                <a:latin typeface="Arial"/>
                <a:cs typeface="Arial"/>
              </a:rPr>
              <a:t> </a:t>
            </a:r>
            <a:r>
              <a:rPr sz="800" dirty="0">
                <a:latin typeface="Arial"/>
                <a:cs typeface="Arial"/>
              </a:rPr>
              <a:t>written</a:t>
            </a:r>
            <a:r>
              <a:rPr sz="800" spc="-10" dirty="0">
                <a:latin typeface="Arial"/>
                <a:cs typeface="Arial"/>
              </a:rPr>
              <a:t> </a:t>
            </a:r>
            <a:r>
              <a:rPr sz="800" dirty="0">
                <a:latin typeface="Arial"/>
                <a:cs typeface="Arial"/>
              </a:rPr>
              <a:t>to</a:t>
            </a:r>
            <a:r>
              <a:rPr sz="800" spc="-15" dirty="0">
                <a:latin typeface="Arial"/>
                <a:cs typeface="Arial"/>
              </a:rPr>
              <a:t> </a:t>
            </a:r>
            <a:r>
              <a:rPr sz="800" dirty="0">
                <a:latin typeface="Arial"/>
                <a:cs typeface="Arial"/>
              </a:rPr>
              <a:t>be</a:t>
            </a:r>
            <a:r>
              <a:rPr sz="800" spc="-20" dirty="0">
                <a:latin typeface="Arial"/>
                <a:cs typeface="Arial"/>
              </a:rPr>
              <a:t> </a:t>
            </a:r>
            <a:r>
              <a:rPr sz="800" spc="-10" dirty="0">
                <a:latin typeface="Arial"/>
                <a:cs typeface="Arial"/>
              </a:rPr>
              <a:t>used, </a:t>
            </a:r>
            <a:r>
              <a:rPr sz="800" dirty="0">
                <a:latin typeface="Arial"/>
                <a:cs typeface="Arial"/>
              </a:rPr>
              <a:t>and</a:t>
            </a:r>
            <a:r>
              <a:rPr sz="800" spc="-5" dirty="0">
                <a:latin typeface="Arial"/>
                <a:cs typeface="Arial"/>
              </a:rPr>
              <a:t> </a:t>
            </a:r>
            <a:r>
              <a:rPr sz="800" dirty="0">
                <a:latin typeface="Arial"/>
                <a:cs typeface="Arial"/>
              </a:rPr>
              <a:t>cannot</a:t>
            </a:r>
            <a:r>
              <a:rPr sz="800" spc="-5" dirty="0">
                <a:latin typeface="Arial"/>
                <a:cs typeface="Arial"/>
              </a:rPr>
              <a:t> </a:t>
            </a:r>
            <a:r>
              <a:rPr sz="800" dirty="0">
                <a:latin typeface="Arial"/>
                <a:cs typeface="Arial"/>
              </a:rPr>
              <a:t>be</a:t>
            </a:r>
            <a:r>
              <a:rPr sz="800" spc="-10" dirty="0">
                <a:latin typeface="Arial"/>
                <a:cs typeface="Arial"/>
              </a:rPr>
              <a:t> </a:t>
            </a:r>
            <a:r>
              <a:rPr sz="800" dirty="0">
                <a:latin typeface="Arial"/>
                <a:cs typeface="Arial"/>
              </a:rPr>
              <a:t>used,</a:t>
            </a:r>
            <a:r>
              <a:rPr sz="800" spc="-5" dirty="0">
                <a:latin typeface="Arial"/>
                <a:cs typeface="Arial"/>
              </a:rPr>
              <a:t> </a:t>
            </a:r>
            <a:r>
              <a:rPr sz="800" dirty="0">
                <a:latin typeface="Arial"/>
                <a:cs typeface="Arial"/>
              </a:rPr>
              <a:t>for</a:t>
            </a:r>
            <a:r>
              <a:rPr sz="800" spc="-15" dirty="0">
                <a:latin typeface="Arial"/>
                <a:cs typeface="Arial"/>
              </a:rPr>
              <a:t> </a:t>
            </a:r>
            <a:r>
              <a:rPr sz="800" dirty="0">
                <a:latin typeface="Arial"/>
                <a:cs typeface="Arial"/>
              </a:rPr>
              <a:t>the</a:t>
            </a:r>
            <a:r>
              <a:rPr sz="800" spc="-5" dirty="0">
                <a:latin typeface="Arial"/>
                <a:cs typeface="Arial"/>
              </a:rPr>
              <a:t> </a:t>
            </a:r>
            <a:r>
              <a:rPr sz="800" dirty="0">
                <a:latin typeface="Arial"/>
                <a:cs typeface="Arial"/>
              </a:rPr>
              <a:t>purpose of</a:t>
            </a:r>
            <a:r>
              <a:rPr sz="800" spc="-15" dirty="0">
                <a:latin typeface="Arial"/>
                <a:cs typeface="Arial"/>
              </a:rPr>
              <a:t> </a:t>
            </a:r>
            <a:r>
              <a:rPr sz="800" dirty="0">
                <a:latin typeface="Arial"/>
                <a:cs typeface="Arial"/>
              </a:rPr>
              <a:t>avoiding U.S.</a:t>
            </a:r>
            <a:r>
              <a:rPr sz="800" spc="-20" dirty="0">
                <a:latin typeface="Arial"/>
                <a:cs typeface="Arial"/>
              </a:rPr>
              <a:t> </a:t>
            </a:r>
            <a:r>
              <a:rPr sz="800" dirty="0">
                <a:latin typeface="Arial"/>
                <a:cs typeface="Arial"/>
              </a:rPr>
              <a:t>federal, state, or</a:t>
            </a:r>
            <a:r>
              <a:rPr sz="800" spc="-25" dirty="0">
                <a:latin typeface="Arial"/>
                <a:cs typeface="Arial"/>
              </a:rPr>
              <a:t> </a:t>
            </a:r>
            <a:r>
              <a:rPr sz="800" dirty="0">
                <a:latin typeface="Arial"/>
                <a:cs typeface="Arial"/>
              </a:rPr>
              <a:t>local</a:t>
            </a:r>
            <a:r>
              <a:rPr sz="800" spc="-20" dirty="0">
                <a:latin typeface="Arial"/>
                <a:cs typeface="Arial"/>
              </a:rPr>
              <a:t> </a:t>
            </a:r>
            <a:r>
              <a:rPr sz="800" dirty="0">
                <a:latin typeface="Arial"/>
                <a:cs typeface="Arial"/>
              </a:rPr>
              <a:t>tax</a:t>
            </a:r>
            <a:r>
              <a:rPr sz="800" spc="-10" dirty="0">
                <a:latin typeface="Arial"/>
                <a:cs typeface="Arial"/>
              </a:rPr>
              <a:t> </a:t>
            </a:r>
            <a:r>
              <a:rPr sz="800" dirty="0">
                <a:latin typeface="Arial"/>
                <a:cs typeface="Arial"/>
              </a:rPr>
              <a:t>penalties.</a:t>
            </a:r>
            <a:r>
              <a:rPr sz="800" spc="-5" dirty="0">
                <a:latin typeface="Arial"/>
                <a:cs typeface="Arial"/>
              </a:rPr>
              <a:t> </a:t>
            </a:r>
            <a:r>
              <a:rPr sz="800" dirty="0">
                <a:latin typeface="Arial"/>
                <a:cs typeface="Arial"/>
              </a:rPr>
              <a:t>Please</a:t>
            </a:r>
            <a:r>
              <a:rPr sz="800" spc="-10" dirty="0">
                <a:latin typeface="Arial"/>
                <a:cs typeface="Arial"/>
              </a:rPr>
              <a:t> consult </a:t>
            </a:r>
            <a:r>
              <a:rPr sz="800" dirty="0">
                <a:latin typeface="Arial"/>
                <a:cs typeface="Arial"/>
              </a:rPr>
              <a:t>your</a:t>
            </a:r>
            <a:r>
              <a:rPr sz="800" spc="-15" dirty="0">
                <a:latin typeface="Arial"/>
                <a:cs typeface="Arial"/>
              </a:rPr>
              <a:t> </a:t>
            </a:r>
            <a:r>
              <a:rPr sz="800" dirty="0">
                <a:latin typeface="Arial"/>
                <a:cs typeface="Arial"/>
              </a:rPr>
              <a:t>own</a:t>
            </a:r>
            <a:r>
              <a:rPr sz="800" spc="-15" dirty="0">
                <a:latin typeface="Arial"/>
                <a:cs typeface="Arial"/>
              </a:rPr>
              <a:t> </a:t>
            </a:r>
            <a:r>
              <a:rPr sz="800" dirty="0">
                <a:latin typeface="Arial"/>
                <a:cs typeface="Arial"/>
              </a:rPr>
              <a:t>independent professionals</a:t>
            </a:r>
            <a:r>
              <a:rPr sz="800" spc="-5" dirty="0">
                <a:latin typeface="Arial"/>
                <a:cs typeface="Arial"/>
              </a:rPr>
              <a:t> </a:t>
            </a:r>
            <a:r>
              <a:rPr sz="800" dirty="0">
                <a:latin typeface="Arial"/>
                <a:cs typeface="Arial"/>
              </a:rPr>
              <a:t>as</a:t>
            </a:r>
            <a:r>
              <a:rPr sz="800" spc="-25" dirty="0">
                <a:latin typeface="Arial"/>
                <a:cs typeface="Arial"/>
              </a:rPr>
              <a:t> </a:t>
            </a:r>
            <a:r>
              <a:rPr sz="800" dirty="0">
                <a:latin typeface="Arial"/>
                <a:cs typeface="Arial"/>
              </a:rPr>
              <a:t>to</a:t>
            </a:r>
            <a:r>
              <a:rPr sz="800" spc="-20" dirty="0">
                <a:latin typeface="Arial"/>
                <a:cs typeface="Arial"/>
              </a:rPr>
              <a:t> </a:t>
            </a:r>
            <a:r>
              <a:rPr sz="800" dirty="0">
                <a:latin typeface="Arial"/>
                <a:cs typeface="Arial"/>
              </a:rPr>
              <a:t>any</a:t>
            </a:r>
            <a:r>
              <a:rPr sz="800" spc="-20" dirty="0">
                <a:latin typeface="Arial"/>
                <a:cs typeface="Arial"/>
              </a:rPr>
              <a:t> </a:t>
            </a:r>
            <a:r>
              <a:rPr sz="800" dirty="0">
                <a:latin typeface="Arial"/>
                <a:cs typeface="Arial"/>
              </a:rPr>
              <a:t>tax,</a:t>
            </a:r>
            <a:r>
              <a:rPr sz="800" spc="-15" dirty="0">
                <a:latin typeface="Arial"/>
                <a:cs typeface="Arial"/>
              </a:rPr>
              <a:t> </a:t>
            </a:r>
            <a:r>
              <a:rPr sz="800" dirty="0">
                <a:latin typeface="Arial"/>
                <a:cs typeface="Arial"/>
              </a:rPr>
              <a:t>accounting, investment,</a:t>
            </a:r>
            <a:r>
              <a:rPr sz="800" spc="-15" dirty="0">
                <a:latin typeface="Arial"/>
                <a:cs typeface="Arial"/>
              </a:rPr>
              <a:t> </a:t>
            </a:r>
            <a:r>
              <a:rPr sz="800" dirty="0">
                <a:latin typeface="Arial"/>
                <a:cs typeface="Arial"/>
              </a:rPr>
              <a:t>or</a:t>
            </a:r>
            <a:r>
              <a:rPr sz="800" spc="-25" dirty="0">
                <a:latin typeface="Arial"/>
                <a:cs typeface="Arial"/>
              </a:rPr>
              <a:t> </a:t>
            </a:r>
            <a:r>
              <a:rPr sz="800" dirty="0">
                <a:latin typeface="Arial"/>
                <a:cs typeface="Arial"/>
              </a:rPr>
              <a:t>legal</a:t>
            </a:r>
            <a:r>
              <a:rPr sz="800" spc="-20" dirty="0">
                <a:latin typeface="Arial"/>
                <a:cs typeface="Arial"/>
              </a:rPr>
              <a:t> </a:t>
            </a:r>
            <a:r>
              <a:rPr sz="800" dirty="0">
                <a:latin typeface="Arial"/>
                <a:cs typeface="Arial"/>
              </a:rPr>
              <a:t>statements</a:t>
            </a:r>
            <a:r>
              <a:rPr sz="800" spc="-5" dirty="0">
                <a:latin typeface="Arial"/>
                <a:cs typeface="Arial"/>
              </a:rPr>
              <a:t> </a:t>
            </a:r>
            <a:r>
              <a:rPr sz="800" spc="-20" dirty="0">
                <a:latin typeface="Arial"/>
                <a:cs typeface="Arial"/>
              </a:rPr>
              <a:t>made </a:t>
            </a:r>
            <a:r>
              <a:rPr sz="800" spc="-10" dirty="0">
                <a:latin typeface="Arial"/>
                <a:cs typeface="Arial"/>
              </a:rPr>
              <a:t>herein.</a:t>
            </a:r>
            <a:endParaRPr sz="800">
              <a:latin typeface="Arial"/>
              <a:cs typeface="Arial"/>
            </a:endParaRPr>
          </a:p>
        </p:txBody>
      </p:sp>
      <p:sp>
        <p:nvSpPr>
          <p:cNvPr id="4" name="object 4"/>
          <p:cNvSpPr txBox="1"/>
          <p:nvPr/>
        </p:nvSpPr>
        <p:spPr>
          <a:xfrm>
            <a:off x="385762" y="1371705"/>
            <a:ext cx="6841490" cy="4109720"/>
          </a:xfrm>
          <a:prstGeom prst="rect">
            <a:avLst/>
          </a:prstGeom>
        </p:spPr>
        <p:txBody>
          <a:bodyPr vert="horz" wrap="square" lIns="0" tIns="12700" rIns="0" bIns="0" rtlCol="0">
            <a:spAutoFit/>
          </a:bodyPr>
          <a:lstStyle/>
          <a:p>
            <a:pPr marL="250190" indent="-237490">
              <a:lnSpc>
                <a:spcPct val="100000"/>
              </a:lnSpc>
              <a:spcBef>
                <a:spcPts val="100"/>
              </a:spcBef>
              <a:buSzPct val="113636"/>
              <a:buChar char="•"/>
              <a:tabLst>
                <a:tab pos="250190" algn="l"/>
              </a:tabLst>
            </a:pPr>
            <a:r>
              <a:rPr sz="2200" dirty="0">
                <a:latin typeface="Arial"/>
                <a:cs typeface="Arial"/>
              </a:rPr>
              <a:t>529</a:t>
            </a:r>
            <a:r>
              <a:rPr sz="2200" spc="-10" dirty="0">
                <a:latin typeface="Arial"/>
                <a:cs typeface="Arial"/>
              </a:rPr>
              <a:t> </a:t>
            </a:r>
            <a:r>
              <a:rPr sz="2200" dirty="0">
                <a:latin typeface="Arial"/>
                <a:cs typeface="Arial"/>
              </a:rPr>
              <a:t>plan</a:t>
            </a:r>
            <a:r>
              <a:rPr sz="2200" spc="-15" dirty="0">
                <a:latin typeface="Arial"/>
                <a:cs typeface="Arial"/>
              </a:rPr>
              <a:t> </a:t>
            </a:r>
            <a:r>
              <a:rPr sz="2200" spc="-10" dirty="0">
                <a:latin typeface="Arial"/>
                <a:cs typeface="Arial"/>
              </a:rPr>
              <a:t>overview</a:t>
            </a:r>
            <a:endParaRPr sz="2200">
              <a:latin typeface="Arial"/>
              <a:cs typeface="Arial"/>
            </a:endParaRPr>
          </a:p>
          <a:p>
            <a:pPr marL="250190" indent="-237490">
              <a:lnSpc>
                <a:spcPct val="100000"/>
              </a:lnSpc>
              <a:spcBef>
                <a:spcPts val="2270"/>
              </a:spcBef>
              <a:buSzPct val="113636"/>
              <a:buChar char="•"/>
              <a:tabLst>
                <a:tab pos="250190" algn="l"/>
              </a:tabLst>
            </a:pPr>
            <a:r>
              <a:rPr sz="2200" dirty="0">
                <a:latin typeface="Arial"/>
                <a:cs typeface="Arial"/>
              </a:rPr>
              <a:t>UGMA/UTMAs</a:t>
            </a:r>
            <a:r>
              <a:rPr sz="2200" spc="-25" dirty="0">
                <a:latin typeface="Arial"/>
                <a:cs typeface="Arial"/>
              </a:rPr>
              <a:t> </a:t>
            </a:r>
            <a:r>
              <a:rPr sz="2200" dirty="0">
                <a:latin typeface="Arial"/>
                <a:cs typeface="Arial"/>
              </a:rPr>
              <a:t>and</a:t>
            </a:r>
            <a:r>
              <a:rPr sz="2200" spc="-5" dirty="0">
                <a:latin typeface="Arial"/>
                <a:cs typeface="Arial"/>
              </a:rPr>
              <a:t> </a:t>
            </a:r>
            <a:r>
              <a:rPr sz="2200" dirty="0">
                <a:latin typeface="Arial"/>
                <a:cs typeface="Arial"/>
              </a:rPr>
              <a:t>Coverdell</a:t>
            </a:r>
            <a:r>
              <a:rPr sz="2200" spc="-15" dirty="0">
                <a:latin typeface="Arial"/>
                <a:cs typeface="Arial"/>
              </a:rPr>
              <a:t> </a:t>
            </a:r>
            <a:r>
              <a:rPr sz="2200" spc="-20" dirty="0">
                <a:latin typeface="Arial"/>
                <a:cs typeface="Arial"/>
              </a:rPr>
              <a:t>ESAs</a:t>
            </a:r>
            <a:endParaRPr sz="2200">
              <a:latin typeface="Arial"/>
              <a:cs typeface="Arial"/>
            </a:endParaRPr>
          </a:p>
          <a:p>
            <a:pPr marL="250190" indent="-237490">
              <a:lnSpc>
                <a:spcPct val="100000"/>
              </a:lnSpc>
              <a:spcBef>
                <a:spcPts val="2265"/>
              </a:spcBef>
              <a:buSzPct val="113636"/>
              <a:buChar char="•"/>
              <a:tabLst>
                <a:tab pos="250190" algn="l"/>
              </a:tabLst>
            </a:pPr>
            <a:r>
              <a:rPr sz="2200" spc="-10" dirty="0">
                <a:latin typeface="Arial"/>
                <a:cs typeface="Arial"/>
              </a:rPr>
              <a:t>In-</a:t>
            </a:r>
            <a:r>
              <a:rPr sz="2200" dirty="0">
                <a:latin typeface="Arial"/>
                <a:cs typeface="Arial"/>
              </a:rPr>
              <a:t>state</a:t>
            </a:r>
            <a:r>
              <a:rPr sz="2200" spc="-20" dirty="0">
                <a:latin typeface="Arial"/>
                <a:cs typeface="Arial"/>
              </a:rPr>
              <a:t> </a:t>
            </a:r>
            <a:r>
              <a:rPr sz="2200" dirty="0">
                <a:latin typeface="Arial"/>
                <a:cs typeface="Arial"/>
              </a:rPr>
              <a:t>versus</a:t>
            </a:r>
            <a:r>
              <a:rPr sz="2200" spc="-15" dirty="0">
                <a:latin typeface="Arial"/>
                <a:cs typeface="Arial"/>
              </a:rPr>
              <a:t> </a:t>
            </a:r>
            <a:r>
              <a:rPr sz="2200" dirty="0">
                <a:latin typeface="Arial"/>
                <a:cs typeface="Arial"/>
              </a:rPr>
              <a:t>national</a:t>
            </a:r>
            <a:r>
              <a:rPr sz="2200" spc="-10" dirty="0">
                <a:latin typeface="Arial"/>
                <a:cs typeface="Arial"/>
              </a:rPr>
              <a:t> </a:t>
            </a:r>
            <a:r>
              <a:rPr sz="2200" dirty="0">
                <a:latin typeface="Arial"/>
                <a:cs typeface="Arial"/>
              </a:rPr>
              <a:t>529</a:t>
            </a:r>
            <a:r>
              <a:rPr sz="2200" spc="-5" dirty="0">
                <a:latin typeface="Arial"/>
                <a:cs typeface="Arial"/>
              </a:rPr>
              <a:t> </a:t>
            </a:r>
            <a:r>
              <a:rPr sz="2200" spc="-10" dirty="0">
                <a:latin typeface="Arial"/>
                <a:cs typeface="Arial"/>
              </a:rPr>
              <a:t>plans</a:t>
            </a:r>
            <a:endParaRPr sz="2200">
              <a:latin typeface="Arial"/>
              <a:cs typeface="Arial"/>
            </a:endParaRPr>
          </a:p>
          <a:p>
            <a:pPr marL="250190" indent="-237490">
              <a:lnSpc>
                <a:spcPct val="100000"/>
              </a:lnSpc>
              <a:spcBef>
                <a:spcPts val="2270"/>
              </a:spcBef>
              <a:buSzPct val="113636"/>
              <a:buChar char="•"/>
              <a:tabLst>
                <a:tab pos="250190" algn="l"/>
              </a:tabLst>
            </a:pPr>
            <a:r>
              <a:rPr sz="2200" dirty="0">
                <a:latin typeface="Arial"/>
                <a:cs typeface="Arial"/>
              </a:rPr>
              <a:t>Financial</a:t>
            </a:r>
            <a:r>
              <a:rPr sz="2200" spc="-15" dirty="0">
                <a:latin typeface="Arial"/>
                <a:cs typeface="Arial"/>
              </a:rPr>
              <a:t> </a:t>
            </a:r>
            <a:r>
              <a:rPr sz="2200" spc="-25" dirty="0">
                <a:latin typeface="Arial"/>
                <a:cs typeface="Arial"/>
              </a:rPr>
              <a:t>aid</a:t>
            </a:r>
            <a:endParaRPr sz="2200">
              <a:latin typeface="Arial"/>
              <a:cs typeface="Arial"/>
            </a:endParaRPr>
          </a:p>
          <a:p>
            <a:pPr marL="250190" indent="-237490">
              <a:lnSpc>
                <a:spcPct val="100000"/>
              </a:lnSpc>
              <a:spcBef>
                <a:spcPts val="2270"/>
              </a:spcBef>
              <a:buSzPct val="113636"/>
              <a:buChar char="•"/>
              <a:tabLst>
                <a:tab pos="250190" algn="l"/>
              </a:tabLst>
            </a:pPr>
            <a:r>
              <a:rPr sz="2200" dirty="0">
                <a:latin typeface="Arial"/>
                <a:cs typeface="Arial"/>
              </a:rPr>
              <a:t>American</a:t>
            </a:r>
            <a:r>
              <a:rPr sz="2200" spc="-25" dirty="0">
                <a:latin typeface="Arial"/>
                <a:cs typeface="Arial"/>
              </a:rPr>
              <a:t> </a:t>
            </a:r>
            <a:r>
              <a:rPr sz="2200" dirty="0">
                <a:latin typeface="Arial"/>
                <a:cs typeface="Arial"/>
              </a:rPr>
              <a:t>opportunity</a:t>
            </a:r>
            <a:r>
              <a:rPr sz="2200" spc="-5" dirty="0">
                <a:latin typeface="Arial"/>
                <a:cs typeface="Arial"/>
              </a:rPr>
              <a:t> </a:t>
            </a:r>
            <a:r>
              <a:rPr sz="2200" dirty="0">
                <a:latin typeface="Arial"/>
                <a:cs typeface="Arial"/>
              </a:rPr>
              <a:t>and</a:t>
            </a:r>
            <a:r>
              <a:rPr sz="2200" spc="-10" dirty="0">
                <a:latin typeface="Arial"/>
                <a:cs typeface="Arial"/>
              </a:rPr>
              <a:t> </a:t>
            </a:r>
            <a:r>
              <a:rPr sz="2200" dirty="0">
                <a:latin typeface="Arial"/>
                <a:cs typeface="Arial"/>
              </a:rPr>
              <a:t>lifetime</a:t>
            </a:r>
            <a:r>
              <a:rPr sz="2200" spc="-25" dirty="0">
                <a:latin typeface="Arial"/>
                <a:cs typeface="Arial"/>
              </a:rPr>
              <a:t> </a:t>
            </a:r>
            <a:r>
              <a:rPr sz="2200" dirty="0">
                <a:latin typeface="Arial"/>
                <a:cs typeface="Arial"/>
              </a:rPr>
              <a:t>learning</a:t>
            </a:r>
            <a:r>
              <a:rPr sz="2200" spc="-10" dirty="0">
                <a:latin typeface="Arial"/>
                <a:cs typeface="Arial"/>
              </a:rPr>
              <a:t> </a:t>
            </a:r>
            <a:r>
              <a:rPr sz="2200" dirty="0">
                <a:latin typeface="Arial"/>
                <a:cs typeface="Arial"/>
              </a:rPr>
              <a:t>tax</a:t>
            </a:r>
            <a:r>
              <a:rPr sz="2200" spc="-10" dirty="0">
                <a:latin typeface="Arial"/>
                <a:cs typeface="Arial"/>
              </a:rPr>
              <a:t> credits</a:t>
            </a:r>
            <a:endParaRPr sz="2200">
              <a:latin typeface="Arial"/>
              <a:cs typeface="Arial"/>
            </a:endParaRPr>
          </a:p>
          <a:p>
            <a:pPr marL="250190" indent="-237490">
              <a:lnSpc>
                <a:spcPct val="100000"/>
              </a:lnSpc>
              <a:spcBef>
                <a:spcPts val="2265"/>
              </a:spcBef>
              <a:buSzPct val="113636"/>
              <a:buChar char="•"/>
              <a:tabLst>
                <a:tab pos="250190" algn="l"/>
              </a:tabLst>
            </a:pPr>
            <a:r>
              <a:rPr sz="2200" dirty="0">
                <a:latin typeface="Arial"/>
                <a:cs typeface="Arial"/>
              </a:rPr>
              <a:t>Estate</a:t>
            </a:r>
            <a:r>
              <a:rPr sz="2200" spc="-25" dirty="0">
                <a:latin typeface="Arial"/>
                <a:cs typeface="Arial"/>
              </a:rPr>
              <a:t> </a:t>
            </a:r>
            <a:r>
              <a:rPr sz="2200" spc="-10" dirty="0">
                <a:latin typeface="Arial"/>
                <a:cs typeface="Arial"/>
              </a:rPr>
              <a:t>planning</a:t>
            </a:r>
            <a:endParaRPr sz="2200">
              <a:latin typeface="Arial"/>
              <a:cs typeface="Arial"/>
            </a:endParaRPr>
          </a:p>
          <a:p>
            <a:pPr marL="250190" indent="-237490">
              <a:lnSpc>
                <a:spcPct val="100000"/>
              </a:lnSpc>
              <a:spcBef>
                <a:spcPts val="2270"/>
              </a:spcBef>
              <a:buSzPct val="113636"/>
              <a:buChar char="•"/>
              <a:tabLst>
                <a:tab pos="250190" algn="l"/>
              </a:tabLst>
            </a:pPr>
            <a:r>
              <a:rPr sz="2200" dirty="0">
                <a:latin typeface="Arial"/>
                <a:cs typeface="Arial"/>
              </a:rPr>
              <a:t>529</a:t>
            </a:r>
            <a:r>
              <a:rPr sz="2200" spc="-5" dirty="0">
                <a:latin typeface="Arial"/>
                <a:cs typeface="Arial"/>
              </a:rPr>
              <a:t> </a:t>
            </a:r>
            <a:r>
              <a:rPr sz="2200" dirty="0">
                <a:latin typeface="Arial"/>
                <a:cs typeface="Arial"/>
              </a:rPr>
              <a:t>features and</a:t>
            </a:r>
            <a:r>
              <a:rPr sz="2200" spc="-5" dirty="0">
                <a:latin typeface="Arial"/>
                <a:cs typeface="Arial"/>
              </a:rPr>
              <a:t> </a:t>
            </a:r>
            <a:r>
              <a:rPr sz="2200" spc="-10" dirty="0">
                <a:latin typeface="Arial"/>
                <a:cs typeface="Arial"/>
              </a:rPr>
              <a:t>benefits</a:t>
            </a:r>
            <a:endParaRPr sz="2200">
              <a:latin typeface="Arial"/>
              <a:cs typeface="Arial"/>
            </a:endParaRPr>
          </a:p>
        </p:txBody>
      </p:sp>
      <p:sp>
        <p:nvSpPr>
          <p:cNvPr id="5" name="object 5"/>
          <p:cNvSpPr txBox="1"/>
          <p:nvPr/>
        </p:nvSpPr>
        <p:spPr>
          <a:xfrm>
            <a:off x="8475962" y="6438070"/>
            <a:ext cx="81915" cy="147320"/>
          </a:xfrm>
          <a:prstGeom prst="rect">
            <a:avLst/>
          </a:prstGeom>
        </p:spPr>
        <p:txBody>
          <a:bodyPr vert="horz" wrap="square" lIns="0" tIns="12065" rIns="0" bIns="0" rtlCol="0">
            <a:spAutoFit/>
          </a:bodyPr>
          <a:lstStyle/>
          <a:p>
            <a:pPr marL="12700">
              <a:lnSpc>
                <a:spcPct val="100000"/>
              </a:lnSpc>
              <a:spcBef>
                <a:spcPts val="95"/>
              </a:spcBef>
            </a:pPr>
            <a:r>
              <a:rPr sz="800" spc="-5" dirty="0">
                <a:latin typeface="Arial"/>
                <a:cs typeface="Arial"/>
              </a:rPr>
              <a:t>2</a:t>
            </a:r>
            <a:endParaRPr sz="800">
              <a:latin typeface="Arial"/>
              <a:cs typeface="Arial"/>
            </a:endParaRPr>
          </a:p>
        </p:txBody>
      </p:sp>
    </p:spTree>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1427848" y="6448310"/>
            <a:ext cx="596900" cy="105410"/>
          </a:xfrm>
          <a:custGeom>
            <a:avLst/>
            <a:gdLst/>
            <a:ahLst/>
            <a:cxnLst/>
            <a:rect l="l" t="t" r="r" b="b"/>
            <a:pathLst>
              <a:path w="596900" h="105409">
                <a:moveTo>
                  <a:pt x="7797" y="0"/>
                </a:moveTo>
                <a:lnTo>
                  <a:pt x="0" y="0"/>
                </a:lnTo>
                <a:lnTo>
                  <a:pt x="0" y="102831"/>
                </a:lnTo>
                <a:lnTo>
                  <a:pt x="7797" y="102831"/>
                </a:lnTo>
                <a:lnTo>
                  <a:pt x="7797" y="0"/>
                </a:lnTo>
                <a:close/>
              </a:path>
              <a:path w="596900" h="105409">
                <a:moveTo>
                  <a:pt x="77381" y="51714"/>
                </a:moveTo>
                <a:lnTo>
                  <a:pt x="75996" y="40906"/>
                </a:lnTo>
                <a:lnTo>
                  <a:pt x="72199" y="33959"/>
                </a:lnTo>
                <a:lnTo>
                  <a:pt x="66497" y="30226"/>
                </a:lnTo>
                <a:lnTo>
                  <a:pt x="59385" y="29121"/>
                </a:lnTo>
                <a:lnTo>
                  <a:pt x="50380" y="29121"/>
                </a:lnTo>
                <a:lnTo>
                  <a:pt x="43789" y="33883"/>
                </a:lnTo>
                <a:lnTo>
                  <a:pt x="38392" y="38633"/>
                </a:lnTo>
                <a:lnTo>
                  <a:pt x="38392" y="30911"/>
                </a:lnTo>
                <a:lnTo>
                  <a:pt x="31191" y="30911"/>
                </a:lnTo>
                <a:lnTo>
                  <a:pt x="31191" y="102831"/>
                </a:lnTo>
                <a:lnTo>
                  <a:pt x="38392" y="102831"/>
                </a:lnTo>
                <a:lnTo>
                  <a:pt x="38392" y="45770"/>
                </a:lnTo>
                <a:lnTo>
                  <a:pt x="42583" y="41605"/>
                </a:lnTo>
                <a:lnTo>
                  <a:pt x="50380" y="35064"/>
                </a:lnTo>
                <a:lnTo>
                  <a:pt x="66573" y="35064"/>
                </a:lnTo>
                <a:lnTo>
                  <a:pt x="70180" y="43980"/>
                </a:lnTo>
                <a:lnTo>
                  <a:pt x="70180" y="103416"/>
                </a:lnTo>
                <a:lnTo>
                  <a:pt x="77381" y="103416"/>
                </a:lnTo>
                <a:lnTo>
                  <a:pt x="77381" y="51714"/>
                </a:lnTo>
                <a:close/>
              </a:path>
              <a:path w="596900" h="105409">
                <a:moveTo>
                  <a:pt x="145745" y="30911"/>
                </a:moveTo>
                <a:lnTo>
                  <a:pt x="138544" y="30911"/>
                </a:lnTo>
                <a:lnTo>
                  <a:pt x="118757" y="96291"/>
                </a:lnTo>
                <a:lnTo>
                  <a:pt x="98361" y="30911"/>
                </a:lnTo>
                <a:lnTo>
                  <a:pt x="90563" y="30911"/>
                </a:lnTo>
                <a:lnTo>
                  <a:pt x="113360" y="102831"/>
                </a:lnTo>
                <a:lnTo>
                  <a:pt x="122961" y="102831"/>
                </a:lnTo>
                <a:lnTo>
                  <a:pt x="145745" y="30911"/>
                </a:lnTo>
                <a:close/>
              </a:path>
              <a:path w="596900" h="105409">
                <a:moveTo>
                  <a:pt x="208724" y="63601"/>
                </a:moveTo>
                <a:lnTo>
                  <a:pt x="208508" y="61214"/>
                </a:lnTo>
                <a:lnTo>
                  <a:pt x="207581" y="50939"/>
                </a:lnTo>
                <a:lnTo>
                  <a:pt x="203619" y="39903"/>
                </a:lnTo>
                <a:lnTo>
                  <a:pt x="200329" y="36499"/>
                </a:lnTo>
                <a:lnTo>
                  <a:pt x="200329" y="61214"/>
                </a:lnTo>
                <a:lnTo>
                  <a:pt x="162534" y="61214"/>
                </a:lnTo>
                <a:lnTo>
                  <a:pt x="163779" y="51777"/>
                </a:lnTo>
                <a:lnTo>
                  <a:pt x="167487" y="43167"/>
                </a:lnTo>
                <a:lnTo>
                  <a:pt x="173672" y="36893"/>
                </a:lnTo>
                <a:lnTo>
                  <a:pt x="182333" y="34467"/>
                </a:lnTo>
                <a:lnTo>
                  <a:pt x="190715" y="36728"/>
                </a:lnTo>
                <a:lnTo>
                  <a:pt x="196278" y="42722"/>
                </a:lnTo>
                <a:lnTo>
                  <a:pt x="199364" y="51269"/>
                </a:lnTo>
                <a:lnTo>
                  <a:pt x="200329" y="61214"/>
                </a:lnTo>
                <a:lnTo>
                  <a:pt x="200329" y="36499"/>
                </a:lnTo>
                <a:lnTo>
                  <a:pt x="198374" y="34467"/>
                </a:lnTo>
                <a:lnTo>
                  <a:pt x="196075" y="32092"/>
                </a:lnTo>
                <a:lnTo>
                  <a:pt x="184137" y="29121"/>
                </a:lnTo>
                <a:lnTo>
                  <a:pt x="172554" y="31292"/>
                </a:lnTo>
                <a:lnTo>
                  <a:pt x="163436" y="38036"/>
                </a:lnTo>
                <a:lnTo>
                  <a:pt x="157480" y="49682"/>
                </a:lnTo>
                <a:lnTo>
                  <a:pt x="155346" y="66573"/>
                </a:lnTo>
                <a:lnTo>
                  <a:pt x="157467" y="84391"/>
                </a:lnTo>
                <a:lnTo>
                  <a:pt x="163360" y="96367"/>
                </a:lnTo>
                <a:lnTo>
                  <a:pt x="172300" y="103098"/>
                </a:lnTo>
                <a:lnTo>
                  <a:pt x="183527" y="105206"/>
                </a:lnTo>
                <a:lnTo>
                  <a:pt x="191503" y="104076"/>
                </a:lnTo>
                <a:lnTo>
                  <a:pt x="198297" y="101041"/>
                </a:lnTo>
                <a:lnTo>
                  <a:pt x="200571" y="99263"/>
                </a:lnTo>
                <a:lnTo>
                  <a:pt x="203860" y="96672"/>
                </a:lnTo>
                <a:lnTo>
                  <a:pt x="208127" y="91528"/>
                </a:lnTo>
                <a:lnTo>
                  <a:pt x="203327" y="86779"/>
                </a:lnTo>
                <a:lnTo>
                  <a:pt x="199123" y="93319"/>
                </a:lnTo>
                <a:lnTo>
                  <a:pt x="192532" y="99263"/>
                </a:lnTo>
                <a:lnTo>
                  <a:pt x="184734" y="99263"/>
                </a:lnTo>
                <a:lnTo>
                  <a:pt x="176199" y="97675"/>
                </a:lnTo>
                <a:lnTo>
                  <a:pt x="169138" y="92354"/>
                </a:lnTo>
                <a:lnTo>
                  <a:pt x="164325" y="82461"/>
                </a:lnTo>
                <a:lnTo>
                  <a:pt x="162598" y="67754"/>
                </a:lnTo>
                <a:lnTo>
                  <a:pt x="208724" y="67754"/>
                </a:lnTo>
                <a:lnTo>
                  <a:pt x="208724" y="67157"/>
                </a:lnTo>
                <a:lnTo>
                  <a:pt x="208724" y="63601"/>
                </a:lnTo>
                <a:close/>
              </a:path>
              <a:path w="596900" h="105409">
                <a:moveTo>
                  <a:pt x="271691" y="83807"/>
                </a:moveTo>
                <a:lnTo>
                  <a:pt x="240512" y="60032"/>
                </a:lnTo>
                <a:lnTo>
                  <a:pt x="230911" y="57658"/>
                </a:lnTo>
                <a:lnTo>
                  <a:pt x="230911" y="38633"/>
                </a:lnTo>
                <a:lnTo>
                  <a:pt x="238112" y="34480"/>
                </a:lnTo>
                <a:lnTo>
                  <a:pt x="254304" y="34480"/>
                </a:lnTo>
                <a:lnTo>
                  <a:pt x="259702" y="38633"/>
                </a:lnTo>
                <a:lnTo>
                  <a:pt x="263906" y="43980"/>
                </a:lnTo>
                <a:lnTo>
                  <a:pt x="268097" y="38036"/>
                </a:lnTo>
                <a:lnTo>
                  <a:pt x="262699" y="31508"/>
                </a:lnTo>
                <a:lnTo>
                  <a:pt x="254304" y="28536"/>
                </a:lnTo>
                <a:lnTo>
                  <a:pt x="246507" y="28536"/>
                </a:lnTo>
                <a:lnTo>
                  <a:pt x="237375" y="29845"/>
                </a:lnTo>
                <a:lnTo>
                  <a:pt x="230162" y="33655"/>
                </a:lnTo>
                <a:lnTo>
                  <a:pt x="225425" y="39814"/>
                </a:lnTo>
                <a:lnTo>
                  <a:pt x="223710" y="48145"/>
                </a:lnTo>
                <a:lnTo>
                  <a:pt x="225933" y="56997"/>
                </a:lnTo>
                <a:lnTo>
                  <a:pt x="231508" y="62776"/>
                </a:lnTo>
                <a:lnTo>
                  <a:pt x="238899" y="66446"/>
                </a:lnTo>
                <a:lnTo>
                  <a:pt x="246507" y="68948"/>
                </a:lnTo>
                <a:lnTo>
                  <a:pt x="256108" y="71323"/>
                </a:lnTo>
                <a:lnTo>
                  <a:pt x="264502" y="74295"/>
                </a:lnTo>
                <a:lnTo>
                  <a:pt x="264502" y="93916"/>
                </a:lnTo>
                <a:lnTo>
                  <a:pt x="256705" y="98666"/>
                </a:lnTo>
                <a:lnTo>
                  <a:pt x="239306" y="98666"/>
                </a:lnTo>
                <a:lnTo>
                  <a:pt x="232117" y="94500"/>
                </a:lnTo>
                <a:lnTo>
                  <a:pt x="227317" y="87376"/>
                </a:lnTo>
                <a:lnTo>
                  <a:pt x="222516" y="92125"/>
                </a:lnTo>
                <a:lnTo>
                  <a:pt x="227634" y="97586"/>
                </a:lnTo>
                <a:lnTo>
                  <a:pt x="233756" y="101485"/>
                </a:lnTo>
                <a:lnTo>
                  <a:pt x="240563" y="103835"/>
                </a:lnTo>
                <a:lnTo>
                  <a:pt x="247700" y="104609"/>
                </a:lnTo>
                <a:lnTo>
                  <a:pt x="257276" y="103111"/>
                </a:lnTo>
                <a:lnTo>
                  <a:pt x="264871" y="98894"/>
                </a:lnTo>
                <a:lnTo>
                  <a:pt x="269887" y="92329"/>
                </a:lnTo>
                <a:lnTo>
                  <a:pt x="271691" y="83807"/>
                </a:lnTo>
                <a:close/>
              </a:path>
              <a:path w="596900" h="105409">
                <a:moveTo>
                  <a:pt x="317881" y="100444"/>
                </a:moveTo>
                <a:lnTo>
                  <a:pt x="317284" y="93916"/>
                </a:lnTo>
                <a:lnTo>
                  <a:pt x="314883" y="96291"/>
                </a:lnTo>
                <a:lnTo>
                  <a:pt x="311277" y="98069"/>
                </a:lnTo>
                <a:lnTo>
                  <a:pt x="302882" y="98069"/>
                </a:lnTo>
                <a:lnTo>
                  <a:pt x="300482" y="94500"/>
                </a:lnTo>
                <a:lnTo>
                  <a:pt x="300482" y="36855"/>
                </a:lnTo>
                <a:lnTo>
                  <a:pt x="317284" y="36855"/>
                </a:lnTo>
                <a:lnTo>
                  <a:pt x="317284" y="30911"/>
                </a:lnTo>
                <a:lnTo>
                  <a:pt x="300482" y="30911"/>
                </a:lnTo>
                <a:lnTo>
                  <a:pt x="300482" y="5943"/>
                </a:lnTo>
                <a:lnTo>
                  <a:pt x="293293" y="10109"/>
                </a:lnTo>
                <a:lnTo>
                  <a:pt x="293293" y="30314"/>
                </a:lnTo>
                <a:lnTo>
                  <a:pt x="281889" y="30314"/>
                </a:lnTo>
                <a:lnTo>
                  <a:pt x="281889" y="36258"/>
                </a:lnTo>
                <a:lnTo>
                  <a:pt x="293293" y="36258"/>
                </a:lnTo>
                <a:lnTo>
                  <a:pt x="293293" y="98069"/>
                </a:lnTo>
                <a:lnTo>
                  <a:pt x="297484" y="104013"/>
                </a:lnTo>
                <a:lnTo>
                  <a:pt x="311277" y="104013"/>
                </a:lnTo>
                <a:lnTo>
                  <a:pt x="315480" y="102235"/>
                </a:lnTo>
                <a:lnTo>
                  <a:pt x="317881" y="100444"/>
                </a:lnTo>
                <a:close/>
              </a:path>
              <a:path w="596900" h="105409">
                <a:moveTo>
                  <a:pt x="416839" y="51714"/>
                </a:moveTo>
                <a:lnTo>
                  <a:pt x="415556" y="40906"/>
                </a:lnTo>
                <a:lnTo>
                  <a:pt x="411962" y="33959"/>
                </a:lnTo>
                <a:lnTo>
                  <a:pt x="406463" y="30226"/>
                </a:lnTo>
                <a:lnTo>
                  <a:pt x="399440" y="29121"/>
                </a:lnTo>
                <a:lnTo>
                  <a:pt x="389851" y="29121"/>
                </a:lnTo>
                <a:lnTo>
                  <a:pt x="383857" y="33883"/>
                </a:lnTo>
                <a:lnTo>
                  <a:pt x="377253" y="39827"/>
                </a:lnTo>
                <a:lnTo>
                  <a:pt x="374853" y="32092"/>
                </a:lnTo>
                <a:lnTo>
                  <a:pt x="368858" y="29121"/>
                </a:lnTo>
                <a:lnTo>
                  <a:pt x="352069" y="29121"/>
                </a:lnTo>
                <a:lnTo>
                  <a:pt x="341274" y="38633"/>
                </a:lnTo>
                <a:lnTo>
                  <a:pt x="341274" y="30911"/>
                </a:lnTo>
                <a:lnTo>
                  <a:pt x="334073" y="30911"/>
                </a:lnTo>
                <a:lnTo>
                  <a:pt x="334073" y="102831"/>
                </a:lnTo>
                <a:lnTo>
                  <a:pt x="341274" y="102831"/>
                </a:lnTo>
                <a:lnTo>
                  <a:pt x="341274" y="45173"/>
                </a:lnTo>
                <a:lnTo>
                  <a:pt x="345465" y="41008"/>
                </a:lnTo>
                <a:lnTo>
                  <a:pt x="352666" y="34467"/>
                </a:lnTo>
                <a:lnTo>
                  <a:pt x="368858" y="34467"/>
                </a:lnTo>
                <a:lnTo>
                  <a:pt x="371856" y="43383"/>
                </a:lnTo>
                <a:lnTo>
                  <a:pt x="371856" y="102831"/>
                </a:lnTo>
                <a:lnTo>
                  <a:pt x="379056" y="102831"/>
                </a:lnTo>
                <a:lnTo>
                  <a:pt x="379056" y="45770"/>
                </a:lnTo>
                <a:lnTo>
                  <a:pt x="383247" y="41605"/>
                </a:lnTo>
                <a:lnTo>
                  <a:pt x="390448" y="35064"/>
                </a:lnTo>
                <a:lnTo>
                  <a:pt x="406641" y="35064"/>
                </a:lnTo>
                <a:lnTo>
                  <a:pt x="409638" y="43980"/>
                </a:lnTo>
                <a:lnTo>
                  <a:pt x="409638" y="103416"/>
                </a:lnTo>
                <a:lnTo>
                  <a:pt x="416839" y="103416"/>
                </a:lnTo>
                <a:lnTo>
                  <a:pt x="416839" y="51714"/>
                </a:lnTo>
                <a:close/>
              </a:path>
              <a:path w="596900" h="105409">
                <a:moveTo>
                  <a:pt x="487603" y="63601"/>
                </a:moveTo>
                <a:lnTo>
                  <a:pt x="487400" y="61214"/>
                </a:lnTo>
                <a:lnTo>
                  <a:pt x="486460" y="50939"/>
                </a:lnTo>
                <a:lnTo>
                  <a:pt x="482511" y="39903"/>
                </a:lnTo>
                <a:lnTo>
                  <a:pt x="479209" y="36487"/>
                </a:lnTo>
                <a:lnTo>
                  <a:pt x="479209" y="61214"/>
                </a:lnTo>
                <a:lnTo>
                  <a:pt x="441426" y="61214"/>
                </a:lnTo>
                <a:lnTo>
                  <a:pt x="442671" y="51777"/>
                </a:lnTo>
                <a:lnTo>
                  <a:pt x="446379" y="43167"/>
                </a:lnTo>
                <a:lnTo>
                  <a:pt x="452564" y="36893"/>
                </a:lnTo>
                <a:lnTo>
                  <a:pt x="461225" y="34467"/>
                </a:lnTo>
                <a:lnTo>
                  <a:pt x="469595" y="36728"/>
                </a:lnTo>
                <a:lnTo>
                  <a:pt x="475170" y="42722"/>
                </a:lnTo>
                <a:lnTo>
                  <a:pt x="478256" y="51269"/>
                </a:lnTo>
                <a:lnTo>
                  <a:pt x="479209" y="61214"/>
                </a:lnTo>
                <a:lnTo>
                  <a:pt x="479209" y="36487"/>
                </a:lnTo>
                <a:lnTo>
                  <a:pt x="477266" y="34467"/>
                </a:lnTo>
                <a:lnTo>
                  <a:pt x="474954" y="32092"/>
                </a:lnTo>
                <a:lnTo>
                  <a:pt x="463016" y="29121"/>
                </a:lnTo>
                <a:lnTo>
                  <a:pt x="451434" y="31292"/>
                </a:lnTo>
                <a:lnTo>
                  <a:pt x="442328" y="38036"/>
                </a:lnTo>
                <a:lnTo>
                  <a:pt x="436372" y="49682"/>
                </a:lnTo>
                <a:lnTo>
                  <a:pt x="434225" y="66573"/>
                </a:lnTo>
                <a:lnTo>
                  <a:pt x="436359" y="84391"/>
                </a:lnTo>
                <a:lnTo>
                  <a:pt x="442252" y="96367"/>
                </a:lnTo>
                <a:lnTo>
                  <a:pt x="451180" y="103098"/>
                </a:lnTo>
                <a:lnTo>
                  <a:pt x="462419" y="105206"/>
                </a:lnTo>
                <a:lnTo>
                  <a:pt x="470395" y="104076"/>
                </a:lnTo>
                <a:lnTo>
                  <a:pt x="477189" y="101041"/>
                </a:lnTo>
                <a:lnTo>
                  <a:pt x="479463" y="99263"/>
                </a:lnTo>
                <a:lnTo>
                  <a:pt x="482739" y="96672"/>
                </a:lnTo>
                <a:lnTo>
                  <a:pt x="487006" y="91528"/>
                </a:lnTo>
                <a:lnTo>
                  <a:pt x="482206" y="86779"/>
                </a:lnTo>
                <a:lnTo>
                  <a:pt x="478015" y="93319"/>
                </a:lnTo>
                <a:lnTo>
                  <a:pt x="471411" y="99263"/>
                </a:lnTo>
                <a:lnTo>
                  <a:pt x="463613" y="99263"/>
                </a:lnTo>
                <a:lnTo>
                  <a:pt x="455091" y="97675"/>
                </a:lnTo>
                <a:lnTo>
                  <a:pt x="448030" y="92354"/>
                </a:lnTo>
                <a:lnTo>
                  <a:pt x="443204" y="82461"/>
                </a:lnTo>
                <a:lnTo>
                  <a:pt x="441490" y="67754"/>
                </a:lnTo>
                <a:lnTo>
                  <a:pt x="487603" y="67754"/>
                </a:lnTo>
                <a:lnTo>
                  <a:pt x="487603" y="67157"/>
                </a:lnTo>
                <a:lnTo>
                  <a:pt x="487603" y="63601"/>
                </a:lnTo>
                <a:close/>
              </a:path>
              <a:path w="596900" h="105409">
                <a:moveTo>
                  <a:pt x="548779" y="51714"/>
                </a:moveTo>
                <a:lnTo>
                  <a:pt x="530796" y="29121"/>
                </a:lnTo>
                <a:lnTo>
                  <a:pt x="521792" y="29121"/>
                </a:lnTo>
                <a:lnTo>
                  <a:pt x="515200" y="33883"/>
                </a:lnTo>
                <a:lnTo>
                  <a:pt x="509803" y="38633"/>
                </a:lnTo>
                <a:lnTo>
                  <a:pt x="509803" y="30911"/>
                </a:lnTo>
                <a:lnTo>
                  <a:pt x="502602" y="30911"/>
                </a:lnTo>
                <a:lnTo>
                  <a:pt x="502602" y="102831"/>
                </a:lnTo>
                <a:lnTo>
                  <a:pt x="509206" y="102831"/>
                </a:lnTo>
                <a:lnTo>
                  <a:pt x="509206" y="45770"/>
                </a:lnTo>
                <a:lnTo>
                  <a:pt x="513397" y="41605"/>
                </a:lnTo>
                <a:lnTo>
                  <a:pt x="516940" y="38633"/>
                </a:lnTo>
                <a:lnTo>
                  <a:pt x="521195" y="35064"/>
                </a:lnTo>
                <a:lnTo>
                  <a:pt x="537387" y="35064"/>
                </a:lnTo>
                <a:lnTo>
                  <a:pt x="540994" y="43980"/>
                </a:lnTo>
                <a:lnTo>
                  <a:pt x="540994" y="103416"/>
                </a:lnTo>
                <a:lnTo>
                  <a:pt x="548779" y="103416"/>
                </a:lnTo>
                <a:lnTo>
                  <a:pt x="548779" y="51714"/>
                </a:lnTo>
                <a:close/>
              </a:path>
              <a:path w="596900" h="105409">
                <a:moveTo>
                  <a:pt x="596760" y="100444"/>
                </a:moveTo>
                <a:lnTo>
                  <a:pt x="596163" y="93916"/>
                </a:lnTo>
                <a:lnTo>
                  <a:pt x="593763" y="96291"/>
                </a:lnTo>
                <a:lnTo>
                  <a:pt x="590169" y="98069"/>
                </a:lnTo>
                <a:lnTo>
                  <a:pt x="581774" y="98069"/>
                </a:lnTo>
                <a:lnTo>
                  <a:pt x="579374" y="94500"/>
                </a:lnTo>
                <a:lnTo>
                  <a:pt x="579374" y="36855"/>
                </a:lnTo>
                <a:lnTo>
                  <a:pt x="596163" y="36855"/>
                </a:lnTo>
                <a:lnTo>
                  <a:pt x="596163" y="30911"/>
                </a:lnTo>
                <a:lnTo>
                  <a:pt x="579374" y="30911"/>
                </a:lnTo>
                <a:lnTo>
                  <a:pt x="579374" y="5943"/>
                </a:lnTo>
                <a:lnTo>
                  <a:pt x="572173" y="10109"/>
                </a:lnTo>
                <a:lnTo>
                  <a:pt x="572173" y="30314"/>
                </a:lnTo>
                <a:lnTo>
                  <a:pt x="560781" y="30314"/>
                </a:lnTo>
                <a:lnTo>
                  <a:pt x="560781" y="36258"/>
                </a:lnTo>
                <a:lnTo>
                  <a:pt x="572173" y="36258"/>
                </a:lnTo>
                <a:lnTo>
                  <a:pt x="572173" y="98069"/>
                </a:lnTo>
                <a:lnTo>
                  <a:pt x="576376" y="104013"/>
                </a:lnTo>
                <a:lnTo>
                  <a:pt x="590169" y="104013"/>
                </a:lnTo>
                <a:lnTo>
                  <a:pt x="594372" y="102235"/>
                </a:lnTo>
                <a:lnTo>
                  <a:pt x="596760" y="100444"/>
                </a:lnTo>
                <a:close/>
              </a:path>
            </a:pathLst>
          </a:custGeom>
          <a:solidFill>
            <a:srgbClr val="000000"/>
          </a:solidFill>
        </p:spPr>
        <p:txBody>
          <a:bodyPr wrap="square" lIns="0" tIns="0" rIns="0" bIns="0" rtlCol="0"/>
          <a:lstStyle/>
          <a:p>
            <a:endParaRPr/>
          </a:p>
        </p:txBody>
      </p:sp>
      <p:grpSp>
        <p:nvGrpSpPr>
          <p:cNvPr id="3" name="object 3"/>
          <p:cNvGrpSpPr/>
          <p:nvPr/>
        </p:nvGrpSpPr>
        <p:grpSpPr>
          <a:xfrm>
            <a:off x="2089394" y="6448305"/>
            <a:ext cx="725170" cy="128270"/>
            <a:chOff x="2089394" y="6448305"/>
            <a:chExt cx="725170" cy="128270"/>
          </a:xfrm>
        </p:grpSpPr>
        <p:pic>
          <p:nvPicPr>
            <p:cNvPr id="4" name="object 4"/>
            <p:cNvPicPr/>
            <p:nvPr/>
          </p:nvPicPr>
          <p:blipFill>
            <a:blip r:embed="rId3" cstate="print"/>
            <a:stretch>
              <a:fillRect/>
            </a:stretch>
          </p:blipFill>
          <p:spPr>
            <a:xfrm>
              <a:off x="2089394" y="6448305"/>
              <a:ext cx="77968" cy="102825"/>
            </a:xfrm>
            <a:prstGeom prst="rect">
              <a:avLst/>
            </a:prstGeom>
          </p:spPr>
        </p:pic>
        <p:sp>
          <p:nvSpPr>
            <p:cNvPr id="5" name="object 5"/>
            <p:cNvSpPr/>
            <p:nvPr/>
          </p:nvSpPr>
          <p:spPr>
            <a:xfrm>
              <a:off x="2188946" y="6476250"/>
              <a:ext cx="119380" cy="76835"/>
            </a:xfrm>
            <a:custGeom>
              <a:avLst/>
              <a:gdLst/>
              <a:ahLst/>
              <a:cxnLst/>
              <a:rect l="l" t="t" r="r" b="b"/>
              <a:pathLst>
                <a:path w="119380" h="76834">
                  <a:moveTo>
                    <a:pt x="49187" y="21386"/>
                  </a:moveTo>
                  <a:lnTo>
                    <a:pt x="47777" y="11531"/>
                  </a:lnTo>
                  <a:lnTo>
                    <a:pt x="44411" y="5943"/>
                  </a:lnTo>
                  <a:lnTo>
                    <a:pt x="43789" y="4902"/>
                  </a:lnTo>
                  <a:lnTo>
                    <a:pt x="37541" y="1168"/>
                  </a:lnTo>
                  <a:lnTo>
                    <a:pt x="29387" y="0"/>
                  </a:lnTo>
                  <a:lnTo>
                    <a:pt x="21577" y="939"/>
                  </a:lnTo>
                  <a:lnTo>
                    <a:pt x="15074" y="3556"/>
                  </a:lnTo>
                  <a:lnTo>
                    <a:pt x="9563" y="7518"/>
                  </a:lnTo>
                  <a:lnTo>
                    <a:pt x="4800" y="12471"/>
                  </a:lnTo>
                  <a:lnTo>
                    <a:pt x="8991" y="17830"/>
                  </a:lnTo>
                  <a:lnTo>
                    <a:pt x="13195" y="11290"/>
                  </a:lnTo>
                  <a:lnTo>
                    <a:pt x="19799" y="5943"/>
                  </a:lnTo>
                  <a:lnTo>
                    <a:pt x="35991" y="5943"/>
                  </a:lnTo>
                  <a:lnTo>
                    <a:pt x="41986" y="11290"/>
                  </a:lnTo>
                  <a:lnTo>
                    <a:pt x="41986" y="26149"/>
                  </a:lnTo>
                  <a:lnTo>
                    <a:pt x="40779" y="26746"/>
                  </a:lnTo>
                  <a:lnTo>
                    <a:pt x="40779" y="34467"/>
                  </a:lnTo>
                  <a:lnTo>
                    <a:pt x="40779" y="58839"/>
                  </a:lnTo>
                  <a:lnTo>
                    <a:pt x="35991" y="65379"/>
                  </a:lnTo>
                  <a:lnTo>
                    <a:pt x="28790" y="71323"/>
                  </a:lnTo>
                  <a:lnTo>
                    <a:pt x="12598" y="71323"/>
                  </a:lnTo>
                  <a:lnTo>
                    <a:pt x="6604" y="64782"/>
                  </a:lnTo>
                  <a:lnTo>
                    <a:pt x="6604" y="55270"/>
                  </a:lnTo>
                  <a:lnTo>
                    <a:pt x="40779" y="34467"/>
                  </a:lnTo>
                  <a:lnTo>
                    <a:pt x="40779" y="26746"/>
                  </a:lnTo>
                  <a:lnTo>
                    <a:pt x="38379" y="27927"/>
                  </a:lnTo>
                  <a:lnTo>
                    <a:pt x="33591" y="28524"/>
                  </a:lnTo>
                  <a:lnTo>
                    <a:pt x="29984" y="29121"/>
                  </a:lnTo>
                  <a:lnTo>
                    <a:pt x="18465" y="31775"/>
                  </a:lnTo>
                  <a:lnTo>
                    <a:pt x="8928" y="36550"/>
                  </a:lnTo>
                  <a:lnTo>
                    <a:pt x="2413" y="43992"/>
                  </a:lnTo>
                  <a:lnTo>
                    <a:pt x="0" y="54673"/>
                  </a:lnTo>
                  <a:lnTo>
                    <a:pt x="1752" y="64135"/>
                  </a:lnTo>
                  <a:lnTo>
                    <a:pt x="6375" y="71018"/>
                  </a:lnTo>
                  <a:lnTo>
                    <a:pt x="12903" y="75234"/>
                  </a:lnTo>
                  <a:lnTo>
                    <a:pt x="20396" y="76669"/>
                  </a:lnTo>
                  <a:lnTo>
                    <a:pt x="28790" y="76669"/>
                  </a:lnTo>
                  <a:lnTo>
                    <a:pt x="35382" y="71323"/>
                  </a:lnTo>
                  <a:lnTo>
                    <a:pt x="41389" y="65379"/>
                  </a:lnTo>
                  <a:lnTo>
                    <a:pt x="41389" y="74295"/>
                  </a:lnTo>
                  <a:lnTo>
                    <a:pt x="49187" y="74295"/>
                  </a:lnTo>
                  <a:lnTo>
                    <a:pt x="49187" y="65379"/>
                  </a:lnTo>
                  <a:lnTo>
                    <a:pt x="49187" y="34467"/>
                  </a:lnTo>
                  <a:lnTo>
                    <a:pt x="49187" y="21386"/>
                  </a:lnTo>
                  <a:close/>
                </a:path>
                <a:path w="119380" h="76834">
                  <a:moveTo>
                    <a:pt x="118757" y="23774"/>
                  </a:moveTo>
                  <a:lnTo>
                    <a:pt x="117373" y="12966"/>
                  </a:lnTo>
                  <a:lnTo>
                    <a:pt x="113576" y="6019"/>
                  </a:lnTo>
                  <a:lnTo>
                    <a:pt x="107873" y="2286"/>
                  </a:lnTo>
                  <a:lnTo>
                    <a:pt x="100761" y="1181"/>
                  </a:lnTo>
                  <a:lnTo>
                    <a:pt x="91770" y="1181"/>
                  </a:lnTo>
                  <a:lnTo>
                    <a:pt x="85166" y="5943"/>
                  </a:lnTo>
                  <a:lnTo>
                    <a:pt x="79768" y="10693"/>
                  </a:lnTo>
                  <a:lnTo>
                    <a:pt x="79768" y="2971"/>
                  </a:lnTo>
                  <a:lnTo>
                    <a:pt x="72567" y="2971"/>
                  </a:lnTo>
                  <a:lnTo>
                    <a:pt x="72567" y="74891"/>
                  </a:lnTo>
                  <a:lnTo>
                    <a:pt x="79768" y="74891"/>
                  </a:lnTo>
                  <a:lnTo>
                    <a:pt x="79768" y="17830"/>
                  </a:lnTo>
                  <a:lnTo>
                    <a:pt x="83972" y="13665"/>
                  </a:lnTo>
                  <a:lnTo>
                    <a:pt x="91770" y="7124"/>
                  </a:lnTo>
                  <a:lnTo>
                    <a:pt x="107962" y="7124"/>
                  </a:lnTo>
                  <a:lnTo>
                    <a:pt x="111556" y="16040"/>
                  </a:lnTo>
                  <a:lnTo>
                    <a:pt x="111556" y="75476"/>
                  </a:lnTo>
                  <a:lnTo>
                    <a:pt x="118757" y="75476"/>
                  </a:lnTo>
                  <a:lnTo>
                    <a:pt x="118757" y="23774"/>
                  </a:lnTo>
                  <a:close/>
                </a:path>
              </a:pathLst>
            </a:custGeom>
            <a:solidFill>
              <a:srgbClr val="000000"/>
            </a:solidFill>
          </p:spPr>
          <p:txBody>
            <a:bodyPr wrap="square" lIns="0" tIns="0" rIns="0" bIns="0" rtlCol="0"/>
            <a:lstStyle/>
            <a:p>
              <a:endParaRPr/>
            </a:p>
          </p:txBody>
        </p:sp>
        <p:pic>
          <p:nvPicPr>
            <p:cNvPr id="6" name="object 6"/>
            <p:cNvPicPr/>
            <p:nvPr/>
          </p:nvPicPr>
          <p:blipFill>
            <a:blip r:embed="rId4" cstate="print"/>
            <a:stretch>
              <a:fillRect/>
            </a:stretch>
          </p:blipFill>
          <p:spPr>
            <a:xfrm>
              <a:off x="2328098" y="6475646"/>
              <a:ext cx="193722" cy="100447"/>
            </a:xfrm>
            <a:prstGeom prst="rect">
              <a:avLst/>
            </a:prstGeom>
          </p:spPr>
        </p:pic>
        <p:pic>
          <p:nvPicPr>
            <p:cNvPr id="7" name="object 7"/>
            <p:cNvPicPr/>
            <p:nvPr/>
          </p:nvPicPr>
          <p:blipFill>
            <a:blip r:embed="rId5" cstate="print"/>
            <a:stretch>
              <a:fillRect/>
            </a:stretch>
          </p:blipFill>
          <p:spPr>
            <a:xfrm>
              <a:off x="2541612" y="6477429"/>
              <a:ext cx="82766" cy="74295"/>
            </a:xfrm>
            <a:prstGeom prst="rect">
              <a:avLst/>
            </a:prstGeom>
          </p:spPr>
        </p:pic>
        <p:sp>
          <p:nvSpPr>
            <p:cNvPr id="8" name="object 8"/>
            <p:cNvSpPr/>
            <p:nvPr/>
          </p:nvSpPr>
          <p:spPr>
            <a:xfrm>
              <a:off x="2644171" y="6477429"/>
              <a:ext cx="53975" cy="76200"/>
            </a:xfrm>
            <a:custGeom>
              <a:avLst/>
              <a:gdLst/>
              <a:ahLst/>
              <a:cxnLst/>
              <a:rect l="l" t="t" r="r" b="b"/>
              <a:pathLst>
                <a:path w="53975" h="76200">
                  <a:moveTo>
                    <a:pt x="28188" y="76078"/>
                  </a:moveTo>
                  <a:lnTo>
                    <a:pt x="16952" y="73970"/>
                  </a:lnTo>
                  <a:lnTo>
                    <a:pt x="8021" y="67237"/>
                  </a:lnTo>
                  <a:lnTo>
                    <a:pt x="2127" y="55266"/>
                  </a:lnTo>
                  <a:lnTo>
                    <a:pt x="0" y="37444"/>
                  </a:lnTo>
                  <a:lnTo>
                    <a:pt x="2136" y="20561"/>
                  </a:lnTo>
                  <a:lnTo>
                    <a:pt x="8096" y="8915"/>
                  </a:lnTo>
                  <a:lnTo>
                    <a:pt x="17205" y="2173"/>
                  </a:lnTo>
                  <a:lnTo>
                    <a:pt x="28788" y="0"/>
                  </a:lnTo>
                  <a:lnTo>
                    <a:pt x="40727" y="2962"/>
                  </a:lnTo>
                  <a:lnTo>
                    <a:pt x="43035" y="5349"/>
                  </a:lnTo>
                  <a:lnTo>
                    <a:pt x="26989" y="5349"/>
                  </a:lnTo>
                  <a:lnTo>
                    <a:pt x="18330" y="7773"/>
                  </a:lnTo>
                  <a:lnTo>
                    <a:pt x="12145" y="14041"/>
                  </a:lnTo>
                  <a:lnTo>
                    <a:pt x="8434" y="22650"/>
                  </a:lnTo>
                  <a:lnTo>
                    <a:pt x="7197" y="32095"/>
                  </a:lnTo>
                  <a:lnTo>
                    <a:pt x="53163" y="32095"/>
                  </a:lnTo>
                  <a:lnTo>
                    <a:pt x="53378" y="34473"/>
                  </a:lnTo>
                  <a:lnTo>
                    <a:pt x="53378" y="38039"/>
                  </a:lnTo>
                  <a:lnTo>
                    <a:pt x="7197" y="38039"/>
                  </a:lnTo>
                  <a:lnTo>
                    <a:pt x="8977" y="53334"/>
                  </a:lnTo>
                  <a:lnTo>
                    <a:pt x="13794" y="63225"/>
                  </a:lnTo>
                  <a:lnTo>
                    <a:pt x="20860" y="68546"/>
                  </a:lnTo>
                  <a:lnTo>
                    <a:pt x="29388" y="70135"/>
                  </a:lnTo>
                  <a:lnTo>
                    <a:pt x="45227" y="70135"/>
                  </a:lnTo>
                  <a:lnTo>
                    <a:pt x="42957" y="71918"/>
                  </a:lnTo>
                  <a:lnTo>
                    <a:pt x="36163" y="74945"/>
                  </a:lnTo>
                  <a:lnTo>
                    <a:pt x="28188" y="76078"/>
                  </a:lnTo>
                  <a:close/>
                </a:path>
                <a:path w="53975" h="76200">
                  <a:moveTo>
                    <a:pt x="53163" y="32095"/>
                  </a:moveTo>
                  <a:lnTo>
                    <a:pt x="44981" y="32095"/>
                  </a:lnTo>
                  <a:lnTo>
                    <a:pt x="44026" y="22149"/>
                  </a:lnTo>
                  <a:lnTo>
                    <a:pt x="40933" y="13596"/>
                  </a:lnTo>
                  <a:lnTo>
                    <a:pt x="35367" y="7606"/>
                  </a:lnTo>
                  <a:lnTo>
                    <a:pt x="26989" y="5349"/>
                  </a:lnTo>
                  <a:lnTo>
                    <a:pt x="43035" y="5349"/>
                  </a:lnTo>
                  <a:lnTo>
                    <a:pt x="48280" y="10772"/>
                  </a:lnTo>
                  <a:lnTo>
                    <a:pt x="52235" y="21815"/>
                  </a:lnTo>
                  <a:lnTo>
                    <a:pt x="53163" y="32095"/>
                  </a:lnTo>
                  <a:close/>
                </a:path>
                <a:path w="53975" h="76200">
                  <a:moveTo>
                    <a:pt x="7266" y="38633"/>
                  </a:moveTo>
                  <a:lnTo>
                    <a:pt x="7197" y="38039"/>
                  </a:lnTo>
                  <a:lnTo>
                    <a:pt x="7266" y="38633"/>
                  </a:lnTo>
                  <a:close/>
                </a:path>
                <a:path w="53975" h="76200">
                  <a:moveTo>
                    <a:pt x="53378" y="38633"/>
                  </a:moveTo>
                  <a:lnTo>
                    <a:pt x="7266" y="38633"/>
                  </a:lnTo>
                  <a:lnTo>
                    <a:pt x="7197" y="38039"/>
                  </a:lnTo>
                  <a:lnTo>
                    <a:pt x="53378" y="38039"/>
                  </a:lnTo>
                  <a:lnTo>
                    <a:pt x="53378" y="38633"/>
                  </a:lnTo>
                  <a:close/>
                </a:path>
                <a:path w="53975" h="76200">
                  <a:moveTo>
                    <a:pt x="45227" y="70135"/>
                  </a:moveTo>
                  <a:lnTo>
                    <a:pt x="37185" y="70135"/>
                  </a:lnTo>
                  <a:lnTo>
                    <a:pt x="43782" y="64191"/>
                  </a:lnTo>
                  <a:lnTo>
                    <a:pt x="47980" y="57653"/>
                  </a:lnTo>
                  <a:lnTo>
                    <a:pt x="52778" y="62408"/>
                  </a:lnTo>
                  <a:lnTo>
                    <a:pt x="48514" y="67553"/>
                  </a:lnTo>
                  <a:lnTo>
                    <a:pt x="45227" y="70135"/>
                  </a:lnTo>
                  <a:close/>
                </a:path>
              </a:pathLst>
            </a:custGeom>
            <a:solidFill>
              <a:srgbClr val="000000"/>
            </a:solidFill>
          </p:spPr>
          <p:txBody>
            <a:bodyPr wrap="square" lIns="0" tIns="0" rIns="0" bIns="0" rtlCol="0"/>
            <a:lstStyle/>
            <a:p>
              <a:endParaRPr/>
            </a:p>
          </p:txBody>
        </p:sp>
        <p:pic>
          <p:nvPicPr>
            <p:cNvPr id="9" name="object 9"/>
            <p:cNvPicPr/>
            <p:nvPr/>
          </p:nvPicPr>
          <p:blipFill>
            <a:blip r:embed="rId6" cstate="print"/>
            <a:stretch>
              <a:fillRect/>
            </a:stretch>
          </p:blipFill>
          <p:spPr>
            <a:xfrm>
              <a:off x="2717341" y="6454249"/>
              <a:ext cx="97160" cy="98070"/>
            </a:xfrm>
            <a:prstGeom prst="rect">
              <a:avLst/>
            </a:prstGeom>
          </p:spPr>
        </p:pic>
      </p:grpSp>
      <p:pic>
        <p:nvPicPr>
          <p:cNvPr id="10" name="object 10"/>
          <p:cNvPicPr/>
          <p:nvPr/>
        </p:nvPicPr>
        <p:blipFill>
          <a:blip r:embed="rId7" cstate="print"/>
          <a:stretch>
            <a:fillRect/>
          </a:stretch>
        </p:blipFill>
        <p:spPr>
          <a:xfrm>
            <a:off x="405636" y="6382925"/>
            <a:ext cx="952557" cy="306069"/>
          </a:xfrm>
          <a:prstGeom prst="rect">
            <a:avLst/>
          </a:prstGeom>
        </p:spPr>
      </p:pic>
      <p:sp>
        <p:nvSpPr>
          <p:cNvPr id="11" name="object 11"/>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dirty="0"/>
              <a:t>How</a:t>
            </a:r>
            <a:r>
              <a:rPr spc="-25" dirty="0"/>
              <a:t> </a:t>
            </a:r>
            <a:r>
              <a:rPr dirty="0"/>
              <a:t>is</a:t>
            </a:r>
            <a:r>
              <a:rPr spc="-20" dirty="0"/>
              <a:t> </a:t>
            </a:r>
            <a:r>
              <a:rPr dirty="0"/>
              <a:t>financial</a:t>
            </a:r>
            <a:r>
              <a:rPr spc="-20" dirty="0"/>
              <a:t> </a:t>
            </a:r>
            <a:r>
              <a:rPr dirty="0"/>
              <a:t>aid</a:t>
            </a:r>
            <a:r>
              <a:rPr spc="-20" dirty="0"/>
              <a:t> </a:t>
            </a:r>
            <a:r>
              <a:rPr spc="-10" dirty="0"/>
              <a:t>determined?</a:t>
            </a:r>
          </a:p>
        </p:txBody>
      </p:sp>
      <p:pic>
        <p:nvPicPr>
          <p:cNvPr id="12" name="object 12"/>
          <p:cNvPicPr/>
          <p:nvPr/>
        </p:nvPicPr>
        <p:blipFill>
          <a:blip r:embed="rId8" cstate="print"/>
          <a:stretch>
            <a:fillRect/>
          </a:stretch>
        </p:blipFill>
        <p:spPr>
          <a:xfrm>
            <a:off x="1729739" y="1876805"/>
            <a:ext cx="5486387" cy="3362705"/>
          </a:xfrm>
          <a:prstGeom prst="rect">
            <a:avLst/>
          </a:prstGeom>
        </p:spPr>
      </p:pic>
      <p:sp>
        <p:nvSpPr>
          <p:cNvPr id="13" name="object 13"/>
          <p:cNvSpPr txBox="1"/>
          <p:nvPr/>
        </p:nvSpPr>
        <p:spPr>
          <a:xfrm>
            <a:off x="3202410" y="6445650"/>
            <a:ext cx="2960370" cy="139065"/>
          </a:xfrm>
          <a:prstGeom prst="rect">
            <a:avLst/>
          </a:prstGeom>
        </p:spPr>
        <p:txBody>
          <a:bodyPr vert="horz" wrap="square" lIns="0" tIns="2540" rIns="0" bIns="0" rtlCol="0">
            <a:spAutoFit/>
          </a:bodyPr>
          <a:lstStyle/>
          <a:p>
            <a:pPr marL="12700">
              <a:lnSpc>
                <a:spcPct val="100000"/>
              </a:lnSpc>
              <a:spcBef>
                <a:spcPts val="20"/>
              </a:spcBef>
            </a:pPr>
            <a:r>
              <a:rPr sz="800" dirty="0">
                <a:latin typeface="Arial"/>
                <a:cs typeface="Arial"/>
              </a:rPr>
              <a:t>Source:</a:t>
            </a:r>
            <a:r>
              <a:rPr sz="800" spc="-15" dirty="0">
                <a:latin typeface="Arial"/>
                <a:cs typeface="Arial"/>
              </a:rPr>
              <a:t> </a:t>
            </a:r>
            <a:r>
              <a:rPr sz="800" dirty="0">
                <a:latin typeface="Arial"/>
                <a:cs typeface="Arial"/>
              </a:rPr>
              <a:t>Free</a:t>
            </a:r>
            <a:r>
              <a:rPr sz="800" spc="-20" dirty="0">
                <a:latin typeface="Arial"/>
                <a:cs typeface="Arial"/>
              </a:rPr>
              <a:t> </a:t>
            </a:r>
            <a:r>
              <a:rPr sz="800" dirty="0">
                <a:latin typeface="Arial"/>
                <a:cs typeface="Arial"/>
              </a:rPr>
              <a:t>Application</a:t>
            </a:r>
            <a:r>
              <a:rPr sz="800" spc="-20" dirty="0">
                <a:latin typeface="Arial"/>
                <a:cs typeface="Arial"/>
              </a:rPr>
              <a:t> </a:t>
            </a:r>
            <a:r>
              <a:rPr sz="800" dirty="0">
                <a:latin typeface="Arial"/>
                <a:cs typeface="Arial"/>
              </a:rPr>
              <a:t>for</a:t>
            </a:r>
            <a:r>
              <a:rPr sz="800" spc="-20" dirty="0">
                <a:latin typeface="Arial"/>
                <a:cs typeface="Arial"/>
              </a:rPr>
              <a:t> </a:t>
            </a:r>
            <a:r>
              <a:rPr sz="800" dirty="0">
                <a:latin typeface="Arial"/>
                <a:cs typeface="Arial"/>
              </a:rPr>
              <a:t>Federal</a:t>
            </a:r>
            <a:r>
              <a:rPr sz="800" spc="-10" dirty="0">
                <a:latin typeface="Arial"/>
                <a:cs typeface="Arial"/>
              </a:rPr>
              <a:t> </a:t>
            </a:r>
            <a:r>
              <a:rPr sz="800" dirty="0">
                <a:latin typeface="Arial"/>
                <a:cs typeface="Arial"/>
              </a:rPr>
              <a:t>Student</a:t>
            </a:r>
            <a:r>
              <a:rPr sz="800" spc="-5" dirty="0">
                <a:latin typeface="Arial"/>
                <a:cs typeface="Arial"/>
              </a:rPr>
              <a:t> </a:t>
            </a:r>
            <a:r>
              <a:rPr sz="800" dirty="0">
                <a:latin typeface="Arial"/>
                <a:cs typeface="Arial"/>
              </a:rPr>
              <a:t>Aid</a:t>
            </a:r>
            <a:r>
              <a:rPr sz="800" spc="-25" dirty="0">
                <a:latin typeface="Arial"/>
                <a:cs typeface="Arial"/>
              </a:rPr>
              <a:t> </a:t>
            </a:r>
            <a:r>
              <a:rPr sz="800" dirty="0">
                <a:latin typeface="Arial"/>
                <a:cs typeface="Arial"/>
              </a:rPr>
              <a:t>(FAFSA),</a:t>
            </a:r>
            <a:r>
              <a:rPr sz="800" spc="-20" dirty="0">
                <a:latin typeface="Arial"/>
                <a:cs typeface="Arial"/>
              </a:rPr>
              <a:t> </a:t>
            </a:r>
            <a:r>
              <a:rPr sz="800" spc="-10" dirty="0">
                <a:latin typeface="Arial"/>
                <a:cs typeface="Arial"/>
              </a:rPr>
              <a:t>2023.</a:t>
            </a:r>
            <a:endParaRPr sz="800">
              <a:latin typeface="Arial"/>
              <a:cs typeface="Arial"/>
            </a:endParaRPr>
          </a:p>
        </p:txBody>
      </p:sp>
      <p:sp>
        <p:nvSpPr>
          <p:cNvPr id="14" name="object 14"/>
          <p:cNvSpPr txBox="1">
            <a:spLocks noGrp="1"/>
          </p:cNvSpPr>
          <p:nvPr>
            <p:ph type="sldNum" sz="quarter" idx="7"/>
          </p:nvPr>
        </p:nvSpPr>
        <p:spPr>
          <a:prstGeom prst="rect">
            <a:avLst/>
          </a:prstGeom>
        </p:spPr>
        <p:txBody>
          <a:bodyPr vert="horz" wrap="square" lIns="0" tIns="2540" rIns="0" bIns="0" rtlCol="0">
            <a:spAutoFit/>
          </a:bodyPr>
          <a:lstStyle/>
          <a:p>
            <a:pPr marL="38100">
              <a:lnSpc>
                <a:spcPct val="100000"/>
              </a:lnSpc>
              <a:spcBef>
                <a:spcPts val="20"/>
              </a:spcBef>
            </a:pPr>
            <a:fld id="{81D60167-4931-47E6-BA6A-407CBD079E47}" type="slidenum">
              <a:rPr spc="-25" dirty="0"/>
              <a:t>20</a:t>
            </a:fld>
            <a:endParaRPr spc="-25" dirty="0"/>
          </a:p>
        </p:txBody>
      </p:sp>
    </p:spTree>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dirty="0"/>
              <a:t>Impact</a:t>
            </a:r>
            <a:r>
              <a:rPr spc="-35" dirty="0"/>
              <a:t> </a:t>
            </a:r>
            <a:r>
              <a:rPr dirty="0"/>
              <a:t>of</a:t>
            </a:r>
            <a:r>
              <a:rPr spc="-25" dirty="0"/>
              <a:t> </a:t>
            </a:r>
            <a:r>
              <a:rPr dirty="0"/>
              <a:t>savings</a:t>
            </a:r>
            <a:r>
              <a:rPr spc="-15" dirty="0"/>
              <a:t> </a:t>
            </a:r>
            <a:r>
              <a:rPr dirty="0"/>
              <a:t>plans</a:t>
            </a:r>
            <a:r>
              <a:rPr spc="-25" dirty="0"/>
              <a:t> </a:t>
            </a:r>
            <a:r>
              <a:rPr dirty="0"/>
              <a:t>on</a:t>
            </a:r>
            <a:r>
              <a:rPr spc="-30" dirty="0"/>
              <a:t> </a:t>
            </a:r>
            <a:r>
              <a:rPr dirty="0"/>
              <a:t>financial</a:t>
            </a:r>
            <a:r>
              <a:rPr spc="-20" dirty="0"/>
              <a:t> </a:t>
            </a:r>
            <a:r>
              <a:rPr spc="-25" dirty="0"/>
              <a:t>aid</a:t>
            </a:r>
          </a:p>
        </p:txBody>
      </p:sp>
      <p:sp>
        <p:nvSpPr>
          <p:cNvPr id="7" name="object 7"/>
          <p:cNvSpPr txBox="1"/>
          <p:nvPr/>
        </p:nvSpPr>
        <p:spPr>
          <a:xfrm>
            <a:off x="3202410" y="6445650"/>
            <a:ext cx="2528570" cy="139065"/>
          </a:xfrm>
          <a:prstGeom prst="rect">
            <a:avLst/>
          </a:prstGeom>
        </p:spPr>
        <p:txBody>
          <a:bodyPr vert="horz" wrap="square" lIns="0" tIns="2540" rIns="0" bIns="0" rtlCol="0">
            <a:spAutoFit/>
          </a:bodyPr>
          <a:lstStyle/>
          <a:p>
            <a:pPr marL="12700">
              <a:lnSpc>
                <a:spcPct val="100000"/>
              </a:lnSpc>
              <a:spcBef>
                <a:spcPts val="20"/>
              </a:spcBef>
            </a:pPr>
            <a:r>
              <a:rPr sz="800" dirty="0">
                <a:latin typeface="Arial"/>
                <a:cs typeface="Arial"/>
              </a:rPr>
              <a:t>Please</a:t>
            </a:r>
            <a:r>
              <a:rPr sz="800" spc="-15" dirty="0">
                <a:latin typeface="Arial"/>
                <a:cs typeface="Arial"/>
              </a:rPr>
              <a:t> </a:t>
            </a:r>
            <a:r>
              <a:rPr sz="800" dirty="0">
                <a:latin typeface="Arial"/>
                <a:cs typeface="Arial"/>
              </a:rPr>
              <a:t>note:</a:t>
            </a:r>
            <a:r>
              <a:rPr sz="800" spc="-5" dirty="0">
                <a:latin typeface="Arial"/>
                <a:cs typeface="Arial"/>
              </a:rPr>
              <a:t> </a:t>
            </a:r>
            <a:r>
              <a:rPr sz="800" dirty="0">
                <a:latin typeface="Arial"/>
                <a:cs typeface="Arial"/>
              </a:rPr>
              <a:t>529</a:t>
            </a:r>
            <a:r>
              <a:rPr sz="800" spc="-10" dirty="0">
                <a:latin typeface="Arial"/>
                <a:cs typeface="Arial"/>
              </a:rPr>
              <a:t> </a:t>
            </a:r>
            <a:r>
              <a:rPr sz="800" dirty="0">
                <a:latin typeface="Arial"/>
                <a:cs typeface="Arial"/>
              </a:rPr>
              <a:t>assets</a:t>
            </a:r>
            <a:r>
              <a:rPr sz="800" spc="-15" dirty="0">
                <a:latin typeface="Arial"/>
                <a:cs typeface="Arial"/>
              </a:rPr>
              <a:t> </a:t>
            </a:r>
            <a:r>
              <a:rPr sz="800" dirty="0">
                <a:latin typeface="Arial"/>
                <a:cs typeface="Arial"/>
              </a:rPr>
              <a:t>are</a:t>
            </a:r>
            <a:r>
              <a:rPr sz="800" spc="-15" dirty="0">
                <a:latin typeface="Arial"/>
                <a:cs typeface="Arial"/>
              </a:rPr>
              <a:t> </a:t>
            </a:r>
            <a:r>
              <a:rPr sz="800" dirty="0">
                <a:latin typeface="Arial"/>
                <a:cs typeface="Arial"/>
              </a:rPr>
              <a:t>treated</a:t>
            </a:r>
            <a:r>
              <a:rPr sz="800" spc="-5" dirty="0">
                <a:latin typeface="Arial"/>
                <a:cs typeface="Arial"/>
              </a:rPr>
              <a:t> </a:t>
            </a:r>
            <a:r>
              <a:rPr sz="800" dirty="0">
                <a:latin typeface="Arial"/>
                <a:cs typeface="Arial"/>
              </a:rPr>
              <a:t>as</a:t>
            </a:r>
            <a:r>
              <a:rPr sz="800" spc="-15" dirty="0">
                <a:latin typeface="Arial"/>
                <a:cs typeface="Arial"/>
              </a:rPr>
              <a:t> </a:t>
            </a:r>
            <a:r>
              <a:rPr sz="800" dirty="0">
                <a:latin typeface="Arial"/>
                <a:cs typeface="Arial"/>
              </a:rPr>
              <a:t>parental </a:t>
            </a:r>
            <a:r>
              <a:rPr sz="800" spc="-10" dirty="0">
                <a:latin typeface="Arial"/>
                <a:cs typeface="Arial"/>
              </a:rPr>
              <a:t>assets.</a:t>
            </a:r>
            <a:endParaRPr sz="800">
              <a:latin typeface="Arial"/>
              <a:cs typeface="Arial"/>
            </a:endParaRPr>
          </a:p>
        </p:txBody>
      </p:sp>
      <p:sp>
        <p:nvSpPr>
          <p:cNvPr id="8" name="object 8"/>
          <p:cNvSpPr txBox="1">
            <a:spLocks noGrp="1"/>
          </p:cNvSpPr>
          <p:nvPr>
            <p:ph type="sldNum" sz="quarter" idx="7"/>
          </p:nvPr>
        </p:nvSpPr>
        <p:spPr>
          <a:prstGeom prst="rect">
            <a:avLst/>
          </a:prstGeom>
        </p:spPr>
        <p:txBody>
          <a:bodyPr vert="horz" wrap="square" lIns="0" tIns="2540" rIns="0" bIns="0" rtlCol="0">
            <a:spAutoFit/>
          </a:bodyPr>
          <a:lstStyle/>
          <a:p>
            <a:pPr marL="38100">
              <a:lnSpc>
                <a:spcPct val="100000"/>
              </a:lnSpc>
              <a:spcBef>
                <a:spcPts val="20"/>
              </a:spcBef>
            </a:pPr>
            <a:fld id="{81D60167-4931-47E6-BA6A-407CBD079E47}" type="slidenum">
              <a:rPr spc="-25" dirty="0"/>
              <a:t>21</a:t>
            </a:fld>
            <a:endParaRPr spc="-25" dirty="0"/>
          </a:p>
        </p:txBody>
      </p:sp>
      <p:sp>
        <p:nvSpPr>
          <p:cNvPr id="3" name="object 3"/>
          <p:cNvSpPr txBox="1"/>
          <p:nvPr/>
        </p:nvSpPr>
        <p:spPr>
          <a:xfrm>
            <a:off x="1595627" y="2536698"/>
            <a:ext cx="5953125" cy="1201420"/>
          </a:xfrm>
          <a:prstGeom prst="rect">
            <a:avLst/>
          </a:prstGeom>
          <a:solidFill>
            <a:srgbClr val="0000C1"/>
          </a:solidFill>
        </p:spPr>
        <p:txBody>
          <a:bodyPr vert="horz" wrap="square" lIns="0" tIns="210185" rIns="0" bIns="0" rtlCol="0">
            <a:spAutoFit/>
          </a:bodyPr>
          <a:lstStyle/>
          <a:p>
            <a:pPr marL="1168400" marR="802640" indent="-360680">
              <a:lnSpc>
                <a:spcPts val="3100"/>
              </a:lnSpc>
              <a:spcBef>
                <a:spcPts val="1655"/>
              </a:spcBef>
            </a:pPr>
            <a:r>
              <a:rPr sz="2400" dirty="0">
                <a:solidFill>
                  <a:srgbClr val="FFFFFC"/>
                </a:solidFill>
                <a:latin typeface="Arial"/>
                <a:cs typeface="Arial"/>
              </a:rPr>
              <a:t>Both</a:t>
            </a:r>
            <a:r>
              <a:rPr sz="2400" spc="-20" dirty="0">
                <a:solidFill>
                  <a:srgbClr val="FFFFFC"/>
                </a:solidFill>
                <a:latin typeface="Arial"/>
                <a:cs typeface="Arial"/>
              </a:rPr>
              <a:t> </a:t>
            </a:r>
            <a:r>
              <a:rPr sz="2400" dirty="0">
                <a:solidFill>
                  <a:srgbClr val="FFFFFC"/>
                </a:solidFill>
                <a:latin typeface="Arial"/>
                <a:cs typeface="Arial"/>
              </a:rPr>
              <a:t>are</a:t>
            </a:r>
            <a:r>
              <a:rPr sz="2400" spc="-10" dirty="0">
                <a:solidFill>
                  <a:srgbClr val="FFFFFC"/>
                </a:solidFill>
                <a:latin typeface="Arial"/>
                <a:cs typeface="Arial"/>
              </a:rPr>
              <a:t> </a:t>
            </a:r>
            <a:r>
              <a:rPr sz="2400" dirty="0">
                <a:solidFill>
                  <a:srgbClr val="FFFFFC"/>
                </a:solidFill>
                <a:latin typeface="Arial"/>
                <a:cs typeface="Arial"/>
              </a:rPr>
              <a:t>treated</a:t>
            </a:r>
            <a:r>
              <a:rPr sz="2400" spc="-10" dirty="0">
                <a:solidFill>
                  <a:srgbClr val="FFFFFC"/>
                </a:solidFill>
                <a:latin typeface="Arial"/>
                <a:cs typeface="Arial"/>
              </a:rPr>
              <a:t> </a:t>
            </a:r>
            <a:r>
              <a:rPr sz="2400" dirty="0">
                <a:solidFill>
                  <a:srgbClr val="FFFFFC"/>
                </a:solidFill>
                <a:latin typeface="Arial"/>
                <a:cs typeface="Arial"/>
              </a:rPr>
              <a:t>the</a:t>
            </a:r>
            <a:r>
              <a:rPr sz="2400" spc="-15" dirty="0">
                <a:solidFill>
                  <a:srgbClr val="FFFFFC"/>
                </a:solidFill>
                <a:latin typeface="Arial"/>
                <a:cs typeface="Arial"/>
              </a:rPr>
              <a:t> </a:t>
            </a:r>
            <a:r>
              <a:rPr sz="2400" dirty="0">
                <a:solidFill>
                  <a:srgbClr val="FFFFFC"/>
                </a:solidFill>
                <a:latin typeface="Arial"/>
                <a:cs typeface="Arial"/>
              </a:rPr>
              <a:t>same</a:t>
            </a:r>
            <a:r>
              <a:rPr sz="2400" spc="-10" dirty="0">
                <a:solidFill>
                  <a:srgbClr val="FFFFFC"/>
                </a:solidFill>
                <a:latin typeface="Arial"/>
                <a:cs typeface="Arial"/>
              </a:rPr>
              <a:t> </a:t>
            </a:r>
            <a:r>
              <a:rPr sz="2400" spc="-20" dirty="0">
                <a:solidFill>
                  <a:srgbClr val="FFFFFC"/>
                </a:solidFill>
                <a:latin typeface="Arial"/>
                <a:cs typeface="Arial"/>
              </a:rPr>
              <a:t>when </a:t>
            </a:r>
            <a:r>
              <a:rPr sz="2400" dirty="0">
                <a:solidFill>
                  <a:srgbClr val="FFFFFC"/>
                </a:solidFill>
                <a:latin typeface="Arial"/>
                <a:cs typeface="Arial"/>
              </a:rPr>
              <a:t>it</a:t>
            </a:r>
            <a:r>
              <a:rPr sz="2400" spc="-20" dirty="0">
                <a:solidFill>
                  <a:srgbClr val="FFFFFC"/>
                </a:solidFill>
                <a:latin typeface="Arial"/>
                <a:cs typeface="Arial"/>
              </a:rPr>
              <a:t> </a:t>
            </a:r>
            <a:r>
              <a:rPr sz="2400" dirty="0">
                <a:solidFill>
                  <a:srgbClr val="FFFFFC"/>
                </a:solidFill>
                <a:latin typeface="Arial"/>
                <a:cs typeface="Arial"/>
              </a:rPr>
              <a:t>comes to</a:t>
            </a:r>
            <a:r>
              <a:rPr sz="2400" spc="-15" dirty="0">
                <a:solidFill>
                  <a:srgbClr val="FFFFFC"/>
                </a:solidFill>
                <a:latin typeface="Arial"/>
                <a:cs typeface="Arial"/>
              </a:rPr>
              <a:t> </a:t>
            </a:r>
            <a:r>
              <a:rPr sz="2800" b="1" dirty="0">
                <a:solidFill>
                  <a:srgbClr val="FFFFFC"/>
                </a:solidFill>
                <a:latin typeface="Arial"/>
                <a:cs typeface="Arial"/>
              </a:rPr>
              <a:t>financial</a:t>
            </a:r>
            <a:r>
              <a:rPr sz="2800" b="1" spc="-10" dirty="0">
                <a:solidFill>
                  <a:srgbClr val="FFFFFC"/>
                </a:solidFill>
                <a:latin typeface="Arial"/>
                <a:cs typeface="Arial"/>
              </a:rPr>
              <a:t> </a:t>
            </a:r>
            <a:r>
              <a:rPr sz="2800" b="1" spc="-25" dirty="0">
                <a:solidFill>
                  <a:srgbClr val="FFFFFC"/>
                </a:solidFill>
                <a:latin typeface="Arial"/>
                <a:cs typeface="Arial"/>
              </a:rPr>
              <a:t>aid</a:t>
            </a:r>
            <a:endParaRPr sz="2800">
              <a:latin typeface="Arial"/>
              <a:cs typeface="Arial"/>
            </a:endParaRPr>
          </a:p>
        </p:txBody>
      </p:sp>
      <p:sp>
        <p:nvSpPr>
          <p:cNvPr id="4" name="object 4"/>
          <p:cNvSpPr txBox="1"/>
          <p:nvPr/>
        </p:nvSpPr>
        <p:spPr>
          <a:xfrm>
            <a:off x="1589532" y="4027170"/>
            <a:ext cx="5965190" cy="1477010"/>
          </a:xfrm>
          <a:prstGeom prst="rect">
            <a:avLst/>
          </a:prstGeom>
          <a:solidFill>
            <a:srgbClr val="0000C1"/>
          </a:solidFill>
        </p:spPr>
        <p:txBody>
          <a:bodyPr vert="horz" wrap="square" lIns="0" tIns="180340" rIns="0" bIns="0" rtlCol="0">
            <a:spAutoFit/>
          </a:bodyPr>
          <a:lstStyle/>
          <a:p>
            <a:pPr marL="711835" marR="704850" algn="ctr">
              <a:lnSpc>
                <a:spcPct val="94800"/>
              </a:lnSpc>
              <a:spcBef>
                <a:spcPts val="1420"/>
              </a:spcBef>
            </a:pPr>
            <a:r>
              <a:rPr sz="2400" dirty="0">
                <a:solidFill>
                  <a:srgbClr val="FFFFFC"/>
                </a:solidFill>
                <a:latin typeface="Arial"/>
                <a:cs typeface="Arial"/>
              </a:rPr>
              <a:t>Both</a:t>
            </a:r>
            <a:r>
              <a:rPr sz="2400" spc="-30" dirty="0">
                <a:solidFill>
                  <a:srgbClr val="FFFFFC"/>
                </a:solidFill>
                <a:latin typeface="Arial"/>
                <a:cs typeface="Arial"/>
              </a:rPr>
              <a:t> </a:t>
            </a:r>
            <a:r>
              <a:rPr sz="2400" dirty="0">
                <a:solidFill>
                  <a:srgbClr val="FFFFFC"/>
                </a:solidFill>
                <a:latin typeface="Arial"/>
                <a:cs typeface="Arial"/>
              </a:rPr>
              <a:t>are</a:t>
            </a:r>
            <a:r>
              <a:rPr sz="2400" spc="-10" dirty="0">
                <a:solidFill>
                  <a:srgbClr val="FFFFFC"/>
                </a:solidFill>
                <a:latin typeface="Arial"/>
                <a:cs typeface="Arial"/>
              </a:rPr>
              <a:t> </a:t>
            </a:r>
            <a:r>
              <a:rPr sz="2400" dirty="0">
                <a:solidFill>
                  <a:srgbClr val="FFFFFC"/>
                </a:solidFill>
                <a:latin typeface="Arial"/>
                <a:cs typeface="Arial"/>
              </a:rPr>
              <a:t>considered</a:t>
            </a:r>
            <a:r>
              <a:rPr sz="2400" spc="15" dirty="0">
                <a:solidFill>
                  <a:srgbClr val="FFFFFC"/>
                </a:solidFill>
                <a:latin typeface="Arial"/>
                <a:cs typeface="Arial"/>
              </a:rPr>
              <a:t> </a:t>
            </a:r>
            <a:r>
              <a:rPr sz="2400" dirty="0">
                <a:solidFill>
                  <a:srgbClr val="FFFFFC"/>
                </a:solidFill>
                <a:latin typeface="Arial"/>
                <a:cs typeface="Arial"/>
              </a:rPr>
              <a:t>assets</a:t>
            </a:r>
            <a:r>
              <a:rPr sz="2400" spc="-20" dirty="0">
                <a:solidFill>
                  <a:srgbClr val="FFFFFC"/>
                </a:solidFill>
                <a:latin typeface="Arial"/>
                <a:cs typeface="Arial"/>
              </a:rPr>
              <a:t> </a:t>
            </a:r>
            <a:r>
              <a:rPr sz="2400" dirty="0">
                <a:solidFill>
                  <a:srgbClr val="FFFFFC"/>
                </a:solidFill>
                <a:latin typeface="Arial"/>
                <a:cs typeface="Arial"/>
              </a:rPr>
              <a:t>of</a:t>
            </a:r>
            <a:r>
              <a:rPr sz="2400" spc="-15" dirty="0">
                <a:solidFill>
                  <a:srgbClr val="FFFFFC"/>
                </a:solidFill>
                <a:latin typeface="Arial"/>
                <a:cs typeface="Arial"/>
              </a:rPr>
              <a:t> </a:t>
            </a:r>
            <a:r>
              <a:rPr sz="2400" spc="-25" dirty="0">
                <a:solidFill>
                  <a:srgbClr val="FFFFFC"/>
                </a:solidFill>
                <a:latin typeface="Arial"/>
                <a:cs typeface="Arial"/>
              </a:rPr>
              <a:t>the </a:t>
            </a:r>
            <a:r>
              <a:rPr sz="2400" dirty="0">
                <a:solidFill>
                  <a:srgbClr val="FFFFFC"/>
                </a:solidFill>
                <a:latin typeface="Arial"/>
                <a:cs typeface="Arial"/>
              </a:rPr>
              <a:t>parent</a:t>
            </a:r>
            <a:r>
              <a:rPr sz="2400" spc="-10" dirty="0">
                <a:solidFill>
                  <a:srgbClr val="FFFFFC"/>
                </a:solidFill>
                <a:latin typeface="Arial"/>
                <a:cs typeface="Arial"/>
              </a:rPr>
              <a:t> </a:t>
            </a:r>
            <a:r>
              <a:rPr sz="2400" dirty="0">
                <a:solidFill>
                  <a:srgbClr val="FFFFFC"/>
                </a:solidFill>
                <a:latin typeface="Arial"/>
                <a:cs typeface="Arial"/>
              </a:rPr>
              <a:t>and</a:t>
            </a:r>
            <a:r>
              <a:rPr sz="2400" spc="-10" dirty="0">
                <a:solidFill>
                  <a:srgbClr val="FFFFFC"/>
                </a:solidFill>
                <a:latin typeface="Arial"/>
                <a:cs typeface="Arial"/>
              </a:rPr>
              <a:t> </a:t>
            </a:r>
            <a:r>
              <a:rPr sz="2400" dirty="0">
                <a:solidFill>
                  <a:srgbClr val="FFFFFC"/>
                </a:solidFill>
                <a:latin typeface="Arial"/>
                <a:cs typeface="Arial"/>
              </a:rPr>
              <a:t>are</a:t>
            </a:r>
            <a:r>
              <a:rPr sz="2400" spc="-5" dirty="0">
                <a:solidFill>
                  <a:srgbClr val="FFFFFC"/>
                </a:solidFill>
                <a:latin typeface="Arial"/>
                <a:cs typeface="Arial"/>
              </a:rPr>
              <a:t> </a:t>
            </a:r>
            <a:r>
              <a:rPr sz="2400" dirty="0">
                <a:solidFill>
                  <a:srgbClr val="FFFFFC"/>
                </a:solidFill>
                <a:latin typeface="Arial"/>
                <a:cs typeface="Arial"/>
              </a:rPr>
              <a:t>subject</a:t>
            </a:r>
            <a:r>
              <a:rPr sz="2400" spc="-10" dirty="0">
                <a:solidFill>
                  <a:srgbClr val="FFFFFC"/>
                </a:solidFill>
                <a:latin typeface="Arial"/>
                <a:cs typeface="Arial"/>
              </a:rPr>
              <a:t> </a:t>
            </a:r>
            <a:r>
              <a:rPr sz="2400" dirty="0">
                <a:solidFill>
                  <a:srgbClr val="FFFFFC"/>
                </a:solidFill>
                <a:latin typeface="Arial"/>
                <a:cs typeface="Arial"/>
              </a:rPr>
              <a:t>to</a:t>
            </a:r>
            <a:r>
              <a:rPr sz="2400" spc="-15" dirty="0">
                <a:solidFill>
                  <a:srgbClr val="FFFFFC"/>
                </a:solidFill>
                <a:latin typeface="Arial"/>
                <a:cs typeface="Arial"/>
              </a:rPr>
              <a:t> </a:t>
            </a:r>
            <a:r>
              <a:rPr sz="2400" spc="-25" dirty="0">
                <a:solidFill>
                  <a:srgbClr val="FFFFFC"/>
                </a:solidFill>
                <a:latin typeface="Arial"/>
                <a:cs typeface="Arial"/>
              </a:rPr>
              <a:t>the </a:t>
            </a:r>
            <a:r>
              <a:rPr sz="2800" b="1" dirty="0">
                <a:solidFill>
                  <a:srgbClr val="FFFFFC"/>
                </a:solidFill>
                <a:latin typeface="Arial"/>
                <a:cs typeface="Arial"/>
              </a:rPr>
              <a:t>5.64%</a:t>
            </a:r>
            <a:r>
              <a:rPr sz="2800" b="1" spc="-15" dirty="0">
                <a:solidFill>
                  <a:srgbClr val="FFFFFC"/>
                </a:solidFill>
                <a:latin typeface="Arial"/>
                <a:cs typeface="Arial"/>
              </a:rPr>
              <a:t> </a:t>
            </a:r>
            <a:r>
              <a:rPr sz="2400" dirty="0">
                <a:solidFill>
                  <a:srgbClr val="FFFFFC"/>
                </a:solidFill>
                <a:latin typeface="Arial"/>
                <a:cs typeface="Arial"/>
              </a:rPr>
              <a:t>cap</a:t>
            </a:r>
            <a:r>
              <a:rPr sz="2400" spc="-5" dirty="0">
                <a:solidFill>
                  <a:srgbClr val="FFFFFC"/>
                </a:solidFill>
                <a:latin typeface="Arial"/>
                <a:cs typeface="Arial"/>
              </a:rPr>
              <a:t> </a:t>
            </a:r>
            <a:r>
              <a:rPr sz="2400" dirty="0">
                <a:solidFill>
                  <a:srgbClr val="FFFFFC"/>
                </a:solidFill>
                <a:latin typeface="Arial"/>
                <a:cs typeface="Arial"/>
              </a:rPr>
              <a:t>on</a:t>
            </a:r>
            <a:r>
              <a:rPr sz="2400" spc="5" dirty="0">
                <a:solidFill>
                  <a:srgbClr val="FFFFFC"/>
                </a:solidFill>
                <a:latin typeface="Arial"/>
                <a:cs typeface="Arial"/>
              </a:rPr>
              <a:t> </a:t>
            </a:r>
            <a:r>
              <a:rPr sz="2400" spc="-10" dirty="0">
                <a:solidFill>
                  <a:srgbClr val="FFFFFC"/>
                </a:solidFill>
                <a:latin typeface="Arial"/>
                <a:cs typeface="Arial"/>
              </a:rPr>
              <a:t>assets</a:t>
            </a:r>
            <a:endParaRPr sz="2400">
              <a:latin typeface="Arial"/>
              <a:cs typeface="Arial"/>
            </a:endParaRPr>
          </a:p>
        </p:txBody>
      </p:sp>
      <p:sp>
        <p:nvSpPr>
          <p:cNvPr id="5" name="object 5"/>
          <p:cNvSpPr txBox="1"/>
          <p:nvPr/>
        </p:nvSpPr>
        <p:spPr>
          <a:xfrm>
            <a:off x="642366" y="1557527"/>
            <a:ext cx="3798570" cy="506095"/>
          </a:xfrm>
          <a:prstGeom prst="rect">
            <a:avLst/>
          </a:prstGeom>
          <a:solidFill>
            <a:srgbClr val="00A757"/>
          </a:solidFill>
        </p:spPr>
        <p:txBody>
          <a:bodyPr vert="horz" wrap="square" lIns="0" tIns="61594" rIns="0" bIns="0" rtlCol="0">
            <a:spAutoFit/>
          </a:bodyPr>
          <a:lstStyle/>
          <a:p>
            <a:pPr marL="966469">
              <a:lnSpc>
                <a:spcPct val="100000"/>
              </a:lnSpc>
              <a:spcBef>
                <a:spcPts val="484"/>
              </a:spcBef>
            </a:pPr>
            <a:r>
              <a:rPr sz="2400" dirty="0">
                <a:solidFill>
                  <a:srgbClr val="FFFFFF"/>
                </a:solidFill>
                <a:latin typeface="Arial"/>
                <a:cs typeface="Arial"/>
              </a:rPr>
              <a:t>Prepaid </a:t>
            </a:r>
            <a:r>
              <a:rPr sz="2400" spc="-10" dirty="0">
                <a:solidFill>
                  <a:srgbClr val="FFFFFF"/>
                </a:solidFill>
                <a:latin typeface="Arial"/>
                <a:cs typeface="Arial"/>
              </a:rPr>
              <a:t>plans</a:t>
            </a:r>
            <a:endParaRPr sz="2400">
              <a:latin typeface="Arial"/>
              <a:cs typeface="Arial"/>
            </a:endParaRPr>
          </a:p>
        </p:txBody>
      </p:sp>
      <p:sp>
        <p:nvSpPr>
          <p:cNvPr id="6" name="object 6"/>
          <p:cNvSpPr txBox="1"/>
          <p:nvPr/>
        </p:nvSpPr>
        <p:spPr>
          <a:xfrm>
            <a:off x="4705350" y="1557527"/>
            <a:ext cx="3798570" cy="506095"/>
          </a:xfrm>
          <a:prstGeom prst="rect">
            <a:avLst/>
          </a:prstGeom>
          <a:solidFill>
            <a:srgbClr val="00A757"/>
          </a:solidFill>
        </p:spPr>
        <p:txBody>
          <a:bodyPr vert="horz" wrap="square" lIns="0" tIns="61594" rIns="0" bIns="0" rtlCol="0">
            <a:spAutoFit/>
          </a:bodyPr>
          <a:lstStyle/>
          <a:p>
            <a:pPr marL="678180">
              <a:lnSpc>
                <a:spcPct val="100000"/>
              </a:lnSpc>
              <a:spcBef>
                <a:spcPts val="484"/>
              </a:spcBef>
            </a:pPr>
            <a:r>
              <a:rPr sz="2400" dirty="0">
                <a:solidFill>
                  <a:srgbClr val="FFFFFF"/>
                </a:solidFill>
                <a:latin typeface="Arial"/>
                <a:cs typeface="Arial"/>
              </a:rPr>
              <a:t>529</a:t>
            </a:r>
            <a:r>
              <a:rPr sz="2400" spc="-20" dirty="0">
                <a:solidFill>
                  <a:srgbClr val="FFFFFF"/>
                </a:solidFill>
                <a:latin typeface="Arial"/>
                <a:cs typeface="Arial"/>
              </a:rPr>
              <a:t> </a:t>
            </a:r>
            <a:r>
              <a:rPr sz="2400" dirty="0">
                <a:solidFill>
                  <a:srgbClr val="FFFFFF"/>
                </a:solidFill>
                <a:latin typeface="Arial"/>
                <a:cs typeface="Arial"/>
              </a:rPr>
              <a:t>savings</a:t>
            </a:r>
            <a:r>
              <a:rPr sz="2400" spc="5" dirty="0">
                <a:solidFill>
                  <a:srgbClr val="FFFFFF"/>
                </a:solidFill>
                <a:latin typeface="Arial"/>
                <a:cs typeface="Arial"/>
              </a:rPr>
              <a:t> </a:t>
            </a:r>
            <a:r>
              <a:rPr sz="2400" spc="-10" dirty="0">
                <a:solidFill>
                  <a:srgbClr val="FFFFFF"/>
                </a:solidFill>
                <a:latin typeface="Arial"/>
                <a:cs typeface="Arial"/>
              </a:rPr>
              <a:t>plans</a:t>
            </a:r>
            <a:endParaRPr sz="2400">
              <a:latin typeface="Arial"/>
              <a:cs typeface="Arial"/>
            </a:endParaRPr>
          </a:p>
        </p:txBody>
      </p:sp>
    </p:spTree>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dirty="0"/>
              <a:t>Who</a:t>
            </a:r>
            <a:r>
              <a:rPr spc="-30" dirty="0"/>
              <a:t> </a:t>
            </a:r>
            <a:r>
              <a:rPr dirty="0"/>
              <a:t>should</a:t>
            </a:r>
            <a:r>
              <a:rPr spc="-20" dirty="0"/>
              <a:t> </a:t>
            </a:r>
            <a:r>
              <a:rPr dirty="0"/>
              <a:t>own</a:t>
            </a:r>
            <a:r>
              <a:rPr spc="-30" dirty="0"/>
              <a:t> </a:t>
            </a:r>
            <a:r>
              <a:rPr dirty="0"/>
              <a:t>the</a:t>
            </a:r>
            <a:r>
              <a:rPr spc="-10" dirty="0"/>
              <a:t> plan?</a:t>
            </a:r>
          </a:p>
        </p:txBody>
      </p:sp>
      <p:sp>
        <p:nvSpPr>
          <p:cNvPr id="3" name="object 3"/>
          <p:cNvSpPr/>
          <p:nvPr/>
        </p:nvSpPr>
        <p:spPr>
          <a:xfrm>
            <a:off x="1155953" y="1668779"/>
            <a:ext cx="3175000" cy="3990340"/>
          </a:xfrm>
          <a:custGeom>
            <a:avLst/>
            <a:gdLst/>
            <a:ahLst/>
            <a:cxnLst/>
            <a:rect l="l" t="t" r="r" b="b"/>
            <a:pathLst>
              <a:path w="3175000" h="3990340">
                <a:moveTo>
                  <a:pt x="3174492" y="0"/>
                </a:moveTo>
                <a:lnTo>
                  <a:pt x="0" y="0"/>
                </a:lnTo>
                <a:lnTo>
                  <a:pt x="0" y="3989832"/>
                </a:lnTo>
                <a:lnTo>
                  <a:pt x="3174492" y="3989832"/>
                </a:lnTo>
                <a:lnTo>
                  <a:pt x="3174492" y="0"/>
                </a:lnTo>
                <a:close/>
              </a:path>
            </a:pathLst>
          </a:custGeom>
          <a:solidFill>
            <a:srgbClr val="00A757"/>
          </a:solidFill>
        </p:spPr>
        <p:txBody>
          <a:bodyPr wrap="square" lIns="0" tIns="0" rIns="0" bIns="0" rtlCol="0"/>
          <a:lstStyle/>
          <a:p>
            <a:endParaRPr/>
          </a:p>
        </p:txBody>
      </p:sp>
      <p:sp>
        <p:nvSpPr>
          <p:cNvPr id="4" name="object 4"/>
          <p:cNvSpPr txBox="1">
            <a:spLocks noGrp="1"/>
          </p:cNvSpPr>
          <p:nvPr>
            <p:ph sz="half" idx="2"/>
          </p:nvPr>
        </p:nvSpPr>
        <p:spPr>
          <a:prstGeom prst="rect">
            <a:avLst/>
          </a:prstGeom>
        </p:spPr>
        <p:txBody>
          <a:bodyPr vert="horz" wrap="square" lIns="0" tIns="635" rIns="0" bIns="0" rtlCol="0">
            <a:spAutoFit/>
          </a:bodyPr>
          <a:lstStyle/>
          <a:p>
            <a:pPr>
              <a:lnSpc>
                <a:spcPct val="100000"/>
              </a:lnSpc>
              <a:spcBef>
                <a:spcPts val="5"/>
              </a:spcBef>
            </a:pPr>
            <a:endParaRPr sz="2450">
              <a:latin typeface="Times New Roman"/>
              <a:cs typeface="Times New Roman"/>
            </a:endParaRPr>
          </a:p>
          <a:p>
            <a:pPr marL="182880">
              <a:lnSpc>
                <a:spcPct val="100000"/>
              </a:lnSpc>
              <a:spcBef>
                <a:spcPts val="5"/>
              </a:spcBef>
            </a:pPr>
            <a:r>
              <a:rPr dirty="0"/>
              <a:t>Income</a:t>
            </a:r>
            <a:r>
              <a:rPr spc="-70" dirty="0"/>
              <a:t> </a:t>
            </a:r>
            <a:r>
              <a:rPr dirty="0"/>
              <a:t>and</a:t>
            </a:r>
            <a:r>
              <a:rPr spc="-60" dirty="0"/>
              <a:t> </a:t>
            </a:r>
            <a:r>
              <a:rPr spc="-10" dirty="0"/>
              <a:t>assets</a:t>
            </a:r>
          </a:p>
          <a:p>
            <a:pPr marL="362585" marR="447675" indent="-180340">
              <a:lnSpc>
                <a:spcPct val="100000"/>
              </a:lnSpc>
              <a:spcBef>
                <a:spcPts val="595"/>
              </a:spcBef>
              <a:buChar char="•"/>
              <a:tabLst>
                <a:tab pos="362585" algn="l"/>
              </a:tabLst>
            </a:pPr>
            <a:r>
              <a:rPr b="0" spc="-10" dirty="0">
                <a:latin typeface="Arial"/>
                <a:cs typeface="Arial"/>
              </a:rPr>
              <a:t>Two</a:t>
            </a:r>
            <a:r>
              <a:rPr b="0" spc="-60" dirty="0">
                <a:latin typeface="Arial"/>
                <a:cs typeface="Arial"/>
              </a:rPr>
              <a:t> </a:t>
            </a:r>
            <a:r>
              <a:rPr b="0" dirty="0">
                <a:latin typeface="Arial"/>
                <a:cs typeface="Arial"/>
              </a:rPr>
              <a:t>parts</a:t>
            </a:r>
            <a:r>
              <a:rPr b="0" spc="-80" dirty="0">
                <a:latin typeface="Arial"/>
                <a:cs typeface="Arial"/>
              </a:rPr>
              <a:t> </a:t>
            </a:r>
            <a:r>
              <a:rPr b="0" dirty="0">
                <a:latin typeface="Arial"/>
                <a:cs typeface="Arial"/>
              </a:rPr>
              <a:t>to</a:t>
            </a:r>
            <a:r>
              <a:rPr b="0" spc="-80" dirty="0">
                <a:latin typeface="Arial"/>
                <a:cs typeface="Arial"/>
              </a:rPr>
              <a:t> </a:t>
            </a:r>
            <a:r>
              <a:rPr b="0" spc="-25" dirty="0">
                <a:latin typeface="Arial"/>
                <a:cs typeface="Arial"/>
              </a:rPr>
              <a:t>the </a:t>
            </a:r>
            <a:r>
              <a:rPr b="0" dirty="0">
                <a:latin typeface="Arial"/>
                <a:cs typeface="Arial"/>
              </a:rPr>
              <a:t>expected</a:t>
            </a:r>
            <a:r>
              <a:rPr b="0" spc="-114" dirty="0">
                <a:latin typeface="Arial"/>
                <a:cs typeface="Arial"/>
              </a:rPr>
              <a:t> </a:t>
            </a:r>
            <a:r>
              <a:rPr b="0" spc="-10" dirty="0">
                <a:latin typeface="Arial"/>
                <a:cs typeface="Arial"/>
              </a:rPr>
              <a:t>family </a:t>
            </a:r>
            <a:r>
              <a:rPr b="0" dirty="0">
                <a:latin typeface="Arial"/>
                <a:cs typeface="Arial"/>
              </a:rPr>
              <a:t>contribution</a:t>
            </a:r>
            <a:r>
              <a:rPr b="0" spc="-130" dirty="0">
                <a:latin typeface="Arial"/>
                <a:cs typeface="Arial"/>
              </a:rPr>
              <a:t> </a:t>
            </a:r>
            <a:r>
              <a:rPr b="0" spc="-10" dirty="0">
                <a:latin typeface="Arial"/>
                <a:cs typeface="Arial"/>
              </a:rPr>
              <a:t>equation</a:t>
            </a:r>
          </a:p>
          <a:p>
            <a:pPr marL="362585" indent="-179705">
              <a:lnSpc>
                <a:spcPct val="100000"/>
              </a:lnSpc>
              <a:spcBef>
                <a:spcPts val="600"/>
              </a:spcBef>
              <a:buChar char="•"/>
              <a:tabLst>
                <a:tab pos="362585" algn="l"/>
              </a:tabLst>
            </a:pPr>
            <a:r>
              <a:rPr b="0" spc="-50" dirty="0">
                <a:latin typeface="Arial"/>
                <a:cs typeface="Arial"/>
              </a:rPr>
              <a:t>Two-</a:t>
            </a:r>
            <a:r>
              <a:rPr b="0" dirty="0">
                <a:latin typeface="Arial"/>
                <a:cs typeface="Arial"/>
              </a:rPr>
              <a:t>year</a:t>
            </a:r>
            <a:r>
              <a:rPr b="0" spc="-15" dirty="0">
                <a:latin typeface="Arial"/>
                <a:cs typeface="Arial"/>
              </a:rPr>
              <a:t> </a:t>
            </a:r>
            <a:r>
              <a:rPr b="0" spc="-10" dirty="0">
                <a:latin typeface="Arial"/>
                <a:cs typeface="Arial"/>
              </a:rPr>
              <a:t>lookback</a:t>
            </a:r>
          </a:p>
        </p:txBody>
      </p:sp>
      <p:sp>
        <p:nvSpPr>
          <p:cNvPr id="5" name="object 5"/>
          <p:cNvSpPr/>
          <p:nvPr/>
        </p:nvSpPr>
        <p:spPr>
          <a:xfrm>
            <a:off x="3180676" y="4560785"/>
            <a:ext cx="913765" cy="1104265"/>
          </a:xfrm>
          <a:custGeom>
            <a:avLst/>
            <a:gdLst/>
            <a:ahLst/>
            <a:cxnLst/>
            <a:rect l="l" t="t" r="r" b="b"/>
            <a:pathLst>
              <a:path w="913764" h="1104264">
                <a:moveTo>
                  <a:pt x="607555" y="741324"/>
                </a:moveTo>
                <a:lnTo>
                  <a:pt x="600290" y="695401"/>
                </a:lnTo>
                <a:lnTo>
                  <a:pt x="578383" y="653300"/>
                </a:lnTo>
                <a:lnTo>
                  <a:pt x="545020" y="621220"/>
                </a:lnTo>
                <a:lnTo>
                  <a:pt x="503275" y="601268"/>
                </a:lnTo>
                <a:lnTo>
                  <a:pt x="456196" y="595553"/>
                </a:lnTo>
                <a:lnTo>
                  <a:pt x="439013" y="595477"/>
                </a:lnTo>
                <a:lnTo>
                  <a:pt x="423710" y="589013"/>
                </a:lnTo>
                <a:lnTo>
                  <a:pt x="411937" y="577291"/>
                </a:lnTo>
                <a:lnTo>
                  <a:pt x="405333" y="561403"/>
                </a:lnTo>
                <a:lnTo>
                  <a:pt x="405422" y="544195"/>
                </a:lnTo>
                <a:lnTo>
                  <a:pt x="411873" y="528866"/>
                </a:lnTo>
                <a:lnTo>
                  <a:pt x="423583" y="517080"/>
                </a:lnTo>
                <a:lnTo>
                  <a:pt x="439445" y="510476"/>
                </a:lnTo>
                <a:lnTo>
                  <a:pt x="444969" y="509371"/>
                </a:lnTo>
                <a:lnTo>
                  <a:pt x="450684" y="509371"/>
                </a:lnTo>
                <a:lnTo>
                  <a:pt x="456196" y="510476"/>
                </a:lnTo>
                <a:lnTo>
                  <a:pt x="473138" y="513219"/>
                </a:lnTo>
                <a:lnTo>
                  <a:pt x="487387" y="521754"/>
                </a:lnTo>
                <a:lnTo>
                  <a:pt x="497586" y="534873"/>
                </a:lnTo>
                <a:lnTo>
                  <a:pt x="502361" y="551383"/>
                </a:lnTo>
                <a:lnTo>
                  <a:pt x="604494" y="551383"/>
                </a:lnTo>
                <a:lnTo>
                  <a:pt x="597331" y="507034"/>
                </a:lnTo>
                <a:lnTo>
                  <a:pt x="577596" y="467779"/>
                </a:lnTo>
                <a:lnTo>
                  <a:pt x="547103" y="436168"/>
                </a:lnTo>
                <a:lnTo>
                  <a:pt x="507682" y="414769"/>
                </a:lnTo>
                <a:lnTo>
                  <a:pt x="507682" y="365264"/>
                </a:lnTo>
                <a:lnTo>
                  <a:pt x="405549" y="365264"/>
                </a:lnTo>
                <a:lnTo>
                  <a:pt x="405549" y="415582"/>
                </a:lnTo>
                <a:lnTo>
                  <a:pt x="364731" y="437730"/>
                </a:lnTo>
                <a:lnTo>
                  <a:pt x="333946" y="470369"/>
                </a:lnTo>
                <a:lnTo>
                  <a:pt x="314680" y="510413"/>
                </a:lnTo>
                <a:lnTo>
                  <a:pt x="308394" y="554850"/>
                </a:lnTo>
                <a:lnTo>
                  <a:pt x="316560" y="600633"/>
                </a:lnTo>
                <a:lnTo>
                  <a:pt x="338315" y="640956"/>
                </a:lnTo>
                <a:lnTo>
                  <a:pt x="370662" y="671868"/>
                </a:lnTo>
                <a:lnTo>
                  <a:pt x="410870" y="691451"/>
                </a:lnTo>
                <a:lnTo>
                  <a:pt x="456196" y="697814"/>
                </a:lnTo>
                <a:lnTo>
                  <a:pt x="472795" y="702335"/>
                </a:lnTo>
                <a:lnTo>
                  <a:pt x="485914" y="712508"/>
                </a:lnTo>
                <a:lnTo>
                  <a:pt x="494271" y="726884"/>
                </a:lnTo>
                <a:lnTo>
                  <a:pt x="496570" y="743953"/>
                </a:lnTo>
                <a:lnTo>
                  <a:pt x="492048" y="760564"/>
                </a:lnTo>
                <a:lnTo>
                  <a:pt x="481876" y="773696"/>
                </a:lnTo>
                <a:lnTo>
                  <a:pt x="467525" y="782053"/>
                </a:lnTo>
                <a:lnTo>
                  <a:pt x="450481" y="784326"/>
                </a:lnTo>
                <a:lnTo>
                  <a:pt x="434581" y="780173"/>
                </a:lnTo>
                <a:lnTo>
                  <a:pt x="421754" y="770750"/>
                </a:lnTo>
                <a:lnTo>
                  <a:pt x="413181" y="757326"/>
                </a:lnTo>
                <a:lnTo>
                  <a:pt x="410032" y="741172"/>
                </a:lnTo>
                <a:lnTo>
                  <a:pt x="307898" y="741172"/>
                </a:lnTo>
                <a:lnTo>
                  <a:pt x="315023" y="785888"/>
                </a:lnTo>
                <a:lnTo>
                  <a:pt x="334911" y="825436"/>
                </a:lnTo>
                <a:lnTo>
                  <a:pt x="365696" y="857211"/>
                </a:lnTo>
                <a:lnTo>
                  <a:pt x="405549" y="878611"/>
                </a:lnTo>
                <a:lnTo>
                  <a:pt x="405549" y="928928"/>
                </a:lnTo>
                <a:lnTo>
                  <a:pt x="507682" y="928928"/>
                </a:lnTo>
                <a:lnTo>
                  <a:pt x="507682" y="878611"/>
                </a:lnTo>
                <a:lnTo>
                  <a:pt x="548932" y="857275"/>
                </a:lnTo>
                <a:lnTo>
                  <a:pt x="580339" y="825271"/>
                </a:lnTo>
                <a:lnTo>
                  <a:pt x="600392" y="785622"/>
                </a:lnTo>
                <a:lnTo>
                  <a:pt x="607555" y="741324"/>
                </a:lnTo>
                <a:close/>
              </a:path>
              <a:path w="913764" h="1104264">
                <a:moveTo>
                  <a:pt x="913320" y="658952"/>
                </a:moveTo>
                <a:lnTo>
                  <a:pt x="912393" y="614591"/>
                </a:lnTo>
                <a:lnTo>
                  <a:pt x="907097" y="570166"/>
                </a:lnTo>
                <a:lnTo>
                  <a:pt x="897305" y="525983"/>
                </a:lnTo>
                <a:lnTo>
                  <a:pt x="882954" y="482358"/>
                </a:lnTo>
                <a:lnTo>
                  <a:pt x="863917" y="439597"/>
                </a:lnTo>
                <a:lnTo>
                  <a:pt x="838898" y="396303"/>
                </a:lnTo>
                <a:lnTo>
                  <a:pt x="811212" y="358571"/>
                </a:lnTo>
                <a:lnTo>
                  <a:pt x="811212" y="645871"/>
                </a:lnTo>
                <a:lnTo>
                  <a:pt x="807935" y="694080"/>
                </a:lnTo>
                <a:lnTo>
                  <a:pt x="798461" y="740321"/>
                </a:lnTo>
                <a:lnTo>
                  <a:pt x="783221" y="784161"/>
                </a:lnTo>
                <a:lnTo>
                  <a:pt x="762635" y="825182"/>
                </a:lnTo>
                <a:lnTo>
                  <a:pt x="737133" y="862977"/>
                </a:lnTo>
                <a:lnTo>
                  <a:pt x="707123" y="897102"/>
                </a:lnTo>
                <a:lnTo>
                  <a:pt x="673036" y="927150"/>
                </a:lnTo>
                <a:lnTo>
                  <a:pt x="635292" y="952677"/>
                </a:lnTo>
                <a:lnTo>
                  <a:pt x="594321" y="973289"/>
                </a:lnTo>
                <a:lnTo>
                  <a:pt x="550532" y="988555"/>
                </a:lnTo>
                <a:lnTo>
                  <a:pt x="504355" y="998029"/>
                </a:lnTo>
                <a:lnTo>
                  <a:pt x="456196" y="1001331"/>
                </a:lnTo>
                <a:lnTo>
                  <a:pt x="408025" y="998080"/>
                </a:lnTo>
                <a:lnTo>
                  <a:pt x="361835" y="988631"/>
                </a:lnTo>
                <a:lnTo>
                  <a:pt x="318020" y="973391"/>
                </a:lnTo>
                <a:lnTo>
                  <a:pt x="277025" y="952792"/>
                </a:lnTo>
                <a:lnTo>
                  <a:pt x="239268" y="927252"/>
                </a:lnTo>
                <a:lnTo>
                  <a:pt x="205168" y="897204"/>
                </a:lnTo>
                <a:lnTo>
                  <a:pt x="175158" y="863066"/>
                </a:lnTo>
                <a:lnTo>
                  <a:pt x="149656" y="825271"/>
                </a:lnTo>
                <a:lnTo>
                  <a:pt x="129082" y="784225"/>
                </a:lnTo>
                <a:lnTo>
                  <a:pt x="113868" y="740359"/>
                </a:lnTo>
                <a:lnTo>
                  <a:pt x="104432" y="694105"/>
                </a:lnTo>
                <a:lnTo>
                  <a:pt x="101180" y="645871"/>
                </a:lnTo>
                <a:lnTo>
                  <a:pt x="104432" y="597636"/>
                </a:lnTo>
                <a:lnTo>
                  <a:pt x="113868" y="551383"/>
                </a:lnTo>
                <a:lnTo>
                  <a:pt x="129082" y="507517"/>
                </a:lnTo>
                <a:lnTo>
                  <a:pt x="149656" y="466471"/>
                </a:lnTo>
                <a:lnTo>
                  <a:pt x="175158" y="428663"/>
                </a:lnTo>
                <a:lnTo>
                  <a:pt x="205168" y="394525"/>
                </a:lnTo>
                <a:lnTo>
                  <a:pt x="239268" y="364477"/>
                </a:lnTo>
                <a:lnTo>
                  <a:pt x="277025" y="338950"/>
                </a:lnTo>
                <a:lnTo>
                  <a:pt x="318020" y="318350"/>
                </a:lnTo>
                <a:lnTo>
                  <a:pt x="361835" y="303110"/>
                </a:lnTo>
                <a:lnTo>
                  <a:pt x="408025" y="293662"/>
                </a:lnTo>
                <a:lnTo>
                  <a:pt x="456196" y="290410"/>
                </a:lnTo>
                <a:lnTo>
                  <a:pt x="504367" y="293662"/>
                </a:lnTo>
                <a:lnTo>
                  <a:pt x="550570" y="303110"/>
                </a:lnTo>
                <a:lnTo>
                  <a:pt x="594385" y="318350"/>
                </a:lnTo>
                <a:lnTo>
                  <a:pt x="635381" y="338950"/>
                </a:lnTo>
                <a:lnTo>
                  <a:pt x="673138" y="364477"/>
                </a:lnTo>
                <a:lnTo>
                  <a:pt x="707224" y="394525"/>
                </a:lnTo>
                <a:lnTo>
                  <a:pt x="737235" y="428663"/>
                </a:lnTo>
                <a:lnTo>
                  <a:pt x="762749" y="466471"/>
                </a:lnTo>
                <a:lnTo>
                  <a:pt x="783310" y="507517"/>
                </a:lnTo>
                <a:lnTo>
                  <a:pt x="798537" y="551383"/>
                </a:lnTo>
                <a:lnTo>
                  <a:pt x="807974" y="597636"/>
                </a:lnTo>
                <a:lnTo>
                  <a:pt x="811212" y="645871"/>
                </a:lnTo>
                <a:lnTo>
                  <a:pt x="811212" y="358571"/>
                </a:lnTo>
                <a:lnTo>
                  <a:pt x="809498" y="356235"/>
                </a:lnTo>
                <a:lnTo>
                  <a:pt x="776020" y="319697"/>
                </a:lnTo>
                <a:lnTo>
                  <a:pt x="742683" y="290410"/>
                </a:lnTo>
                <a:lnTo>
                  <a:pt x="738797" y="286994"/>
                </a:lnTo>
                <a:lnTo>
                  <a:pt x="698131" y="258457"/>
                </a:lnTo>
                <a:lnTo>
                  <a:pt x="654342" y="234378"/>
                </a:lnTo>
                <a:lnTo>
                  <a:pt x="654342" y="233972"/>
                </a:lnTo>
                <a:lnTo>
                  <a:pt x="666877" y="202057"/>
                </a:lnTo>
                <a:lnTo>
                  <a:pt x="667842" y="199605"/>
                </a:lnTo>
                <a:lnTo>
                  <a:pt x="706412" y="101434"/>
                </a:lnTo>
                <a:lnTo>
                  <a:pt x="746264" y="0"/>
                </a:lnTo>
                <a:lnTo>
                  <a:pt x="596328" y="0"/>
                </a:lnTo>
                <a:lnTo>
                  <a:pt x="596328" y="101434"/>
                </a:lnTo>
                <a:lnTo>
                  <a:pt x="557517" y="199605"/>
                </a:lnTo>
                <a:lnTo>
                  <a:pt x="504571" y="190766"/>
                </a:lnTo>
                <a:lnTo>
                  <a:pt x="451142" y="188239"/>
                </a:lnTo>
                <a:lnTo>
                  <a:pt x="397789" y="192011"/>
                </a:lnTo>
                <a:lnTo>
                  <a:pt x="345084" y="202057"/>
                </a:lnTo>
                <a:lnTo>
                  <a:pt x="305866" y="101434"/>
                </a:lnTo>
                <a:lnTo>
                  <a:pt x="596328" y="101434"/>
                </a:lnTo>
                <a:lnTo>
                  <a:pt x="596328" y="0"/>
                </a:lnTo>
                <a:lnTo>
                  <a:pt x="155930" y="0"/>
                </a:lnTo>
                <a:lnTo>
                  <a:pt x="249897" y="238874"/>
                </a:lnTo>
                <a:lnTo>
                  <a:pt x="209321" y="262140"/>
                </a:lnTo>
                <a:lnTo>
                  <a:pt x="172008" y="288886"/>
                </a:lnTo>
                <a:lnTo>
                  <a:pt x="138074" y="318770"/>
                </a:lnTo>
                <a:lnTo>
                  <a:pt x="107607" y="351497"/>
                </a:lnTo>
                <a:lnTo>
                  <a:pt x="80721" y="386765"/>
                </a:lnTo>
                <a:lnTo>
                  <a:pt x="57492" y="424268"/>
                </a:lnTo>
                <a:lnTo>
                  <a:pt x="38049" y="463677"/>
                </a:lnTo>
                <a:lnTo>
                  <a:pt x="22466" y="504698"/>
                </a:lnTo>
                <a:lnTo>
                  <a:pt x="10871" y="547014"/>
                </a:lnTo>
                <a:lnTo>
                  <a:pt x="3352" y="590334"/>
                </a:lnTo>
                <a:lnTo>
                  <a:pt x="0" y="634326"/>
                </a:lnTo>
                <a:lnTo>
                  <a:pt x="927" y="678688"/>
                </a:lnTo>
                <a:lnTo>
                  <a:pt x="6235" y="723112"/>
                </a:lnTo>
                <a:lnTo>
                  <a:pt x="16014" y="767283"/>
                </a:lnTo>
                <a:lnTo>
                  <a:pt x="30378" y="810907"/>
                </a:lnTo>
                <a:lnTo>
                  <a:pt x="49428" y="853668"/>
                </a:lnTo>
                <a:lnTo>
                  <a:pt x="72669" y="894283"/>
                </a:lnTo>
                <a:lnTo>
                  <a:pt x="99364" y="931633"/>
                </a:lnTo>
                <a:lnTo>
                  <a:pt x="129222" y="965619"/>
                </a:lnTo>
                <a:lnTo>
                  <a:pt x="161912" y="996124"/>
                </a:lnTo>
                <a:lnTo>
                  <a:pt x="197129" y="1023048"/>
                </a:lnTo>
                <a:lnTo>
                  <a:pt x="234581" y="1046302"/>
                </a:lnTo>
                <a:lnTo>
                  <a:pt x="273939" y="1065771"/>
                </a:lnTo>
                <a:lnTo>
                  <a:pt x="314909" y="1081366"/>
                </a:lnTo>
                <a:lnTo>
                  <a:pt x="357174" y="1092974"/>
                </a:lnTo>
                <a:lnTo>
                  <a:pt x="400431" y="1100518"/>
                </a:lnTo>
                <a:lnTo>
                  <a:pt x="444360" y="1103871"/>
                </a:lnTo>
                <a:lnTo>
                  <a:pt x="488670" y="1102931"/>
                </a:lnTo>
                <a:lnTo>
                  <a:pt x="533044" y="1097622"/>
                </a:lnTo>
                <a:lnTo>
                  <a:pt x="577164" y="1087831"/>
                </a:lnTo>
                <a:lnTo>
                  <a:pt x="620737" y="1073442"/>
                </a:lnTo>
                <a:lnTo>
                  <a:pt x="663448" y="1054379"/>
                </a:lnTo>
                <a:lnTo>
                  <a:pt x="704024" y="1031113"/>
                </a:lnTo>
                <a:lnTo>
                  <a:pt x="741311" y="1004379"/>
                </a:lnTo>
                <a:lnTo>
                  <a:pt x="775246" y="974483"/>
                </a:lnTo>
                <a:lnTo>
                  <a:pt x="805713" y="941755"/>
                </a:lnTo>
                <a:lnTo>
                  <a:pt x="832599" y="906487"/>
                </a:lnTo>
                <a:lnTo>
                  <a:pt x="855814" y="868997"/>
                </a:lnTo>
                <a:lnTo>
                  <a:pt x="875271" y="829589"/>
                </a:lnTo>
                <a:lnTo>
                  <a:pt x="890841" y="788568"/>
                </a:lnTo>
                <a:lnTo>
                  <a:pt x="902436" y="746252"/>
                </a:lnTo>
                <a:lnTo>
                  <a:pt x="909967" y="702945"/>
                </a:lnTo>
                <a:lnTo>
                  <a:pt x="913320" y="658952"/>
                </a:lnTo>
                <a:close/>
              </a:path>
            </a:pathLst>
          </a:custGeom>
          <a:solidFill>
            <a:srgbClr val="FFFFFC"/>
          </a:solidFill>
        </p:spPr>
        <p:txBody>
          <a:bodyPr wrap="square" lIns="0" tIns="0" rIns="0" bIns="0" rtlCol="0"/>
          <a:lstStyle/>
          <a:p>
            <a:endParaRPr/>
          </a:p>
        </p:txBody>
      </p:sp>
      <p:sp>
        <p:nvSpPr>
          <p:cNvPr id="6" name="object 6"/>
          <p:cNvSpPr/>
          <p:nvPr/>
        </p:nvSpPr>
        <p:spPr>
          <a:xfrm>
            <a:off x="4813553" y="1668779"/>
            <a:ext cx="3175000" cy="3990340"/>
          </a:xfrm>
          <a:custGeom>
            <a:avLst/>
            <a:gdLst/>
            <a:ahLst/>
            <a:cxnLst/>
            <a:rect l="l" t="t" r="r" b="b"/>
            <a:pathLst>
              <a:path w="3175000" h="3990340">
                <a:moveTo>
                  <a:pt x="3174492" y="0"/>
                </a:moveTo>
                <a:lnTo>
                  <a:pt x="0" y="0"/>
                </a:lnTo>
                <a:lnTo>
                  <a:pt x="0" y="3989832"/>
                </a:lnTo>
                <a:lnTo>
                  <a:pt x="3174492" y="3989832"/>
                </a:lnTo>
                <a:lnTo>
                  <a:pt x="3174492" y="0"/>
                </a:lnTo>
                <a:close/>
              </a:path>
            </a:pathLst>
          </a:custGeom>
          <a:solidFill>
            <a:srgbClr val="0000C1"/>
          </a:solidFill>
        </p:spPr>
        <p:txBody>
          <a:bodyPr wrap="square" lIns="0" tIns="0" rIns="0" bIns="0" rtlCol="0"/>
          <a:lstStyle/>
          <a:p>
            <a:endParaRPr/>
          </a:p>
        </p:txBody>
      </p:sp>
      <p:sp>
        <p:nvSpPr>
          <p:cNvPr id="7" name="object 7"/>
          <p:cNvSpPr txBox="1">
            <a:spLocks noGrp="1"/>
          </p:cNvSpPr>
          <p:nvPr>
            <p:ph sz="half" idx="3"/>
          </p:nvPr>
        </p:nvSpPr>
        <p:spPr>
          <a:prstGeom prst="rect">
            <a:avLst/>
          </a:prstGeom>
        </p:spPr>
        <p:txBody>
          <a:bodyPr vert="horz" wrap="square" lIns="0" tIns="635" rIns="0" bIns="0" rtlCol="0">
            <a:spAutoFit/>
          </a:bodyPr>
          <a:lstStyle/>
          <a:p>
            <a:pPr>
              <a:lnSpc>
                <a:spcPct val="100000"/>
              </a:lnSpc>
              <a:spcBef>
                <a:spcPts val="5"/>
              </a:spcBef>
            </a:pPr>
            <a:endParaRPr sz="2450">
              <a:latin typeface="Times New Roman"/>
              <a:cs typeface="Times New Roman"/>
            </a:endParaRPr>
          </a:p>
          <a:p>
            <a:pPr marL="182880">
              <a:lnSpc>
                <a:spcPct val="100000"/>
              </a:lnSpc>
              <a:spcBef>
                <a:spcPts val="5"/>
              </a:spcBef>
            </a:pPr>
            <a:r>
              <a:rPr spc="-10" dirty="0"/>
              <a:t>Grandparents</a:t>
            </a:r>
          </a:p>
          <a:p>
            <a:pPr marL="182880" marR="375285">
              <a:lnSpc>
                <a:spcPct val="100000"/>
              </a:lnSpc>
              <a:spcBef>
                <a:spcPts val="595"/>
              </a:spcBef>
            </a:pPr>
            <a:r>
              <a:rPr b="0" dirty="0">
                <a:latin typeface="Arial"/>
                <a:cs typeface="Arial"/>
              </a:rPr>
              <a:t>Not</a:t>
            </a:r>
            <a:r>
              <a:rPr b="0" spc="-65" dirty="0">
                <a:latin typeface="Arial"/>
                <a:cs typeface="Arial"/>
              </a:rPr>
              <a:t> </a:t>
            </a:r>
            <a:r>
              <a:rPr b="0" dirty="0">
                <a:latin typeface="Arial"/>
                <a:cs typeface="Arial"/>
              </a:rPr>
              <a:t>assessed</a:t>
            </a:r>
            <a:r>
              <a:rPr b="0" spc="-65" dirty="0">
                <a:latin typeface="Arial"/>
                <a:cs typeface="Arial"/>
              </a:rPr>
              <a:t> </a:t>
            </a:r>
            <a:r>
              <a:rPr b="0" dirty="0">
                <a:latin typeface="Arial"/>
                <a:cs typeface="Arial"/>
              </a:rPr>
              <a:t>on</a:t>
            </a:r>
            <a:r>
              <a:rPr b="0" spc="-55" dirty="0">
                <a:latin typeface="Arial"/>
                <a:cs typeface="Arial"/>
              </a:rPr>
              <a:t> </a:t>
            </a:r>
            <a:r>
              <a:rPr b="0" spc="-25" dirty="0">
                <a:latin typeface="Arial"/>
                <a:cs typeface="Arial"/>
              </a:rPr>
              <a:t>the </a:t>
            </a:r>
            <a:r>
              <a:rPr b="0" dirty="0">
                <a:latin typeface="Arial"/>
                <a:cs typeface="Arial"/>
              </a:rPr>
              <a:t>income</a:t>
            </a:r>
            <a:r>
              <a:rPr b="0" spc="-50" dirty="0">
                <a:latin typeface="Arial"/>
                <a:cs typeface="Arial"/>
              </a:rPr>
              <a:t> </a:t>
            </a:r>
            <a:r>
              <a:rPr b="0" dirty="0">
                <a:latin typeface="Arial"/>
                <a:cs typeface="Arial"/>
              </a:rPr>
              <a:t>or</a:t>
            </a:r>
            <a:r>
              <a:rPr b="0" spc="-60" dirty="0">
                <a:latin typeface="Arial"/>
                <a:cs typeface="Arial"/>
              </a:rPr>
              <a:t> </a:t>
            </a:r>
            <a:r>
              <a:rPr b="0" dirty="0">
                <a:latin typeface="Arial"/>
                <a:cs typeface="Arial"/>
              </a:rPr>
              <a:t>asset</a:t>
            </a:r>
            <a:r>
              <a:rPr b="0" spc="-60" dirty="0">
                <a:latin typeface="Arial"/>
                <a:cs typeface="Arial"/>
              </a:rPr>
              <a:t> </a:t>
            </a:r>
            <a:r>
              <a:rPr b="0" dirty="0">
                <a:latin typeface="Arial"/>
                <a:cs typeface="Arial"/>
              </a:rPr>
              <a:t>side</a:t>
            </a:r>
            <a:r>
              <a:rPr b="0" spc="-50" dirty="0">
                <a:latin typeface="Arial"/>
                <a:cs typeface="Arial"/>
              </a:rPr>
              <a:t> </a:t>
            </a:r>
            <a:r>
              <a:rPr b="0" spc="-25" dirty="0">
                <a:latin typeface="Arial"/>
                <a:cs typeface="Arial"/>
              </a:rPr>
              <a:t>of </a:t>
            </a:r>
            <a:r>
              <a:rPr b="0" dirty="0">
                <a:latin typeface="Arial"/>
                <a:cs typeface="Arial"/>
              </a:rPr>
              <a:t>the</a:t>
            </a:r>
            <a:r>
              <a:rPr b="0" spc="-85" dirty="0">
                <a:latin typeface="Arial"/>
                <a:cs typeface="Arial"/>
              </a:rPr>
              <a:t> </a:t>
            </a:r>
            <a:r>
              <a:rPr b="0" dirty="0">
                <a:latin typeface="Arial"/>
                <a:cs typeface="Arial"/>
              </a:rPr>
              <a:t>expected</a:t>
            </a:r>
            <a:r>
              <a:rPr b="0" spc="-70" dirty="0">
                <a:latin typeface="Arial"/>
                <a:cs typeface="Arial"/>
              </a:rPr>
              <a:t> </a:t>
            </a:r>
            <a:r>
              <a:rPr b="0" spc="-10" dirty="0">
                <a:latin typeface="Arial"/>
                <a:cs typeface="Arial"/>
              </a:rPr>
              <a:t>family </a:t>
            </a:r>
            <a:r>
              <a:rPr b="0" dirty="0">
                <a:latin typeface="Arial"/>
                <a:cs typeface="Arial"/>
              </a:rPr>
              <a:t>contribution</a:t>
            </a:r>
            <a:r>
              <a:rPr b="0" spc="-130" dirty="0">
                <a:latin typeface="Arial"/>
                <a:cs typeface="Arial"/>
              </a:rPr>
              <a:t> </a:t>
            </a:r>
            <a:r>
              <a:rPr b="0" spc="-10" dirty="0">
                <a:latin typeface="Arial"/>
                <a:cs typeface="Arial"/>
              </a:rPr>
              <a:t>equation</a:t>
            </a:r>
          </a:p>
        </p:txBody>
      </p:sp>
      <p:sp>
        <p:nvSpPr>
          <p:cNvPr id="8" name="object 8"/>
          <p:cNvSpPr/>
          <p:nvPr/>
        </p:nvSpPr>
        <p:spPr>
          <a:xfrm>
            <a:off x="6499085" y="4340351"/>
            <a:ext cx="1291590" cy="1318895"/>
          </a:xfrm>
          <a:custGeom>
            <a:avLst/>
            <a:gdLst/>
            <a:ahLst/>
            <a:cxnLst/>
            <a:rect l="l" t="t" r="r" b="b"/>
            <a:pathLst>
              <a:path w="1291590" h="1318895">
                <a:moveTo>
                  <a:pt x="1038618" y="788022"/>
                </a:moveTo>
                <a:lnTo>
                  <a:pt x="803160" y="788022"/>
                </a:lnTo>
                <a:lnTo>
                  <a:pt x="803160" y="909942"/>
                </a:lnTo>
                <a:lnTo>
                  <a:pt x="916368" y="909942"/>
                </a:lnTo>
                <a:lnTo>
                  <a:pt x="916368" y="1318882"/>
                </a:lnTo>
                <a:lnTo>
                  <a:pt x="1038618" y="1318882"/>
                </a:lnTo>
                <a:lnTo>
                  <a:pt x="1038618" y="909942"/>
                </a:lnTo>
                <a:lnTo>
                  <a:pt x="1038618" y="788022"/>
                </a:lnTo>
                <a:close/>
              </a:path>
              <a:path w="1291590" h="1318895">
                <a:moveTo>
                  <a:pt x="1291590" y="748233"/>
                </a:moveTo>
                <a:lnTo>
                  <a:pt x="1288618" y="701789"/>
                </a:lnTo>
                <a:lnTo>
                  <a:pt x="1279613" y="656526"/>
                </a:lnTo>
                <a:lnTo>
                  <a:pt x="1264831" y="613003"/>
                </a:lnTo>
                <a:lnTo>
                  <a:pt x="1244485" y="571792"/>
                </a:lnTo>
                <a:lnTo>
                  <a:pt x="1218806" y="533438"/>
                </a:lnTo>
                <a:lnTo>
                  <a:pt x="1188034" y="498500"/>
                </a:lnTo>
                <a:lnTo>
                  <a:pt x="1146886" y="463308"/>
                </a:lnTo>
                <a:lnTo>
                  <a:pt x="1100836" y="434784"/>
                </a:lnTo>
                <a:lnTo>
                  <a:pt x="1124610" y="394995"/>
                </a:lnTo>
                <a:lnTo>
                  <a:pt x="1125575" y="393382"/>
                </a:lnTo>
                <a:lnTo>
                  <a:pt x="1139825" y="348881"/>
                </a:lnTo>
                <a:lnTo>
                  <a:pt x="1143800" y="303085"/>
                </a:lnTo>
                <a:lnTo>
                  <a:pt x="1137767" y="257721"/>
                </a:lnTo>
                <a:lnTo>
                  <a:pt x="1124356" y="221170"/>
                </a:lnTo>
                <a:lnTo>
                  <a:pt x="1121930" y="214553"/>
                </a:lnTo>
                <a:lnTo>
                  <a:pt x="1096530" y="175348"/>
                </a:lnTo>
                <a:lnTo>
                  <a:pt x="1061808" y="141846"/>
                </a:lnTo>
                <a:lnTo>
                  <a:pt x="1021702" y="117919"/>
                </a:lnTo>
                <a:lnTo>
                  <a:pt x="1021702" y="308089"/>
                </a:lnTo>
                <a:lnTo>
                  <a:pt x="1014869" y="341922"/>
                </a:lnTo>
                <a:lnTo>
                  <a:pt x="996238" y="369544"/>
                </a:lnTo>
                <a:lnTo>
                  <a:pt x="968590" y="388175"/>
                </a:lnTo>
                <a:lnTo>
                  <a:pt x="934745" y="394995"/>
                </a:lnTo>
                <a:lnTo>
                  <a:pt x="900899" y="388175"/>
                </a:lnTo>
                <a:lnTo>
                  <a:pt x="873264" y="369544"/>
                </a:lnTo>
                <a:lnTo>
                  <a:pt x="854621" y="341922"/>
                </a:lnTo>
                <a:lnTo>
                  <a:pt x="847788" y="308089"/>
                </a:lnTo>
                <a:lnTo>
                  <a:pt x="854621" y="274256"/>
                </a:lnTo>
                <a:lnTo>
                  <a:pt x="873264" y="246634"/>
                </a:lnTo>
                <a:lnTo>
                  <a:pt x="900899" y="228003"/>
                </a:lnTo>
                <a:lnTo>
                  <a:pt x="934745" y="221170"/>
                </a:lnTo>
                <a:lnTo>
                  <a:pt x="968590" y="228015"/>
                </a:lnTo>
                <a:lnTo>
                  <a:pt x="996238" y="246634"/>
                </a:lnTo>
                <a:lnTo>
                  <a:pt x="1014869" y="274256"/>
                </a:lnTo>
                <a:lnTo>
                  <a:pt x="1021702" y="308089"/>
                </a:lnTo>
                <a:lnTo>
                  <a:pt x="1021702" y="117919"/>
                </a:lnTo>
                <a:lnTo>
                  <a:pt x="1020381" y="117119"/>
                </a:lnTo>
                <a:lnTo>
                  <a:pt x="975868" y="102882"/>
                </a:lnTo>
                <a:lnTo>
                  <a:pt x="930033" y="98894"/>
                </a:lnTo>
                <a:lnTo>
                  <a:pt x="884656" y="104940"/>
                </a:lnTo>
                <a:lnTo>
                  <a:pt x="841463" y="120777"/>
                </a:lnTo>
                <a:lnTo>
                  <a:pt x="802233" y="146151"/>
                </a:lnTo>
                <a:lnTo>
                  <a:pt x="768718" y="180848"/>
                </a:lnTo>
                <a:lnTo>
                  <a:pt x="744588" y="220980"/>
                </a:lnTo>
                <a:lnTo>
                  <a:pt x="730250" y="264375"/>
                </a:lnTo>
                <a:lnTo>
                  <a:pt x="725703" y="309372"/>
                </a:lnTo>
                <a:lnTo>
                  <a:pt x="730923" y="354291"/>
                </a:lnTo>
                <a:lnTo>
                  <a:pt x="745896" y="397471"/>
                </a:lnTo>
                <a:lnTo>
                  <a:pt x="770610" y="437222"/>
                </a:lnTo>
                <a:lnTo>
                  <a:pt x="734491" y="459574"/>
                </a:lnTo>
                <a:lnTo>
                  <a:pt x="701433" y="485990"/>
                </a:lnTo>
                <a:lnTo>
                  <a:pt x="671753" y="516153"/>
                </a:lnTo>
                <a:lnTo>
                  <a:pt x="645795" y="549770"/>
                </a:lnTo>
                <a:lnTo>
                  <a:pt x="620483" y="517055"/>
                </a:lnTo>
                <a:lnTo>
                  <a:pt x="618921" y="515035"/>
                </a:lnTo>
                <a:lnTo>
                  <a:pt x="588048" y="484035"/>
                </a:lnTo>
                <a:lnTo>
                  <a:pt x="553567" y="457085"/>
                </a:lnTo>
                <a:lnTo>
                  <a:pt x="515861" y="434543"/>
                </a:lnTo>
                <a:lnTo>
                  <a:pt x="539534" y="394995"/>
                </a:lnTo>
                <a:lnTo>
                  <a:pt x="540575" y="393255"/>
                </a:lnTo>
                <a:lnTo>
                  <a:pt x="554824" y="348881"/>
                </a:lnTo>
                <a:lnTo>
                  <a:pt x="558850" y="303187"/>
                </a:lnTo>
                <a:lnTo>
                  <a:pt x="552856" y="257924"/>
                </a:lnTo>
                <a:lnTo>
                  <a:pt x="539407" y="221170"/>
                </a:lnTo>
                <a:lnTo>
                  <a:pt x="537095" y="214845"/>
                </a:lnTo>
                <a:lnTo>
                  <a:pt x="511797" y="175704"/>
                </a:lnTo>
                <a:lnTo>
                  <a:pt x="477177" y="142252"/>
                </a:lnTo>
                <a:lnTo>
                  <a:pt x="436968" y="118300"/>
                </a:lnTo>
                <a:lnTo>
                  <a:pt x="436968" y="308089"/>
                </a:lnTo>
                <a:lnTo>
                  <a:pt x="430136" y="341922"/>
                </a:lnTo>
                <a:lnTo>
                  <a:pt x="411505" y="369544"/>
                </a:lnTo>
                <a:lnTo>
                  <a:pt x="383857" y="388175"/>
                </a:lnTo>
                <a:lnTo>
                  <a:pt x="350012" y="394995"/>
                </a:lnTo>
                <a:lnTo>
                  <a:pt x="316166" y="388175"/>
                </a:lnTo>
                <a:lnTo>
                  <a:pt x="288531" y="369544"/>
                </a:lnTo>
                <a:lnTo>
                  <a:pt x="269900" y="341922"/>
                </a:lnTo>
                <a:lnTo>
                  <a:pt x="263067" y="308089"/>
                </a:lnTo>
                <a:lnTo>
                  <a:pt x="269900" y="274256"/>
                </a:lnTo>
                <a:lnTo>
                  <a:pt x="288531" y="246634"/>
                </a:lnTo>
                <a:lnTo>
                  <a:pt x="316166" y="228003"/>
                </a:lnTo>
                <a:lnTo>
                  <a:pt x="350012" y="221170"/>
                </a:lnTo>
                <a:lnTo>
                  <a:pt x="383857" y="228015"/>
                </a:lnTo>
                <a:lnTo>
                  <a:pt x="411505" y="246634"/>
                </a:lnTo>
                <a:lnTo>
                  <a:pt x="430136" y="274256"/>
                </a:lnTo>
                <a:lnTo>
                  <a:pt x="436968" y="308089"/>
                </a:lnTo>
                <a:lnTo>
                  <a:pt x="436968" y="118300"/>
                </a:lnTo>
                <a:lnTo>
                  <a:pt x="431177" y="115557"/>
                </a:lnTo>
                <a:lnTo>
                  <a:pt x="414489" y="109372"/>
                </a:lnTo>
                <a:lnTo>
                  <a:pt x="414489" y="0"/>
                </a:lnTo>
                <a:lnTo>
                  <a:pt x="292366" y="0"/>
                </a:lnTo>
                <a:lnTo>
                  <a:pt x="292366" y="107416"/>
                </a:lnTo>
                <a:lnTo>
                  <a:pt x="247878" y="125806"/>
                </a:lnTo>
                <a:lnTo>
                  <a:pt x="209956" y="152908"/>
                </a:lnTo>
                <a:lnTo>
                  <a:pt x="179451" y="187185"/>
                </a:lnTo>
                <a:lnTo>
                  <a:pt x="157226" y="227076"/>
                </a:lnTo>
                <a:lnTo>
                  <a:pt x="144157" y="271043"/>
                </a:lnTo>
                <a:lnTo>
                  <a:pt x="141097" y="317550"/>
                </a:lnTo>
                <a:lnTo>
                  <a:pt x="148894" y="365023"/>
                </a:lnTo>
                <a:lnTo>
                  <a:pt x="155448" y="384378"/>
                </a:lnTo>
                <a:lnTo>
                  <a:pt x="163842" y="402945"/>
                </a:lnTo>
                <a:lnTo>
                  <a:pt x="174002" y="420611"/>
                </a:lnTo>
                <a:lnTo>
                  <a:pt x="185877" y="437222"/>
                </a:lnTo>
                <a:lnTo>
                  <a:pt x="163677" y="450278"/>
                </a:lnTo>
                <a:lnTo>
                  <a:pt x="122440" y="480974"/>
                </a:lnTo>
                <a:lnTo>
                  <a:pt x="72783" y="533438"/>
                </a:lnTo>
                <a:lnTo>
                  <a:pt x="47091" y="571792"/>
                </a:lnTo>
                <a:lnTo>
                  <a:pt x="26746" y="613003"/>
                </a:lnTo>
                <a:lnTo>
                  <a:pt x="11963" y="656526"/>
                </a:lnTo>
                <a:lnTo>
                  <a:pt x="2971" y="701789"/>
                </a:lnTo>
                <a:lnTo>
                  <a:pt x="0" y="748233"/>
                </a:lnTo>
                <a:lnTo>
                  <a:pt x="0" y="1318260"/>
                </a:lnTo>
                <a:lnTo>
                  <a:pt x="122123" y="1318260"/>
                </a:lnTo>
                <a:lnTo>
                  <a:pt x="122123" y="748233"/>
                </a:lnTo>
                <a:lnTo>
                  <a:pt x="126822" y="701649"/>
                </a:lnTo>
                <a:lnTo>
                  <a:pt x="140309" y="658253"/>
                </a:lnTo>
                <a:lnTo>
                  <a:pt x="161632" y="618985"/>
                </a:lnTo>
                <a:lnTo>
                  <a:pt x="189877" y="584771"/>
                </a:lnTo>
                <a:lnTo>
                  <a:pt x="224104" y="556539"/>
                </a:lnTo>
                <a:lnTo>
                  <a:pt x="263398" y="535228"/>
                </a:lnTo>
                <a:lnTo>
                  <a:pt x="306819" y="521754"/>
                </a:lnTo>
                <a:lnTo>
                  <a:pt x="353428" y="517055"/>
                </a:lnTo>
                <a:lnTo>
                  <a:pt x="400050" y="521754"/>
                </a:lnTo>
                <a:lnTo>
                  <a:pt x="443471" y="535228"/>
                </a:lnTo>
                <a:lnTo>
                  <a:pt x="482752" y="556539"/>
                </a:lnTo>
                <a:lnTo>
                  <a:pt x="516991" y="584771"/>
                </a:lnTo>
                <a:lnTo>
                  <a:pt x="545236" y="618985"/>
                </a:lnTo>
                <a:lnTo>
                  <a:pt x="566559" y="658253"/>
                </a:lnTo>
                <a:lnTo>
                  <a:pt x="580034" y="701649"/>
                </a:lnTo>
                <a:lnTo>
                  <a:pt x="584733" y="748233"/>
                </a:lnTo>
                <a:lnTo>
                  <a:pt x="584733" y="1318260"/>
                </a:lnTo>
                <a:lnTo>
                  <a:pt x="706856" y="1318260"/>
                </a:lnTo>
                <a:lnTo>
                  <a:pt x="706856" y="748233"/>
                </a:lnTo>
                <a:lnTo>
                  <a:pt x="711555" y="701649"/>
                </a:lnTo>
                <a:lnTo>
                  <a:pt x="725043" y="658253"/>
                </a:lnTo>
                <a:lnTo>
                  <a:pt x="746366" y="618985"/>
                </a:lnTo>
                <a:lnTo>
                  <a:pt x="774611" y="584771"/>
                </a:lnTo>
                <a:lnTo>
                  <a:pt x="808837" y="556539"/>
                </a:lnTo>
                <a:lnTo>
                  <a:pt x="821321" y="549770"/>
                </a:lnTo>
                <a:lnTo>
                  <a:pt x="848131" y="535228"/>
                </a:lnTo>
                <a:lnTo>
                  <a:pt x="891552" y="521754"/>
                </a:lnTo>
                <a:lnTo>
                  <a:pt x="938161" y="517055"/>
                </a:lnTo>
                <a:lnTo>
                  <a:pt x="984783" y="521754"/>
                </a:lnTo>
                <a:lnTo>
                  <a:pt x="1028204" y="535228"/>
                </a:lnTo>
                <a:lnTo>
                  <a:pt x="1067485" y="556539"/>
                </a:lnTo>
                <a:lnTo>
                  <a:pt x="1101725" y="584771"/>
                </a:lnTo>
                <a:lnTo>
                  <a:pt x="1129969" y="618985"/>
                </a:lnTo>
                <a:lnTo>
                  <a:pt x="1151293" y="658253"/>
                </a:lnTo>
                <a:lnTo>
                  <a:pt x="1164767" y="701649"/>
                </a:lnTo>
                <a:lnTo>
                  <a:pt x="1169466" y="748233"/>
                </a:lnTo>
                <a:lnTo>
                  <a:pt x="1169466" y="1318260"/>
                </a:lnTo>
                <a:lnTo>
                  <a:pt x="1291590" y="1318260"/>
                </a:lnTo>
                <a:lnTo>
                  <a:pt x="1291590" y="748233"/>
                </a:lnTo>
                <a:close/>
              </a:path>
            </a:pathLst>
          </a:custGeom>
          <a:solidFill>
            <a:srgbClr val="FFFFFC"/>
          </a:solidFill>
        </p:spPr>
        <p:txBody>
          <a:bodyPr wrap="square" lIns="0" tIns="0" rIns="0" bIns="0" rtlCol="0"/>
          <a:lstStyle/>
          <a:p>
            <a:endParaRPr/>
          </a:p>
        </p:txBody>
      </p:sp>
      <p:sp>
        <p:nvSpPr>
          <p:cNvPr id="9" name="object 9"/>
          <p:cNvSpPr txBox="1">
            <a:spLocks noGrp="1"/>
          </p:cNvSpPr>
          <p:nvPr>
            <p:ph type="sldNum" sz="quarter" idx="7"/>
          </p:nvPr>
        </p:nvSpPr>
        <p:spPr>
          <a:prstGeom prst="rect">
            <a:avLst/>
          </a:prstGeom>
        </p:spPr>
        <p:txBody>
          <a:bodyPr vert="horz" wrap="square" lIns="0" tIns="2540" rIns="0" bIns="0" rtlCol="0">
            <a:spAutoFit/>
          </a:bodyPr>
          <a:lstStyle/>
          <a:p>
            <a:pPr marL="38100">
              <a:lnSpc>
                <a:spcPct val="100000"/>
              </a:lnSpc>
              <a:spcBef>
                <a:spcPts val="20"/>
              </a:spcBef>
            </a:pPr>
            <a:fld id="{81D60167-4931-47E6-BA6A-407CBD079E47}" type="slidenum">
              <a:rPr spc="-25" dirty="0"/>
              <a:t>22</a:t>
            </a:fld>
            <a:endParaRPr spc="-25" dirty="0"/>
          </a:p>
        </p:txBody>
      </p:sp>
    </p:spTree>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custGeom>
            <a:avLst/>
            <a:gdLst/>
            <a:ahLst/>
            <a:cxnLst/>
            <a:rect l="l" t="t" r="r" b="b"/>
            <a:pathLst>
              <a:path w="9144000" h="6858000">
                <a:moveTo>
                  <a:pt x="9144000" y="0"/>
                </a:moveTo>
                <a:lnTo>
                  <a:pt x="0" y="0"/>
                </a:lnTo>
                <a:lnTo>
                  <a:pt x="0" y="6858000"/>
                </a:lnTo>
                <a:lnTo>
                  <a:pt x="9144000" y="6858000"/>
                </a:lnTo>
                <a:lnTo>
                  <a:pt x="9144000" y="0"/>
                </a:lnTo>
                <a:close/>
              </a:path>
            </a:pathLst>
          </a:custGeom>
          <a:solidFill>
            <a:srgbClr val="0000C1"/>
          </a:solidFill>
        </p:spPr>
        <p:txBody>
          <a:bodyPr wrap="square" lIns="0" tIns="0" rIns="0" bIns="0" rtlCol="0"/>
          <a:lstStyle/>
          <a:p>
            <a:endParaRPr/>
          </a:p>
        </p:txBody>
      </p:sp>
      <p:sp>
        <p:nvSpPr>
          <p:cNvPr id="3" name="object 3"/>
          <p:cNvSpPr/>
          <p:nvPr/>
        </p:nvSpPr>
        <p:spPr>
          <a:xfrm>
            <a:off x="1427848" y="6448310"/>
            <a:ext cx="596900" cy="105410"/>
          </a:xfrm>
          <a:custGeom>
            <a:avLst/>
            <a:gdLst/>
            <a:ahLst/>
            <a:cxnLst/>
            <a:rect l="l" t="t" r="r" b="b"/>
            <a:pathLst>
              <a:path w="596900" h="105409">
                <a:moveTo>
                  <a:pt x="7797" y="0"/>
                </a:moveTo>
                <a:lnTo>
                  <a:pt x="0" y="0"/>
                </a:lnTo>
                <a:lnTo>
                  <a:pt x="0" y="102831"/>
                </a:lnTo>
                <a:lnTo>
                  <a:pt x="7797" y="102831"/>
                </a:lnTo>
                <a:lnTo>
                  <a:pt x="7797" y="0"/>
                </a:lnTo>
                <a:close/>
              </a:path>
              <a:path w="596900" h="105409">
                <a:moveTo>
                  <a:pt x="77381" y="51714"/>
                </a:moveTo>
                <a:lnTo>
                  <a:pt x="75996" y="40906"/>
                </a:lnTo>
                <a:lnTo>
                  <a:pt x="72199" y="33959"/>
                </a:lnTo>
                <a:lnTo>
                  <a:pt x="66497" y="30226"/>
                </a:lnTo>
                <a:lnTo>
                  <a:pt x="59385" y="29121"/>
                </a:lnTo>
                <a:lnTo>
                  <a:pt x="50380" y="29121"/>
                </a:lnTo>
                <a:lnTo>
                  <a:pt x="43789" y="33883"/>
                </a:lnTo>
                <a:lnTo>
                  <a:pt x="38392" y="38633"/>
                </a:lnTo>
                <a:lnTo>
                  <a:pt x="38392" y="30911"/>
                </a:lnTo>
                <a:lnTo>
                  <a:pt x="31191" y="30911"/>
                </a:lnTo>
                <a:lnTo>
                  <a:pt x="31191" y="102831"/>
                </a:lnTo>
                <a:lnTo>
                  <a:pt x="38392" y="102831"/>
                </a:lnTo>
                <a:lnTo>
                  <a:pt x="38392" y="45770"/>
                </a:lnTo>
                <a:lnTo>
                  <a:pt x="42583" y="41605"/>
                </a:lnTo>
                <a:lnTo>
                  <a:pt x="50380" y="35064"/>
                </a:lnTo>
                <a:lnTo>
                  <a:pt x="66573" y="35064"/>
                </a:lnTo>
                <a:lnTo>
                  <a:pt x="70180" y="43980"/>
                </a:lnTo>
                <a:lnTo>
                  <a:pt x="70180" y="103416"/>
                </a:lnTo>
                <a:lnTo>
                  <a:pt x="77381" y="103416"/>
                </a:lnTo>
                <a:lnTo>
                  <a:pt x="77381" y="51714"/>
                </a:lnTo>
                <a:close/>
              </a:path>
              <a:path w="596900" h="105409">
                <a:moveTo>
                  <a:pt x="145745" y="30911"/>
                </a:moveTo>
                <a:lnTo>
                  <a:pt x="138544" y="30911"/>
                </a:lnTo>
                <a:lnTo>
                  <a:pt x="118757" y="96291"/>
                </a:lnTo>
                <a:lnTo>
                  <a:pt x="98361" y="30911"/>
                </a:lnTo>
                <a:lnTo>
                  <a:pt x="90563" y="30911"/>
                </a:lnTo>
                <a:lnTo>
                  <a:pt x="113360" y="102831"/>
                </a:lnTo>
                <a:lnTo>
                  <a:pt x="122961" y="102831"/>
                </a:lnTo>
                <a:lnTo>
                  <a:pt x="145745" y="30911"/>
                </a:lnTo>
                <a:close/>
              </a:path>
              <a:path w="596900" h="105409">
                <a:moveTo>
                  <a:pt x="208724" y="63601"/>
                </a:moveTo>
                <a:lnTo>
                  <a:pt x="208508" y="61214"/>
                </a:lnTo>
                <a:lnTo>
                  <a:pt x="207581" y="50939"/>
                </a:lnTo>
                <a:lnTo>
                  <a:pt x="203619" y="39903"/>
                </a:lnTo>
                <a:lnTo>
                  <a:pt x="200329" y="36499"/>
                </a:lnTo>
                <a:lnTo>
                  <a:pt x="200329" y="61214"/>
                </a:lnTo>
                <a:lnTo>
                  <a:pt x="162534" y="61214"/>
                </a:lnTo>
                <a:lnTo>
                  <a:pt x="163779" y="51777"/>
                </a:lnTo>
                <a:lnTo>
                  <a:pt x="167487" y="43167"/>
                </a:lnTo>
                <a:lnTo>
                  <a:pt x="173672" y="36893"/>
                </a:lnTo>
                <a:lnTo>
                  <a:pt x="182333" y="34467"/>
                </a:lnTo>
                <a:lnTo>
                  <a:pt x="190715" y="36728"/>
                </a:lnTo>
                <a:lnTo>
                  <a:pt x="196278" y="42722"/>
                </a:lnTo>
                <a:lnTo>
                  <a:pt x="199364" y="51269"/>
                </a:lnTo>
                <a:lnTo>
                  <a:pt x="200329" y="61214"/>
                </a:lnTo>
                <a:lnTo>
                  <a:pt x="200329" y="36499"/>
                </a:lnTo>
                <a:lnTo>
                  <a:pt x="198374" y="34467"/>
                </a:lnTo>
                <a:lnTo>
                  <a:pt x="196075" y="32092"/>
                </a:lnTo>
                <a:lnTo>
                  <a:pt x="184137" y="29121"/>
                </a:lnTo>
                <a:lnTo>
                  <a:pt x="172554" y="31292"/>
                </a:lnTo>
                <a:lnTo>
                  <a:pt x="163436" y="38036"/>
                </a:lnTo>
                <a:lnTo>
                  <a:pt x="157480" y="49682"/>
                </a:lnTo>
                <a:lnTo>
                  <a:pt x="155346" y="66573"/>
                </a:lnTo>
                <a:lnTo>
                  <a:pt x="157467" y="84391"/>
                </a:lnTo>
                <a:lnTo>
                  <a:pt x="163360" y="96367"/>
                </a:lnTo>
                <a:lnTo>
                  <a:pt x="172300" y="103098"/>
                </a:lnTo>
                <a:lnTo>
                  <a:pt x="183527" y="105206"/>
                </a:lnTo>
                <a:lnTo>
                  <a:pt x="191503" y="104076"/>
                </a:lnTo>
                <a:lnTo>
                  <a:pt x="198297" y="101041"/>
                </a:lnTo>
                <a:lnTo>
                  <a:pt x="200571" y="99263"/>
                </a:lnTo>
                <a:lnTo>
                  <a:pt x="203860" y="96672"/>
                </a:lnTo>
                <a:lnTo>
                  <a:pt x="208127" y="91528"/>
                </a:lnTo>
                <a:lnTo>
                  <a:pt x="203327" y="86779"/>
                </a:lnTo>
                <a:lnTo>
                  <a:pt x="199123" y="93319"/>
                </a:lnTo>
                <a:lnTo>
                  <a:pt x="192532" y="99263"/>
                </a:lnTo>
                <a:lnTo>
                  <a:pt x="184734" y="99263"/>
                </a:lnTo>
                <a:lnTo>
                  <a:pt x="176199" y="97675"/>
                </a:lnTo>
                <a:lnTo>
                  <a:pt x="169138" y="92354"/>
                </a:lnTo>
                <a:lnTo>
                  <a:pt x="164325" y="82461"/>
                </a:lnTo>
                <a:lnTo>
                  <a:pt x="162598" y="67754"/>
                </a:lnTo>
                <a:lnTo>
                  <a:pt x="208724" y="67754"/>
                </a:lnTo>
                <a:lnTo>
                  <a:pt x="208724" y="67157"/>
                </a:lnTo>
                <a:lnTo>
                  <a:pt x="208724" y="63601"/>
                </a:lnTo>
                <a:close/>
              </a:path>
              <a:path w="596900" h="105409">
                <a:moveTo>
                  <a:pt x="271691" y="83807"/>
                </a:moveTo>
                <a:lnTo>
                  <a:pt x="240512" y="60032"/>
                </a:lnTo>
                <a:lnTo>
                  <a:pt x="230911" y="57658"/>
                </a:lnTo>
                <a:lnTo>
                  <a:pt x="230911" y="38633"/>
                </a:lnTo>
                <a:lnTo>
                  <a:pt x="238112" y="34480"/>
                </a:lnTo>
                <a:lnTo>
                  <a:pt x="254304" y="34480"/>
                </a:lnTo>
                <a:lnTo>
                  <a:pt x="259702" y="38633"/>
                </a:lnTo>
                <a:lnTo>
                  <a:pt x="263906" y="43980"/>
                </a:lnTo>
                <a:lnTo>
                  <a:pt x="268097" y="38036"/>
                </a:lnTo>
                <a:lnTo>
                  <a:pt x="262699" y="31508"/>
                </a:lnTo>
                <a:lnTo>
                  <a:pt x="254304" y="28536"/>
                </a:lnTo>
                <a:lnTo>
                  <a:pt x="246507" y="28536"/>
                </a:lnTo>
                <a:lnTo>
                  <a:pt x="237375" y="29845"/>
                </a:lnTo>
                <a:lnTo>
                  <a:pt x="230162" y="33655"/>
                </a:lnTo>
                <a:lnTo>
                  <a:pt x="225425" y="39814"/>
                </a:lnTo>
                <a:lnTo>
                  <a:pt x="223710" y="48145"/>
                </a:lnTo>
                <a:lnTo>
                  <a:pt x="225933" y="56997"/>
                </a:lnTo>
                <a:lnTo>
                  <a:pt x="231508" y="62776"/>
                </a:lnTo>
                <a:lnTo>
                  <a:pt x="238899" y="66446"/>
                </a:lnTo>
                <a:lnTo>
                  <a:pt x="246507" y="68948"/>
                </a:lnTo>
                <a:lnTo>
                  <a:pt x="256108" y="71323"/>
                </a:lnTo>
                <a:lnTo>
                  <a:pt x="264502" y="74295"/>
                </a:lnTo>
                <a:lnTo>
                  <a:pt x="264502" y="93916"/>
                </a:lnTo>
                <a:lnTo>
                  <a:pt x="256705" y="98666"/>
                </a:lnTo>
                <a:lnTo>
                  <a:pt x="239306" y="98666"/>
                </a:lnTo>
                <a:lnTo>
                  <a:pt x="232117" y="94500"/>
                </a:lnTo>
                <a:lnTo>
                  <a:pt x="227317" y="87376"/>
                </a:lnTo>
                <a:lnTo>
                  <a:pt x="222516" y="92125"/>
                </a:lnTo>
                <a:lnTo>
                  <a:pt x="227634" y="97586"/>
                </a:lnTo>
                <a:lnTo>
                  <a:pt x="233756" y="101485"/>
                </a:lnTo>
                <a:lnTo>
                  <a:pt x="240563" y="103835"/>
                </a:lnTo>
                <a:lnTo>
                  <a:pt x="247700" y="104609"/>
                </a:lnTo>
                <a:lnTo>
                  <a:pt x="257276" y="103111"/>
                </a:lnTo>
                <a:lnTo>
                  <a:pt x="264871" y="98894"/>
                </a:lnTo>
                <a:lnTo>
                  <a:pt x="269887" y="92329"/>
                </a:lnTo>
                <a:lnTo>
                  <a:pt x="271691" y="83807"/>
                </a:lnTo>
                <a:close/>
              </a:path>
              <a:path w="596900" h="105409">
                <a:moveTo>
                  <a:pt x="317881" y="100444"/>
                </a:moveTo>
                <a:lnTo>
                  <a:pt x="317284" y="93916"/>
                </a:lnTo>
                <a:lnTo>
                  <a:pt x="314883" y="96291"/>
                </a:lnTo>
                <a:lnTo>
                  <a:pt x="311277" y="98069"/>
                </a:lnTo>
                <a:lnTo>
                  <a:pt x="302882" y="98069"/>
                </a:lnTo>
                <a:lnTo>
                  <a:pt x="300482" y="94500"/>
                </a:lnTo>
                <a:lnTo>
                  <a:pt x="300482" y="36855"/>
                </a:lnTo>
                <a:lnTo>
                  <a:pt x="317284" y="36855"/>
                </a:lnTo>
                <a:lnTo>
                  <a:pt x="317284" y="30911"/>
                </a:lnTo>
                <a:lnTo>
                  <a:pt x="300482" y="30911"/>
                </a:lnTo>
                <a:lnTo>
                  <a:pt x="300482" y="5943"/>
                </a:lnTo>
                <a:lnTo>
                  <a:pt x="293293" y="10109"/>
                </a:lnTo>
                <a:lnTo>
                  <a:pt x="293293" y="30314"/>
                </a:lnTo>
                <a:lnTo>
                  <a:pt x="281889" y="30314"/>
                </a:lnTo>
                <a:lnTo>
                  <a:pt x="281889" y="36258"/>
                </a:lnTo>
                <a:lnTo>
                  <a:pt x="293293" y="36258"/>
                </a:lnTo>
                <a:lnTo>
                  <a:pt x="293293" y="98069"/>
                </a:lnTo>
                <a:lnTo>
                  <a:pt x="297484" y="104013"/>
                </a:lnTo>
                <a:lnTo>
                  <a:pt x="311277" y="104013"/>
                </a:lnTo>
                <a:lnTo>
                  <a:pt x="315480" y="102235"/>
                </a:lnTo>
                <a:lnTo>
                  <a:pt x="317881" y="100444"/>
                </a:lnTo>
                <a:close/>
              </a:path>
              <a:path w="596900" h="105409">
                <a:moveTo>
                  <a:pt x="416839" y="51714"/>
                </a:moveTo>
                <a:lnTo>
                  <a:pt x="415556" y="40906"/>
                </a:lnTo>
                <a:lnTo>
                  <a:pt x="411962" y="33959"/>
                </a:lnTo>
                <a:lnTo>
                  <a:pt x="406463" y="30226"/>
                </a:lnTo>
                <a:lnTo>
                  <a:pt x="399440" y="29121"/>
                </a:lnTo>
                <a:lnTo>
                  <a:pt x="389851" y="29121"/>
                </a:lnTo>
                <a:lnTo>
                  <a:pt x="383857" y="33883"/>
                </a:lnTo>
                <a:lnTo>
                  <a:pt x="377253" y="39827"/>
                </a:lnTo>
                <a:lnTo>
                  <a:pt x="374853" y="32092"/>
                </a:lnTo>
                <a:lnTo>
                  <a:pt x="368858" y="29121"/>
                </a:lnTo>
                <a:lnTo>
                  <a:pt x="352069" y="29121"/>
                </a:lnTo>
                <a:lnTo>
                  <a:pt x="341274" y="38633"/>
                </a:lnTo>
                <a:lnTo>
                  <a:pt x="341274" y="30911"/>
                </a:lnTo>
                <a:lnTo>
                  <a:pt x="334073" y="30911"/>
                </a:lnTo>
                <a:lnTo>
                  <a:pt x="334073" y="102831"/>
                </a:lnTo>
                <a:lnTo>
                  <a:pt x="341274" y="102831"/>
                </a:lnTo>
                <a:lnTo>
                  <a:pt x="341274" y="45173"/>
                </a:lnTo>
                <a:lnTo>
                  <a:pt x="345465" y="41008"/>
                </a:lnTo>
                <a:lnTo>
                  <a:pt x="352666" y="34467"/>
                </a:lnTo>
                <a:lnTo>
                  <a:pt x="368858" y="34467"/>
                </a:lnTo>
                <a:lnTo>
                  <a:pt x="371856" y="43383"/>
                </a:lnTo>
                <a:lnTo>
                  <a:pt x="371856" y="102831"/>
                </a:lnTo>
                <a:lnTo>
                  <a:pt x="379056" y="102831"/>
                </a:lnTo>
                <a:lnTo>
                  <a:pt x="379056" y="45770"/>
                </a:lnTo>
                <a:lnTo>
                  <a:pt x="383247" y="41605"/>
                </a:lnTo>
                <a:lnTo>
                  <a:pt x="390448" y="35064"/>
                </a:lnTo>
                <a:lnTo>
                  <a:pt x="406641" y="35064"/>
                </a:lnTo>
                <a:lnTo>
                  <a:pt x="409638" y="43980"/>
                </a:lnTo>
                <a:lnTo>
                  <a:pt x="409638" y="103416"/>
                </a:lnTo>
                <a:lnTo>
                  <a:pt x="416839" y="103416"/>
                </a:lnTo>
                <a:lnTo>
                  <a:pt x="416839" y="51714"/>
                </a:lnTo>
                <a:close/>
              </a:path>
              <a:path w="596900" h="105409">
                <a:moveTo>
                  <a:pt x="487603" y="63601"/>
                </a:moveTo>
                <a:lnTo>
                  <a:pt x="487400" y="61214"/>
                </a:lnTo>
                <a:lnTo>
                  <a:pt x="486460" y="50939"/>
                </a:lnTo>
                <a:lnTo>
                  <a:pt x="482511" y="39903"/>
                </a:lnTo>
                <a:lnTo>
                  <a:pt x="479209" y="36487"/>
                </a:lnTo>
                <a:lnTo>
                  <a:pt x="479209" y="61214"/>
                </a:lnTo>
                <a:lnTo>
                  <a:pt x="441426" y="61214"/>
                </a:lnTo>
                <a:lnTo>
                  <a:pt x="442671" y="51777"/>
                </a:lnTo>
                <a:lnTo>
                  <a:pt x="446379" y="43167"/>
                </a:lnTo>
                <a:lnTo>
                  <a:pt x="452564" y="36893"/>
                </a:lnTo>
                <a:lnTo>
                  <a:pt x="461225" y="34467"/>
                </a:lnTo>
                <a:lnTo>
                  <a:pt x="469595" y="36728"/>
                </a:lnTo>
                <a:lnTo>
                  <a:pt x="475170" y="42722"/>
                </a:lnTo>
                <a:lnTo>
                  <a:pt x="478256" y="51269"/>
                </a:lnTo>
                <a:lnTo>
                  <a:pt x="479209" y="61214"/>
                </a:lnTo>
                <a:lnTo>
                  <a:pt x="479209" y="36487"/>
                </a:lnTo>
                <a:lnTo>
                  <a:pt x="477266" y="34467"/>
                </a:lnTo>
                <a:lnTo>
                  <a:pt x="474954" y="32092"/>
                </a:lnTo>
                <a:lnTo>
                  <a:pt x="463016" y="29121"/>
                </a:lnTo>
                <a:lnTo>
                  <a:pt x="451434" y="31292"/>
                </a:lnTo>
                <a:lnTo>
                  <a:pt x="442328" y="38036"/>
                </a:lnTo>
                <a:lnTo>
                  <a:pt x="436372" y="49682"/>
                </a:lnTo>
                <a:lnTo>
                  <a:pt x="434225" y="66573"/>
                </a:lnTo>
                <a:lnTo>
                  <a:pt x="436359" y="84391"/>
                </a:lnTo>
                <a:lnTo>
                  <a:pt x="442252" y="96367"/>
                </a:lnTo>
                <a:lnTo>
                  <a:pt x="451180" y="103098"/>
                </a:lnTo>
                <a:lnTo>
                  <a:pt x="462419" y="105206"/>
                </a:lnTo>
                <a:lnTo>
                  <a:pt x="470395" y="104076"/>
                </a:lnTo>
                <a:lnTo>
                  <a:pt x="477189" y="101041"/>
                </a:lnTo>
                <a:lnTo>
                  <a:pt x="479463" y="99263"/>
                </a:lnTo>
                <a:lnTo>
                  <a:pt x="482739" y="96672"/>
                </a:lnTo>
                <a:lnTo>
                  <a:pt x="487006" y="91528"/>
                </a:lnTo>
                <a:lnTo>
                  <a:pt x="482206" y="86779"/>
                </a:lnTo>
                <a:lnTo>
                  <a:pt x="478015" y="93319"/>
                </a:lnTo>
                <a:lnTo>
                  <a:pt x="471411" y="99263"/>
                </a:lnTo>
                <a:lnTo>
                  <a:pt x="463613" y="99263"/>
                </a:lnTo>
                <a:lnTo>
                  <a:pt x="455091" y="97675"/>
                </a:lnTo>
                <a:lnTo>
                  <a:pt x="448030" y="92354"/>
                </a:lnTo>
                <a:lnTo>
                  <a:pt x="443204" y="82461"/>
                </a:lnTo>
                <a:lnTo>
                  <a:pt x="441490" y="67754"/>
                </a:lnTo>
                <a:lnTo>
                  <a:pt x="487603" y="67754"/>
                </a:lnTo>
                <a:lnTo>
                  <a:pt x="487603" y="67157"/>
                </a:lnTo>
                <a:lnTo>
                  <a:pt x="487603" y="63601"/>
                </a:lnTo>
                <a:close/>
              </a:path>
              <a:path w="596900" h="105409">
                <a:moveTo>
                  <a:pt x="548779" y="51714"/>
                </a:moveTo>
                <a:lnTo>
                  <a:pt x="530796" y="29121"/>
                </a:lnTo>
                <a:lnTo>
                  <a:pt x="521792" y="29121"/>
                </a:lnTo>
                <a:lnTo>
                  <a:pt x="515200" y="33883"/>
                </a:lnTo>
                <a:lnTo>
                  <a:pt x="509803" y="38633"/>
                </a:lnTo>
                <a:lnTo>
                  <a:pt x="509803" y="30911"/>
                </a:lnTo>
                <a:lnTo>
                  <a:pt x="502602" y="30911"/>
                </a:lnTo>
                <a:lnTo>
                  <a:pt x="502602" y="102831"/>
                </a:lnTo>
                <a:lnTo>
                  <a:pt x="509206" y="102831"/>
                </a:lnTo>
                <a:lnTo>
                  <a:pt x="509206" y="45770"/>
                </a:lnTo>
                <a:lnTo>
                  <a:pt x="513397" y="41605"/>
                </a:lnTo>
                <a:lnTo>
                  <a:pt x="516940" y="38633"/>
                </a:lnTo>
                <a:lnTo>
                  <a:pt x="521195" y="35064"/>
                </a:lnTo>
                <a:lnTo>
                  <a:pt x="537387" y="35064"/>
                </a:lnTo>
                <a:lnTo>
                  <a:pt x="540994" y="43980"/>
                </a:lnTo>
                <a:lnTo>
                  <a:pt x="540994" y="103416"/>
                </a:lnTo>
                <a:lnTo>
                  <a:pt x="548779" y="103416"/>
                </a:lnTo>
                <a:lnTo>
                  <a:pt x="548779" y="51714"/>
                </a:lnTo>
                <a:close/>
              </a:path>
              <a:path w="596900" h="105409">
                <a:moveTo>
                  <a:pt x="596760" y="100444"/>
                </a:moveTo>
                <a:lnTo>
                  <a:pt x="596163" y="93916"/>
                </a:lnTo>
                <a:lnTo>
                  <a:pt x="593763" y="96291"/>
                </a:lnTo>
                <a:lnTo>
                  <a:pt x="590169" y="98069"/>
                </a:lnTo>
                <a:lnTo>
                  <a:pt x="581774" y="98069"/>
                </a:lnTo>
                <a:lnTo>
                  <a:pt x="579374" y="94500"/>
                </a:lnTo>
                <a:lnTo>
                  <a:pt x="579374" y="36855"/>
                </a:lnTo>
                <a:lnTo>
                  <a:pt x="596163" y="36855"/>
                </a:lnTo>
                <a:lnTo>
                  <a:pt x="596163" y="30911"/>
                </a:lnTo>
                <a:lnTo>
                  <a:pt x="579374" y="30911"/>
                </a:lnTo>
                <a:lnTo>
                  <a:pt x="579374" y="5943"/>
                </a:lnTo>
                <a:lnTo>
                  <a:pt x="572173" y="10109"/>
                </a:lnTo>
                <a:lnTo>
                  <a:pt x="572173" y="30314"/>
                </a:lnTo>
                <a:lnTo>
                  <a:pt x="560781" y="30314"/>
                </a:lnTo>
                <a:lnTo>
                  <a:pt x="560781" y="36258"/>
                </a:lnTo>
                <a:lnTo>
                  <a:pt x="572173" y="36258"/>
                </a:lnTo>
                <a:lnTo>
                  <a:pt x="572173" y="98069"/>
                </a:lnTo>
                <a:lnTo>
                  <a:pt x="576376" y="104013"/>
                </a:lnTo>
                <a:lnTo>
                  <a:pt x="590169" y="104013"/>
                </a:lnTo>
                <a:lnTo>
                  <a:pt x="594372" y="102235"/>
                </a:lnTo>
                <a:lnTo>
                  <a:pt x="596760" y="100444"/>
                </a:lnTo>
                <a:close/>
              </a:path>
            </a:pathLst>
          </a:custGeom>
          <a:solidFill>
            <a:srgbClr val="FFFFFF"/>
          </a:solidFill>
        </p:spPr>
        <p:txBody>
          <a:bodyPr wrap="square" lIns="0" tIns="0" rIns="0" bIns="0" rtlCol="0"/>
          <a:lstStyle/>
          <a:p>
            <a:endParaRPr/>
          </a:p>
        </p:txBody>
      </p:sp>
      <p:grpSp>
        <p:nvGrpSpPr>
          <p:cNvPr id="4" name="object 4"/>
          <p:cNvGrpSpPr/>
          <p:nvPr/>
        </p:nvGrpSpPr>
        <p:grpSpPr>
          <a:xfrm>
            <a:off x="2089394" y="6448305"/>
            <a:ext cx="725170" cy="128270"/>
            <a:chOff x="2089394" y="6448305"/>
            <a:chExt cx="725170" cy="128270"/>
          </a:xfrm>
        </p:grpSpPr>
        <p:pic>
          <p:nvPicPr>
            <p:cNvPr id="5" name="object 5"/>
            <p:cNvPicPr/>
            <p:nvPr/>
          </p:nvPicPr>
          <p:blipFill>
            <a:blip r:embed="rId3" cstate="print"/>
            <a:stretch>
              <a:fillRect/>
            </a:stretch>
          </p:blipFill>
          <p:spPr>
            <a:xfrm>
              <a:off x="2089394" y="6448305"/>
              <a:ext cx="77968" cy="102825"/>
            </a:xfrm>
            <a:prstGeom prst="rect">
              <a:avLst/>
            </a:prstGeom>
          </p:spPr>
        </p:pic>
        <p:sp>
          <p:nvSpPr>
            <p:cNvPr id="6" name="object 6"/>
            <p:cNvSpPr/>
            <p:nvPr/>
          </p:nvSpPr>
          <p:spPr>
            <a:xfrm>
              <a:off x="2188946" y="6476250"/>
              <a:ext cx="119380" cy="76835"/>
            </a:xfrm>
            <a:custGeom>
              <a:avLst/>
              <a:gdLst/>
              <a:ahLst/>
              <a:cxnLst/>
              <a:rect l="l" t="t" r="r" b="b"/>
              <a:pathLst>
                <a:path w="119380" h="76834">
                  <a:moveTo>
                    <a:pt x="49187" y="21386"/>
                  </a:moveTo>
                  <a:lnTo>
                    <a:pt x="47777" y="11531"/>
                  </a:lnTo>
                  <a:lnTo>
                    <a:pt x="44411" y="5943"/>
                  </a:lnTo>
                  <a:lnTo>
                    <a:pt x="43789" y="4902"/>
                  </a:lnTo>
                  <a:lnTo>
                    <a:pt x="37541" y="1168"/>
                  </a:lnTo>
                  <a:lnTo>
                    <a:pt x="29387" y="0"/>
                  </a:lnTo>
                  <a:lnTo>
                    <a:pt x="21577" y="939"/>
                  </a:lnTo>
                  <a:lnTo>
                    <a:pt x="15074" y="3556"/>
                  </a:lnTo>
                  <a:lnTo>
                    <a:pt x="9563" y="7518"/>
                  </a:lnTo>
                  <a:lnTo>
                    <a:pt x="4800" y="12471"/>
                  </a:lnTo>
                  <a:lnTo>
                    <a:pt x="8991" y="17830"/>
                  </a:lnTo>
                  <a:lnTo>
                    <a:pt x="13195" y="11290"/>
                  </a:lnTo>
                  <a:lnTo>
                    <a:pt x="19799" y="5943"/>
                  </a:lnTo>
                  <a:lnTo>
                    <a:pt x="35991" y="5943"/>
                  </a:lnTo>
                  <a:lnTo>
                    <a:pt x="41986" y="11290"/>
                  </a:lnTo>
                  <a:lnTo>
                    <a:pt x="41986" y="26149"/>
                  </a:lnTo>
                  <a:lnTo>
                    <a:pt x="40779" y="26746"/>
                  </a:lnTo>
                  <a:lnTo>
                    <a:pt x="40779" y="34467"/>
                  </a:lnTo>
                  <a:lnTo>
                    <a:pt x="40779" y="58839"/>
                  </a:lnTo>
                  <a:lnTo>
                    <a:pt x="35991" y="65379"/>
                  </a:lnTo>
                  <a:lnTo>
                    <a:pt x="28790" y="71323"/>
                  </a:lnTo>
                  <a:lnTo>
                    <a:pt x="12598" y="71323"/>
                  </a:lnTo>
                  <a:lnTo>
                    <a:pt x="6604" y="64782"/>
                  </a:lnTo>
                  <a:lnTo>
                    <a:pt x="6604" y="55270"/>
                  </a:lnTo>
                  <a:lnTo>
                    <a:pt x="40779" y="34467"/>
                  </a:lnTo>
                  <a:lnTo>
                    <a:pt x="40779" y="26746"/>
                  </a:lnTo>
                  <a:lnTo>
                    <a:pt x="38379" y="27927"/>
                  </a:lnTo>
                  <a:lnTo>
                    <a:pt x="33591" y="28524"/>
                  </a:lnTo>
                  <a:lnTo>
                    <a:pt x="29984" y="29121"/>
                  </a:lnTo>
                  <a:lnTo>
                    <a:pt x="18465" y="31775"/>
                  </a:lnTo>
                  <a:lnTo>
                    <a:pt x="8928" y="36550"/>
                  </a:lnTo>
                  <a:lnTo>
                    <a:pt x="2413" y="43992"/>
                  </a:lnTo>
                  <a:lnTo>
                    <a:pt x="0" y="54673"/>
                  </a:lnTo>
                  <a:lnTo>
                    <a:pt x="1752" y="64135"/>
                  </a:lnTo>
                  <a:lnTo>
                    <a:pt x="6375" y="71018"/>
                  </a:lnTo>
                  <a:lnTo>
                    <a:pt x="12903" y="75234"/>
                  </a:lnTo>
                  <a:lnTo>
                    <a:pt x="20396" y="76669"/>
                  </a:lnTo>
                  <a:lnTo>
                    <a:pt x="28790" y="76669"/>
                  </a:lnTo>
                  <a:lnTo>
                    <a:pt x="35382" y="71323"/>
                  </a:lnTo>
                  <a:lnTo>
                    <a:pt x="41389" y="65379"/>
                  </a:lnTo>
                  <a:lnTo>
                    <a:pt x="41389" y="74295"/>
                  </a:lnTo>
                  <a:lnTo>
                    <a:pt x="49187" y="74295"/>
                  </a:lnTo>
                  <a:lnTo>
                    <a:pt x="49187" y="65379"/>
                  </a:lnTo>
                  <a:lnTo>
                    <a:pt x="49187" y="34467"/>
                  </a:lnTo>
                  <a:lnTo>
                    <a:pt x="49187" y="21386"/>
                  </a:lnTo>
                  <a:close/>
                </a:path>
                <a:path w="119380" h="76834">
                  <a:moveTo>
                    <a:pt x="118757" y="23774"/>
                  </a:moveTo>
                  <a:lnTo>
                    <a:pt x="117373" y="12966"/>
                  </a:lnTo>
                  <a:lnTo>
                    <a:pt x="113576" y="6019"/>
                  </a:lnTo>
                  <a:lnTo>
                    <a:pt x="107873" y="2286"/>
                  </a:lnTo>
                  <a:lnTo>
                    <a:pt x="100761" y="1181"/>
                  </a:lnTo>
                  <a:lnTo>
                    <a:pt x="91770" y="1181"/>
                  </a:lnTo>
                  <a:lnTo>
                    <a:pt x="85166" y="5943"/>
                  </a:lnTo>
                  <a:lnTo>
                    <a:pt x="79768" y="10693"/>
                  </a:lnTo>
                  <a:lnTo>
                    <a:pt x="79768" y="2971"/>
                  </a:lnTo>
                  <a:lnTo>
                    <a:pt x="72567" y="2971"/>
                  </a:lnTo>
                  <a:lnTo>
                    <a:pt x="72567" y="74891"/>
                  </a:lnTo>
                  <a:lnTo>
                    <a:pt x="79768" y="74891"/>
                  </a:lnTo>
                  <a:lnTo>
                    <a:pt x="79768" y="17830"/>
                  </a:lnTo>
                  <a:lnTo>
                    <a:pt x="83972" y="13665"/>
                  </a:lnTo>
                  <a:lnTo>
                    <a:pt x="91770" y="7124"/>
                  </a:lnTo>
                  <a:lnTo>
                    <a:pt x="107962" y="7124"/>
                  </a:lnTo>
                  <a:lnTo>
                    <a:pt x="111556" y="16040"/>
                  </a:lnTo>
                  <a:lnTo>
                    <a:pt x="111556" y="75476"/>
                  </a:lnTo>
                  <a:lnTo>
                    <a:pt x="118757" y="75476"/>
                  </a:lnTo>
                  <a:lnTo>
                    <a:pt x="118757" y="23774"/>
                  </a:lnTo>
                  <a:close/>
                </a:path>
              </a:pathLst>
            </a:custGeom>
            <a:solidFill>
              <a:srgbClr val="FFFFFF"/>
            </a:solidFill>
          </p:spPr>
          <p:txBody>
            <a:bodyPr wrap="square" lIns="0" tIns="0" rIns="0" bIns="0" rtlCol="0"/>
            <a:lstStyle/>
            <a:p>
              <a:endParaRPr/>
            </a:p>
          </p:txBody>
        </p:sp>
        <p:pic>
          <p:nvPicPr>
            <p:cNvPr id="7" name="object 7"/>
            <p:cNvPicPr/>
            <p:nvPr/>
          </p:nvPicPr>
          <p:blipFill>
            <a:blip r:embed="rId4" cstate="print"/>
            <a:stretch>
              <a:fillRect/>
            </a:stretch>
          </p:blipFill>
          <p:spPr>
            <a:xfrm>
              <a:off x="2328098" y="6475646"/>
              <a:ext cx="193722" cy="100447"/>
            </a:xfrm>
            <a:prstGeom prst="rect">
              <a:avLst/>
            </a:prstGeom>
          </p:spPr>
        </p:pic>
        <p:pic>
          <p:nvPicPr>
            <p:cNvPr id="8" name="object 8"/>
            <p:cNvPicPr/>
            <p:nvPr/>
          </p:nvPicPr>
          <p:blipFill>
            <a:blip r:embed="rId5" cstate="print"/>
            <a:stretch>
              <a:fillRect/>
            </a:stretch>
          </p:blipFill>
          <p:spPr>
            <a:xfrm>
              <a:off x="2541612" y="6477429"/>
              <a:ext cx="82766" cy="74295"/>
            </a:xfrm>
            <a:prstGeom prst="rect">
              <a:avLst/>
            </a:prstGeom>
          </p:spPr>
        </p:pic>
        <p:sp>
          <p:nvSpPr>
            <p:cNvPr id="9" name="object 9"/>
            <p:cNvSpPr/>
            <p:nvPr/>
          </p:nvSpPr>
          <p:spPr>
            <a:xfrm>
              <a:off x="2644171" y="6477429"/>
              <a:ext cx="53975" cy="76200"/>
            </a:xfrm>
            <a:custGeom>
              <a:avLst/>
              <a:gdLst/>
              <a:ahLst/>
              <a:cxnLst/>
              <a:rect l="l" t="t" r="r" b="b"/>
              <a:pathLst>
                <a:path w="53975" h="76200">
                  <a:moveTo>
                    <a:pt x="28188" y="76078"/>
                  </a:moveTo>
                  <a:lnTo>
                    <a:pt x="16952" y="73970"/>
                  </a:lnTo>
                  <a:lnTo>
                    <a:pt x="8021" y="67237"/>
                  </a:lnTo>
                  <a:lnTo>
                    <a:pt x="2127" y="55266"/>
                  </a:lnTo>
                  <a:lnTo>
                    <a:pt x="0" y="37444"/>
                  </a:lnTo>
                  <a:lnTo>
                    <a:pt x="2136" y="20561"/>
                  </a:lnTo>
                  <a:lnTo>
                    <a:pt x="8096" y="8915"/>
                  </a:lnTo>
                  <a:lnTo>
                    <a:pt x="17205" y="2173"/>
                  </a:lnTo>
                  <a:lnTo>
                    <a:pt x="28788" y="0"/>
                  </a:lnTo>
                  <a:lnTo>
                    <a:pt x="40727" y="2962"/>
                  </a:lnTo>
                  <a:lnTo>
                    <a:pt x="43035" y="5349"/>
                  </a:lnTo>
                  <a:lnTo>
                    <a:pt x="26989" y="5349"/>
                  </a:lnTo>
                  <a:lnTo>
                    <a:pt x="18330" y="7773"/>
                  </a:lnTo>
                  <a:lnTo>
                    <a:pt x="12145" y="14041"/>
                  </a:lnTo>
                  <a:lnTo>
                    <a:pt x="8434" y="22650"/>
                  </a:lnTo>
                  <a:lnTo>
                    <a:pt x="7197" y="32095"/>
                  </a:lnTo>
                  <a:lnTo>
                    <a:pt x="53163" y="32095"/>
                  </a:lnTo>
                  <a:lnTo>
                    <a:pt x="53378" y="34473"/>
                  </a:lnTo>
                  <a:lnTo>
                    <a:pt x="53378" y="38039"/>
                  </a:lnTo>
                  <a:lnTo>
                    <a:pt x="7197" y="38039"/>
                  </a:lnTo>
                  <a:lnTo>
                    <a:pt x="8977" y="53334"/>
                  </a:lnTo>
                  <a:lnTo>
                    <a:pt x="13794" y="63225"/>
                  </a:lnTo>
                  <a:lnTo>
                    <a:pt x="20860" y="68546"/>
                  </a:lnTo>
                  <a:lnTo>
                    <a:pt x="29388" y="70135"/>
                  </a:lnTo>
                  <a:lnTo>
                    <a:pt x="45227" y="70135"/>
                  </a:lnTo>
                  <a:lnTo>
                    <a:pt x="42957" y="71918"/>
                  </a:lnTo>
                  <a:lnTo>
                    <a:pt x="36163" y="74945"/>
                  </a:lnTo>
                  <a:lnTo>
                    <a:pt x="28188" y="76078"/>
                  </a:lnTo>
                  <a:close/>
                </a:path>
                <a:path w="53975" h="76200">
                  <a:moveTo>
                    <a:pt x="53163" y="32095"/>
                  </a:moveTo>
                  <a:lnTo>
                    <a:pt x="44981" y="32095"/>
                  </a:lnTo>
                  <a:lnTo>
                    <a:pt x="44026" y="22149"/>
                  </a:lnTo>
                  <a:lnTo>
                    <a:pt x="40933" y="13596"/>
                  </a:lnTo>
                  <a:lnTo>
                    <a:pt x="35367" y="7606"/>
                  </a:lnTo>
                  <a:lnTo>
                    <a:pt x="26989" y="5349"/>
                  </a:lnTo>
                  <a:lnTo>
                    <a:pt x="43035" y="5349"/>
                  </a:lnTo>
                  <a:lnTo>
                    <a:pt x="48280" y="10772"/>
                  </a:lnTo>
                  <a:lnTo>
                    <a:pt x="52235" y="21815"/>
                  </a:lnTo>
                  <a:lnTo>
                    <a:pt x="53163" y="32095"/>
                  </a:lnTo>
                  <a:close/>
                </a:path>
                <a:path w="53975" h="76200">
                  <a:moveTo>
                    <a:pt x="7266" y="38633"/>
                  </a:moveTo>
                  <a:lnTo>
                    <a:pt x="7197" y="38039"/>
                  </a:lnTo>
                  <a:lnTo>
                    <a:pt x="7266" y="38633"/>
                  </a:lnTo>
                  <a:close/>
                </a:path>
                <a:path w="53975" h="76200">
                  <a:moveTo>
                    <a:pt x="53378" y="38633"/>
                  </a:moveTo>
                  <a:lnTo>
                    <a:pt x="7266" y="38633"/>
                  </a:lnTo>
                  <a:lnTo>
                    <a:pt x="7197" y="38039"/>
                  </a:lnTo>
                  <a:lnTo>
                    <a:pt x="53378" y="38039"/>
                  </a:lnTo>
                  <a:lnTo>
                    <a:pt x="53378" y="38633"/>
                  </a:lnTo>
                  <a:close/>
                </a:path>
                <a:path w="53975" h="76200">
                  <a:moveTo>
                    <a:pt x="45227" y="70135"/>
                  </a:moveTo>
                  <a:lnTo>
                    <a:pt x="37185" y="70135"/>
                  </a:lnTo>
                  <a:lnTo>
                    <a:pt x="43782" y="64191"/>
                  </a:lnTo>
                  <a:lnTo>
                    <a:pt x="47980" y="57653"/>
                  </a:lnTo>
                  <a:lnTo>
                    <a:pt x="52778" y="62408"/>
                  </a:lnTo>
                  <a:lnTo>
                    <a:pt x="48514" y="67553"/>
                  </a:lnTo>
                  <a:lnTo>
                    <a:pt x="45227" y="70135"/>
                  </a:lnTo>
                  <a:close/>
                </a:path>
              </a:pathLst>
            </a:custGeom>
            <a:solidFill>
              <a:srgbClr val="FFFFFF"/>
            </a:solidFill>
          </p:spPr>
          <p:txBody>
            <a:bodyPr wrap="square" lIns="0" tIns="0" rIns="0" bIns="0" rtlCol="0"/>
            <a:lstStyle/>
            <a:p>
              <a:endParaRPr/>
            </a:p>
          </p:txBody>
        </p:sp>
        <p:pic>
          <p:nvPicPr>
            <p:cNvPr id="10" name="object 10"/>
            <p:cNvPicPr/>
            <p:nvPr/>
          </p:nvPicPr>
          <p:blipFill>
            <a:blip r:embed="rId6" cstate="print"/>
            <a:stretch>
              <a:fillRect/>
            </a:stretch>
          </p:blipFill>
          <p:spPr>
            <a:xfrm>
              <a:off x="2717341" y="6454249"/>
              <a:ext cx="97160" cy="98070"/>
            </a:xfrm>
            <a:prstGeom prst="rect">
              <a:avLst/>
            </a:prstGeom>
          </p:spPr>
        </p:pic>
      </p:grpSp>
      <p:pic>
        <p:nvPicPr>
          <p:cNvPr id="11" name="object 11"/>
          <p:cNvPicPr/>
          <p:nvPr/>
        </p:nvPicPr>
        <p:blipFill>
          <a:blip r:embed="rId7" cstate="print"/>
          <a:stretch>
            <a:fillRect/>
          </a:stretch>
        </p:blipFill>
        <p:spPr>
          <a:xfrm>
            <a:off x="405636" y="6382925"/>
            <a:ext cx="952557" cy="306069"/>
          </a:xfrm>
          <a:prstGeom prst="rect">
            <a:avLst/>
          </a:prstGeom>
        </p:spPr>
      </p:pic>
      <p:sp>
        <p:nvSpPr>
          <p:cNvPr id="12" name="object 12"/>
          <p:cNvSpPr txBox="1"/>
          <p:nvPr/>
        </p:nvSpPr>
        <p:spPr>
          <a:xfrm>
            <a:off x="387870" y="988676"/>
            <a:ext cx="7037070" cy="4250055"/>
          </a:xfrm>
          <a:prstGeom prst="rect">
            <a:avLst/>
          </a:prstGeom>
        </p:spPr>
        <p:txBody>
          <a:bodyPr vert="horz" wrap="square" lIns="0" tIns="78740" rIns="0" bIns="0" rtlCol="0">
            <a:spAutoFit/>
          </a:bodyPr>
          <a:lstStyle/>
          <a:p>
            <a:pPr marL="12700" marR="5080">
              <a:lnSpc>
                <a:spcPts val="8210"/>
              </a:lnSpc>
              <a:spcBef>
                <a:spcPts val="620"/>
              </a:spcBef>
            </a:pPr>
            <a:r>
              <a:rPr sz="7200" b="1" spc="-10" dirty="0">
                <a:solidFill>
                  <a:srgbClr val="FFFFFF"/>
                </a:solidFill>
                <a:latin typeface="Arial"/>
                <a:cs typeface="Arial"/>
              </a:rPr>
              <a:t>American </a:t>
            </a:r>
            <a:r>
              <a:rPr sz="7200" b="1" dirty="0">
                <a:solidFill>
                  <a:srgbClr val="FFFFFF"/>
                </a:solidFill>
                <a:latin typeface="Arial"/>
                <a:cs typeface="Arial"/>
              </a:rPr>
              <a:t>opportunity</a:t>
            </a:r>
            <a:r>
              <a:rPr sz="7200" b="1" spc="-5" dirty="0">
                <a:solidFill>
                  <a:srgbClr val="FFFFFF"/>
                </a:solidFill>
                <a:latin typeface="Arial"/>
                <a:cs typeface="Arial"/>
              </a:rPr>
              <a:t> </a:t>
            </a:r>
            <a:r>
              <a:rPr sz="7200" b="1" spc="-25" dirty="0">
                <a:solidFill>
                  <a:srgbClr val="FFFFFF"/>
                </a:solidFill>
                <a:latin typeface="Arial"/>
                <a:cs typeface="Arial"/>
              </a:rPr>
              <a:t>and </a:t>
            </a:r>
            <a:r>
              <a:rPr sz="7200" b="1" dirty="0">
                <a:solidFill>
                  <a:srgbClr val="FFFFFF"/>
                </a:solidFill>
                <a:latin typeface="Arial"/>
                <a:cs typeface="Arial"/>
              </a:rPr>
              <a:t>lifetime</a:t>
            </a:r>
            <a:r>
              <a:rPr sz="7200" b="1" spc="-35" dirty="0">
                <a:solidFill>
                  <a:srgbClr val="FFFFFF"/>
                </a:solidFill>
                <a:latin typeface="Arial"/>
                <a:cs typeface="Arial"/>
              </a:rPr>
              <a:t> </a:t>
            </a:r>
            <a:r>
              <a:rPr sz="7200" b="1" spc="-10" dirty="0">
                <a:solidFill>
                  <a:srgbClr val="FFFFFF"/>
                </a:solidFill>
                <a:latin typeface="Arial"/>
                <a:cs typeface="Arial"/>
              </a:rPr>
              <a:t>learning </a:t>
            </a:r>
            <a:r>
              <a:rPr sz="7200" b="1" dirty="0">
                <a:solidFill>
                  <a:srgbClr val="FFFFFF"/>
                </a:solidFill>
                <a:latin typeface="Arial"/>
                <a:cs typeface="Arial"/>
              </a:rPr>
              <a:t>tax</a:t>
            </a:r>
            <a:r>
              <a:rPr sz="7200" b="1" spc="-15" dirty="0">
                <a:solidFill>
                  <a:srgbClr val="FFFFFF"/>
                </a:solidFill>
                <a:latin typeface="Arial"/>
                <a:cs typeface="Arial"/>
              </a:rPr>
              <a:t> </a:t>
            </a:r>
            <a:r>
              <a:rPr sz="7200" b="1" spc="-10" dirty="0">
                <a:solidFill>
                  <a:srgbClr val="FFFFFF"/>
                </a:solidFill>
                <a:latin typeface="Arial"/>
                <a:cs typeface="Arial"/>
              </a:rPr>
              <a:t>credits</a:t>
            </a:r>
            <a:endParaRPr sz="7200">
              <a:latin typeface="Arial"/>
              <a:cs typeface="Arial"/>
            </a:endParaRPr>
          </a:p>
        </p:txBody>
      </p:sp>
      <p:sp>
        <p:nvSpPr>
          <p:cNvPr id="13" name="object 13"/>
          <p:cNvSpPr txBox="1">
            <a:spLocks noGrp="1"/>
          </p:cNvSpPr>
          <p:nvPr>
            <p:ph type="sldNum" sz="quarter" idx="7"/>
          </p:nvPr>
        </p:nvSpPr>
        <p:spPr>
          <a:prstGeom prst="rect">
            <a:avLst/>
          </a:prstGeom>
        </p:spPr>
        <p:txBody>
          <a:bodyPr vert="horz" wrap="square" lIns="0" tIns="2540" rIns="0" bIns="0" rtlCol="0">
            <a:spAutoFit/>
          </a:bodyPr>
          <a:lstStyle/>
          <a:p>
            <a:pPr marL="38100">
              <a:lnSpc>
                <a:spcPct val="100000"/>
              </a:lnSpc>
              <a:spcBef>
                <a:spcPts val="20"/>
              </a:spcBef>
            </a:pPr>
            <a:fld id="{81D60167-4931-47E6-BA6A-407CBD079E47}" type="slidenum">
              <a:rPr spc="-25" dirty="0"/>
              <a:t>23</a:t>
            </a:fld>
            <a:endParaRPr spc="-25" dirty="0"/>
          </a:p>
        </p:txBody>
      </p:sp>
    </p:spTree>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dirty="0"/>
              <a:t>American</a:t>
            </a:r>
            <a:r>
              <a:rPr spc="-30" dirty="0"/>
              <a:t> </a:t>
            </a:r>
            <a:r>
              <a:rPr dirty="0"/>
              <a:t>opportunity</a:t>
            </a:r>
            <a:r>
              <a:rPr spc="-30" dirty="0"/>
              <a:t> </a:t>
            </a:r>
            <a:r>
              <a:rPr dirty="0"/>
              <a:t>and</a:t>
            </a:r>
            <a:r>
              <a:rPr spc="-35" dirty="0"/>
              <a:t> </a:t>
            </a:r>
            <a:r>
              <a:rPr dirty="0"/>
              <a:t>lifetime</a:t>
            </a:r>
            <a:r>
              <a:rPr spc="-25" dirty="0"/>
              <a:t> </a:t>
            </a:r>
            <a:r>
              <a:rPr dirty="0"/>
              <a:t>learning</a:t>
            </a:r>
            <a:r>
              <a:rPr spc="-35" dirty="0"/>
              <a:t> </a:t>
            </a:r>
            <a:r>
              <a:rPr dirty="0"/>
              <a:t>tax</a:t>
            </a:r>
            <a:r>
              <a:rPr spc="-15" dirty="0"/>
              <a:t> </a:t>
            </a:r>
            <a:r>
              <a:rPr spc="-10" dirty="0"/>
              <a:t>credits</a:t>
            </a:r>
          </a:p>
        </p:txBody>
      </p:sp>
      <p:sp>
        <p:nvSpPr>
          <p:cNvPr id="4" name="object 4"/>
          <p:cNvSpPr txBox="1"/>
          <p:nvPr/>
        </p:nvSpPr>
        <p:spPr>
          <a:xfrm>
            <a:off x="3202410" y="6445650"/>
            <a:ext cx="1017269" cy="139065"/>
          </a:xfrm>
          <a:prstGeom prst="rect">
            <a:avLst/>
          </a:prstGeom>
        </p:spPr>
        <p:txBody>
          <a:bodyPr vert="horz" wrap="square" lIns="0" tIns="2540" rIns="0" bIns="0" rtlCol="0">
            <a:spAutoFit/>
          </a:bodyPr>
          <a:lstStyle/>
          <a:p>
            <a:pPr marL="12700">
              <a:lnSpc>
                <a:spcPct val="100000"/>
              </a:lnSpc>
              <a:spcBef>
                <a:spcPts val="20"/>
              </a:spcBef>
            </a:pPr>
            <a:r>
              <a:rPr sz="800" dirty="0">
                <a:latin typeface="Arial"/>
                <a:cs typeface="Arial"/>
              </a:rPr>
              <a:t>Source:</a:t>
            </a:r>
            <a:r>
              <a:rPr sz="800" spc="-15" dirty="0">
                <a:latin typeface="Arial"/>
                <a:cs typeface="Arial"/>
              </a:rPr>
              <a:t> </a:t>
            </a:r>
            <a:r>
              <a:rPr sz="800" dirty="0">
                <a:latin typeface="Arial"/>
                <a:cs typeface="Arial"/>
              </a:rPr>
              <a:t>irs.gov,</a:t>
            </a:r>
            <a:r>
              <a:rPr sz="800" spc="-20" dirty="0">
                <a:latin typeface="Arial"/>
                <a:cs typeface="Arial"/>
              </a:rPr>
              <a:t> </a:t>
            </a:r>
            <a:r>
              <a:rPr sz="800" spc="-10" dirty="0">
                <a:latin typeface="Arial"/>
                <a:cs typeface="Arial"/>
              </a:rPr>
              <a:t>2023.</a:t>
            </a:r>
            <a:endParaRPr sz="800">
              <a:latin typeface="Arial"/>
              <a:cs typeface="Arial"/>
            </a:endParaRPr>
          </a:p>
        </p:txBody>
      </p:sp>
      <p:sp>
        <p:nvSpPr>
          <p:cNvPr id="5" name="object 5"/>
          <p:cNvSpPr txBox="1">
            <a:spLocks noGrp="1"/>
          </p:cNvSpPr>
          <p:nvPr>
            <p:ph type="sldNum" sz="quarter" idx="7"/>
          </p:nvPr>
        </p:nvSpPr>
        <p:spPr>
          <a:prstGeom prst="rect">
            <a:avLst/>
          </a:prstGeom>
        </p:spPr>
        <p:txBody>
          <a:bodyPr vert="horz" wrap="square" lIns="0" tIns="2540" rIns="0" bIns="0" rtlCol="0">
            <a:spAutoFit/>
          </a:bodyPr>
          <a:lstStyle/>
          <a:p>
            <a:pPr marL="38100">
              <a:lnSpc>
                <a:spcPct val="100000"/>
              </a:lnSpc>
              <a:spcBef>
                <a:spcPts val="20"/>
              </a:spcBef>
            </a:pPr>
            <a:fld id="{81D60167-4931-47E6-BA6A-407CBD079E47}" type="slidenum">
              <a:rPr spc="-25" dirty="0"/>
              <a:t>24</a:t>
            </a:fld>
            <a:endParaRPr spc="-25" dirty="0"/>
          </a:p>
        </p:txBody>
      </p:sp>
      <p:sp>
        <p:nvSpPr>
          <p:cNvPr id="3" name="object 3"/>
          <p:cNvSpPr txBox="1"/>
          <p:nvPr/>
        </p:nvSpPr>
        <p:spPr>
          <a:xfrm>
            <a:off x="385762" y="1374315"/>
            <a:ext cx="7929245" cy="3957320"/>
          </a:xfrm>
          <a:prstGeom prst="rect">
            <a:avLst/>
          </a:prstGeom>
        </p:spPr>
        <p:txBody>
          <a:bodyPr vert="horz" wrap="square" lIns="0" tIns="107950" rIns="0" bIns="0" rtlCol="0">
            <a:spAutoFit/>
          </a:bodyPr>
          <a:lstStyle/>
          <a:p>
            <a:pPr marL="12700">
              <a:lnSpc>
                <a:spcPct val="100000"/>
              </a:lnSpc>
              <a:spcBef>
                <a:spcPts val="850"/>
              </a:spcBef>
            </a:pPr>
            <a:r>
              <a:rPr sz="2200" b="1" dirty="0">
                <a:latin typeface="Arial"/>
                <a:cs typeface="Arial"/>
              </a:rPr>
              <a:t>American</a:t>
            </a:r>
            <a:r>
              <a:rPr sz="2200" b="1" spc="-30" dirty="0">
                <a:latin typeface="Arial"/>
                <a:cs typeface="Arial"/>
              </a:rPr>
              <a:t> </a:t>
            </a:r>
            <a:r>
              <a:rPr sz="2200" b="1" dirty="0">
                <a:latin typeface="Arial"/>
                <a:cs typeface="Arial"/>
              </a:rPr>
              <a:t>opportunity</a:t>
            </a:r>
            <a:r>
              <a:rPr sz="2200" b="1" spc="10" dirty="0">
                <a:latin typeface="Arial"/>
                <a:cs typeface="Arial"/>
              </a:rPr>
              <a:t> </a:t>
            </a:r>
            <a:r>
              <a:rPr sz="2200" b="1" dirty="0">
                <a:latin typeface="Arial"/>
                <a:cs typeface="Arial"/>
              </a:rPr>
              <a:t>tax</a:t>
            </a:r>
            <a:r>
              <a:rPr sz="2200" b="1" spc="-10" dirty="0">
                <a:latin typeface="Arial"/>
                <a:cs typeface="Arial"/>
              </a:rPr>
              <a:t> credit</a:t>
            </a:r>
            <a:endParaRPr sz="2200">
              <a:latin typeface="Arial"/>
              <a:cs typeface="Arial"/>
            </a:endParaRPr>
          </a:p>
          <a:p>
            <a:pPr marL="250190" marR="283210" indent="-238125">
              <a:lnSpc>
                <a:spcPts val="2280"/>
              </a:lnSpc>
              <a:spcBef>
                <a:spcPts val="1260"/>
              </a:spcBef>
              <a:buSzPct val="115000"/>
              <a:buChar char="•"/>
              <a:tabLst>
                <a:tab pos="250190" algn="l"/>
              </a:tabLst>
            </a:pPr>
            <a:r>
              <a:rPr sz="2000" spc="-60" dirty="0">
                <a:latin typeface="Arial"/>
                <a:cs typeface="Arial"/>
              </a:rPr>
              <a:t>Tax</a:t>
            </a:r>
            <a:r>
              <a:rPr sz="2000" spc="-50" dirty="0">
                <a:latin typeface="Arial"/>
                <a:cs typeface="Arial"/>
              </a:rPr>
              <a:t> </a:t>
            </a:r>
            <a:r>
              <a:rPr sz="2000" dirty="0">
                <a:latin typeface="Arial"/>
                <a:cs typeface="Arial"/>
              </a:rPr>
              <a:t>credit</a:t>
            </a:r>
            <a:r>
              <a:rPr sz="2000" spc="-65" dirty="0">
                <a:latin typeface="Arial"/>
                <a:cs typeface="Arial"/>
              </a:rPr>
              <a:t> </a:t>
            </a:r>
            <a:r>
              <a:rPr sz="2000" dirty="0">
                <a:latin typeface="Arial"/>
                <a:cs typeface="Arial"/>
              </a:rPr>
              <a:t>of</a:t>
            </a:r>
            <a:r>
              <a:rPr sz="2000" spc="-65" dirty="0">
                <a:latin typeface="Arial"/>
                <a:cs typeface="Arial"/>
              </a:rPr>
              <a:t> </a:t>
            </a:r>
            <a:r>
              <a:rPr sz="2000" dirty="0">
                <a:latin typeface="Arial"/>
                <a:cs typeface="Arial"/>
              </a:rPr>
              <a:t>up</a:t>
            </a:r>
            <a:r>
              <a:rPr sz="2000" spc="-50" dirty="0">
                <a:latin typeface="Arial"/>
                <a:cs typeface="Arial"/>
              </a:rPr>
              <a:t> </a:t>
            </a:r>
            <a:r>
              <a:rPr sz="2000" dirty="0">
                <a:latin typeface="Arial"/>
                <a:cs typeface="Arial"/>
              </a:rPr>
              <a:t>to</a:t>
            </a:r>
            <a:r>
              <a:rPr sz="2000" spc="-75" dirty="0">
                <a:latin typeface="Arial"/>
                <a:cs typeface="Arial"/>
              </a:rPr>
              <a:t> </a:t>
            </a:r>
            <a:r>
              <a:rPr sz="2000" dirty="0">
                <a:latin typeface="Arial"/>
                <a:cs typeface="Arial"/>
              </a:rPr>
              <a:t>$2,500</a:t>
            </a:r>
            <a:r>
              <a:rPr sz="2000" spc="-50" dirty="0">
                <a:latin typeface="Arial"/>
                <a:cs typeface="Arial"/>
              </a:rPr>
              <a:t> </a:t>
            </a:r>
            <a:r>
              <a:rPr sz="2000" dirty="0">
                <a:latin typeface="Arial"/>
                <a:cs typeface="Arial"/>
              </a:rPr>
              <a:t>of</a:t>
            </a:r>
            <a:r>
              <a:rPr sz="2000" spc="-70" dirty="0">
                <a:latin typeface="Arial"/>
                <a:cs typeface="Arial"/>
              </a:rPr>
              <a:t> </a:t>
            </a:r>
            <a:r>
              <a:rPr sz="2000" dirty="0">
                <a:latin typeface="Arial"/>
                <a:cs typeface="Arial"/>
              </a:rPr>
              <a:t>qualified</a:t>
            </a:r>
            <a:r>
              <a:rPr sz="2000" spc="-40" dirty="0">
                <a:latin typeface="Arial"/>
                <a:cs typeface="Arial"/>
              </a:rPr>
              <a:t> </a:t>
            </a:r>
            <a:r>
              <a:rPr sz="2000" dirty="0">
                <a:latin typeface="Arial"/>
                <a:cs typeface="Arial"/>
              </a:rPr>
              <a:t>tuition</a:t>
            </a:r>
            <a:r>
              <a:rPr sz="2000" spc="-60" dirty="0">
                <a:latin typeface="Arial"/>
                <a:cs typeface="Arial"/>
              </a:rPr>
              <a:t> </a:t>
            </a:r>
            <a:r>
              <a:rPr sz="2000" dirty="0">
                <a:latin typeface="Arial"/>
                <a:cs typeface="Arial"/>
              </a:rPr>
              <a:t>and</a:t>
            </a:r>
            <a:r>
              <a:rPr sz="2000" spc="-55" dirty="0">
                <a:latin typeface="Arial"/>
                <a:cs typeface="Arial"/>
              </a:rPr>
              <a:t> </a:t>
            </a:r>
            <a:r>
              <a:rPr sz="2000" dirty="0">
                <a:latin typeface="Arial"/>
                <a:cs typeface="Arial"/>
              </a:rPr>
              <a:t>related</a:t>
            </a:r>
            <a:r>
              <a:rPr sz="2000" spc="-60" dirty="0">
                <a:latin typeface="Arial"/>
                <a:cs typeface="Arial"/>
              </a:rPr>
              <a:t> </a:t>
            </a:r>
            <a:r>
              <a:rPr sz="2000" spc="-10" dirty="0">
                <a:latin typeface="Arial"/>
                <a:cs typeface="Arial"/>
              </a:rPr>
              <a:t>expenses </a:t>
            </a:r>
            <a:r>
              <a:rPr sz="2000" dirty="0">
                <a:latin typeface="Arial"/>
                <a:cs typeface="Arial"/>
              </a:rPr>
              <a:t>(100%</a:t>
            </a:r>
            <a:r>
              <a:rPr sz="2000" spc="-50" dirty="0">
                <a:latin typeface="Arial"/>
                <a:cs typeface="Arial"/>
              </a:rPr>
              <a:t> </a:t>
            </a:r>
            <a:r>
              <a:rPr sz="2000" dirty="0">
                <a:latin typeface="Arial"/>
                <a:cs typeface="Arial"/>
              </a:rPr>
              <a:t>of</a:t>
            </a:r>
            <a:r>
              <a:rPr sz="2000" spc="-55" dirty="0">
                <a:latin typeface="Arial"/>
                <a:cs typeface="Arial"/>
              </a:rPr>
              <a:t> </a:t>
            </a:r>
            <a:r>
              <a:rPr sz="2000" dirty="0">
                <a:latin typeface="Arial"/>
                <a:cs typeface="Arial"/>
              </a:rPr>
              <a:t>up</a:t>
            </a:r>
            <a:r>
              <a:rPr sz="2000" spc="-45" dirty="0">
                <a:latin typeface="Arial"/>
                <a:cs typeface="Arial"/>
              </a:rPr>
              <a:t> </a:t>
            </a:r>
            <a:r>
              <a:rPr sz="2000" dirty="0">
                <a:latin typeface="Arial"/>
                <a:cs typeface="Arial"/>
              </a:rPr>
              <a:t>to</a:t>
            </a:r>
            <a:r>
              <a:rPr sz="2000" spc="-60" dirty="0">
                <a:latin typeface="Arial"/>
                <a:cs typeface="Arial"/>
              </a:rPr>
              <a:t> </a:t>
            </a:r>
            <a:r>
              <a:rPr sz="2000" dirty="0">
                <a:latin typeface="Arial"/>
                <a:cs typeface="Arial"/>
              </a:rPr>
              <a:t>$2,000,</a:t>
            </a:r>
            <a:r>
              <a:rPr sz="2000" spc="-50" dirty="0">
                <a:latin typeface="Arial"/>
                <a:cs typeface="Arial"/>
              </a:rPr>
              <a:t> </a:t>
            </a:r>
            <a:r>
              <a:rPr sz="2000" dirty="0">
                <a:latin typeface="Arial"/>
                <a:cs typeface="Arial"/>
              </a:rPr>
              <a:t>plus</a:t>
            </a:r>
            <a:r>
              <a:rPr sz="2000" spc="-40" dirty="0">
                <a:latin typeface="Arial"/>
                <a:cs typeface="Arial"/>
              </a:rPr>
              <a:t> </a:t>
            </a:r>
            <a:r>
              <a:rPr sz="2000" dirty="0">
                <a:latin typeface="Arial"/>
                <a:cs typeface="Arial"/>
              </a:rPr>
              <a:t>25%</a:t>
            </a:r>
            <a:r>
              <a:rPr sz="2000" spc="-45" dirty="0">
                <a:latin typeface="Arial"/>
                <a:cs typeface="Arial"/>
              </a:rPr>
              <a:t> </a:t>
            </a:r>
            <a:r>
              <a:rPr sz="2000" dirty="0">
                <a:latin typeface="Arial"/>
                <a:cs typeface="Arial"/>
              </a:rPr>
              <a:t>of</a:t>
            </a:r>
            <a:r>
              <a:rPr sz="2000" spc="-50" dirty="0">
                <a:latin typeface="Arial"/>
                <a:cs typeface="Arial"/>
              </a:rPr>
              <a:t> </a:t>
            </a:r>
            <a:r>
              <a:rPr sz="2000" dirty="0">
                <a:latin typeface="Arial"/>
                <a:cs typeface="Arial"/>
              </a:rPr>
              <a:t>the</a:t>
            </a:r>
            <a:r>
              <a:rPr sz="2000" spc="-60" dirty="0">
                <a:latin typeface="Arial"/>
                <a:cs typeface="Arial"/>
              </a:rPr>
              <a:t> </a:t>
            </a:r>
            <a:r>
              <a:rPr sz="2000" dirty="0">
                <a:latin typeface="Arial"/>
                <a:cs typeface="Arial"/>
              </a:rPr>
              <a:t>next</a:t>
            </a:r>
            <a:r>
              <a:rPr sz="2000" spc="-50" dirty="0">
                <a:latin typeface="Arial"/>
                <a:cs typeface="Arial"/>
              </a:rPr>
              <a:t> </a:t>
            </a:r>
            <a:r>
              <a:rPr sz="2000" spc="-10" dirty="0">
                <a:latin typeface="Arial"/>
                <a:cs typeface="Arial"/>
              </a:rPr>
              <a:t>$2,000)</a:t>
            </a:r>
            <a:endParaRPr sz="2000">
              <a:latin typeface="Arial"/>
              <a:cs typeface="Arial"/>
            </a:endParaRPr>
          </a:p>
          <a:p>
            <a:pPr marL="250190" indent="-237490">
              <a:lnSpc>
                <a:spcPct val="100000"/>
              </a:lnSpc>
              <a:spcBef>
                <a:spcPts val="1025"/>
              </a:spcBef>
              <a:buSzPct val="115000"/>
              <a:buChar char="•"/>
              <a:tabLst>
                <a:tab pos="250190" algn="l"/>
              </a:tabLst>
            </a:pPr>
            <a:r>
              <a:rPr sz="2000" dirty="0">
                <a:latin typeface="Arial"/>
                <a:cs typeface="Arial"/>
              </a:rPr>
              <a:t>Up</a:t>
            </a:r>
            <a:r>
              <a:rPr sz="2000" spc="-35" dirty="0">
                <a:latin typeface="Arial"/>
                <a:cs typeface="Arial"/>
              </a:rPr>
              <a:t> </a:t>
            </a:r>
            <a:r>
              <a:rPr sz="2000" dirty="0">
                <a:latin typeface="Arial"/>
                <a:cs typeface="Arial"/>
              </a:rPr>
              <a:t>to</a:t>
            </a:r>
            <a:r>
              <a:rPr sz="2000" spc="-55" dirty="0">
                <a:latin typeface="Arial"/>
                <a:cs typeface="Arial"/>
              </a:rPr>
              <a:t> </a:t>
            </a:r>
            <a:r>
              <a:rPr sz="2000" dirty="0">
                <a:latin typeface="Arial"/>
                <a:cs typeface="Arial"/>
              </a:rPr>
              <a:t>40%</a:t>
            </a:r>
            <a:r>
              <a:rPr sz="2000" spc="-40" dirty="0">
                <a:latin typeface="Arial"/>
                <a:cs typeface="Arial"/>
              </a:rPr>
              <a:t> </a:t>
            </a:r>
            <a:r>
              <a:rPr sz="2000" dirty="0">
                <a:latin typeface="Arial"/>
                <a:cs typeface="Arial"/>
              </a:rPr>
              <a:t>of</a:t>
            </a:r>
            <a:r>
              <a:rPr sz="2000" spc="-50" dirty="0">
                <a:latin typeface="Arial"/>
                <a:cs typeface="Arial"/>
              </a:rPr>
              <a:t> </a:t>
            </a:r>
            <a:r>
              <a:rPr sz="2000" dirty="0">
                <a:latin typeface="Arial"/>
                <a:cs typeface="Arial"/>
              </a:rPr>
              <a:t>the</a:t>
            </a:r>
            <a:r>
              <a:rPr sz="2000" spc="-50" dirty="0">
                <a:latin typeface="Arial"/>
                <a:cs typeface="Arial"/>
              </a:rPr>
              <a:t> </a:t>
            </a:r>
            <a:r>
              <a:rPr sz="2000" dirty="0">
                <a:latin typeface="Arial"/>
                <a:cs typeface="Arial"/>
              </a:rPr>
              <a:t>credit</a:t>
            </a:r>
            <a:r>
              <a:rPr sz="2000" spc="-50" dirty="0">
                <a:latin typeface="Arial"/>
                <a:cs typeface="Arial"/>
              </a:rPr>
              <a:t> </a:t>
            </a:r>
            <a:r>
              <a:rPr sz="2000" dirty="0">
                <a:latin typeface="Arial"/>
                <a:cs typeface="Arial"/>
              </a:rPr>
              <a:t>would</a:t>
            </a:r>
            <a:r>
              <a:rPr sz="2000" spc="-25" dirty="0">
                <a:latin typeface="Arial"/>
                <a:cs typeface="Arial"/>
              </a:rPr>
              <a:t> </a:t>
            </a:r>
            <a:r>
              <a:rPr sz="2000" dirty="0">
                <a:latin typeface="Arial"/>
                <a:cs typeface="Arial"/>
              </a:rPr>
              <a:t>be</a:t>
            </a:r>
            <a:r>
              <a:rPr sz="2000" spc="-45" dirty="0">
                <a:latin typeface="Arial"/>
                <a:cs typeface="Arial"/>
              </a:rPr>
              <a:t> </a:t>
            </a:r>
            <a:r>
              <a:rPr sz="2000" spc="-10" dirty="0">
                <a:latin typeface="Arial"/>
                <a:cs typeface="Arial"/>
              </a:rPr>
              <a:t>refundable</a:t>
            </a:r>
            <a:endParaRPr sz="2000">
              <a:latin typeface="Arial"/>
              <a:cs typeface="Arial"/>
            </a:endParaRPr>
          </a:p>
          <a:p>
            <a:pPr marL="12700">
              <a:lnSpc>
                <a:spcPct val="100000"/>
              </a:lnSpc>
              <a:spcBef>
                <a:spcPts val="1664"/>
              </a:spcBef>
            </a:pPr>
            <a:r>
              <a:rPr sz="2200" b="1" dirty="0">
                <a:latin typeface="Arial"/>
                <a:cs typeface="Arial"/>
              </a:rPr>
              <a:t>Lifetime</a:t>
            </a:r>
            <a:r>
              <a:rPr sz="2200" b="1" spc="-10" dirty="0">
                <a:latin typeface="Arial"/>
                <a:cs typeface="Arial"/>
              </a:rPr>
              <a:t> </a:t>
            </a:r>
            <a:r>
              <a:rPr sz="2200" b="1" dirty="0">
                <a:latin typeface="Arial"/>
                <a:cs typeface="Arial"/>
              </a:rPr>
              <a:t>learning</a:t>
            </a:r>
            <a:r>
              <a:rPr sz="2200" b="1" spc="-10" dirty="0">
                <a:latin typeface="Arial"/>
                <a:cs typeface="Arial"/>
              </a:rPr>
              <a:t> </a:t>
            </a:r>
            <a:r>
              <a:rPr sz="2200" b="1" dirty="0">
                <a:latin typeface="Arial"/>
                <a:cs typeface="Arial"/>
              </a:rPr>
              <a:t>tax</a:t>
            </a:r>
            <a:r>
              <a:rPr sz="2200" b="1" spc="-10" dirty="0">
                <a:latin typeface="Arial"/>
                <a:cs typeface="Arial"/>
              </a:rPr>
              <a:t> credit</a:t>
            </a:r>
            <a:endParaRPr sz="2200">
              <a:latin typeface="Arial"/>
              <a:cs typeface="Arial"/>
            </a:endParaRPr>
          </a:p>
          <a:p>
            <a:pPr marL="250190" indent="-237490">
              <a:lnSpc>
                <a:spcPct val="100000"/>
              </a:lnSpc>
              <a:spcBef>
                <a:spcPts val="755"/>
              </a:spcBef>
              <a:buSzPct val="115000"/>
              <a:buChar char="•"/>
              <a:tabLst>
                <a:tab pos="250190" algn="l"/>
              </a:tabLst>
            </a:pPr>
            <a:r>
              <a:rPr sz="2000" dirty="0">
                <a:latin typeface="Arial"/>
                <a:cs typeface="Arial"/>
              </a:rPr>
              <a:t>20%</a:t>
            </a:r>
            <a:r>
              <a:rPr sz="2000" spc="-65" dirty="0">
                <a:latin typeface="Arial"/>
                <a:cs typeface="Arial"/>
              </a:rPr>
              <a:t> </a:t>
            </a:r>
            <a:r>
              <a:rPr sz="2000" dirty="0">
                <a:latin typeface="Arial"/>
                <a:cs typeface="Arial"/>
              </a:rPr>
              <a:t>of</a:t>
            </a:r>
            <a:r>
              <a:rPr sz="2000" spc="-70" dirty="0">
                <a:latin typeface="Arial"/>
                <a:cs typeface="Arial"/>
              </a:rPr>
              <a:t> </a:t>
            </a:r>
            <a:r>
              <a:rPr sz="2000" dirty="0">
                <a:latin typeface="Arial"/>
                <a:cs typeface="Arial"/>
              </a:rPr>
              <a:t>$10,000</a:t>
            </a:r>
            <a:r>
              <a:rPr sz="2000" spc="-55" dirty="0">
                <a:latin typeface="Arial"/>
                <a:cs typeface="Arial"/>
              </a:rPr>
              <a:t> </a:t>
            </a:r>
            <a:r>
              <a:rPr sz="2000" dirty="0">
                <a:latin typeface="Arial"/>
                <a:cs typeface="Arial"/>
              </a:rPr>
              <a:t>of</a:t>
            </a:r>
            <a:r>
              <a:rPr sz="2000" spc="-70" dirty="0">
                <a:latin typeface="Arial"/>
                <a:cs typeface="Arial"/>
              </a:rPr>
              <a:t> </a:t>
            </a:r>
            <a:r>
              <a:rPr sz="2000" dirty="0">
                <a:latin typeface="Arial"/>
                <a:cs typeface="Arial"/>
              </a:rPr>
              <a:t>qualified</a:t>
            </a:r>
            <a:r>
              <a:rPr sz="2000" spc="-50" dirty="0">
                <a:latin typeface="Arial"/>
                <a:cs typeface="Arial"/>
              </a:rPr>
              <a:t> </a:t>
            </a:r>
            <a:r>
              <a:rPr sz="2000" dirty="0">
                <a:latin typeface="Arial"/>
                <a:cs typeface="Arial"/>
              </a:rPr>
              <a:t>tuition</a:t>
            </a:r>
            <a:r>
              <a:rPr sz="2000" spc="-65" dirty="0">
                <a:latin typeface="Arial"/>
                <a:cs typeface="Arial"/>
              </a:rPr>
              <a:t> </a:t>
            </a:r>
            <a:r>
              <a:rPr sz="2000" dirty="0">
                <a:latin typeface="Arial"/>
                <a:cs typeface="Arial"/>
              </a:rPr>
              <a:t>and</a:t>
            </a:r>
            <a:r>
              <a:rPr sz="2000" spc="-55" dirty="0">
                <a:latin typeface="Arial"/>
                <a:cs typeface="Arial"/>
              </a:rPr>
              <a:t> </a:t>
            </a:r>
            <a:r>
              <a:rPr sz="2000" dirty="0">
                <a:latin typeface="Arial"/>
                <a:cs typeface="Arial"/>
              </a:rPr>
              <a:t>related</a:t>
            </a:r>
            <a:r>
              <a:rPr sz="2000" spc="-60" dirty="0">
                <a:latin typeface="Arial"/>
                <a:cs typeface="Arial"/>
              </a:rPr>
              <a:t> </a:t>
            </a:r>
            <a:r>
              <a:rPr sz="2000" spc="-10" dirty="0">
                <a:latin typeface="Arial"/>
                <a:cs typeface="Arial"/>
              </a:rPr>
              <a:t>expenses</a:t>
            </a:r>
            <a:endParaRPr sz="2000">
              <a:latin typeface="Arial"/>
              <a:cs typeface="Arial"/>
            </a:endParaRPr>
          </a:p>
          <a:p>
            <a:pPr marL="250190" indent="-237490">
              <a:lnSpc>
                <a:spcPct val="100000"/>
              </a:lnSpc>
              <a:spcBef>
                <a:spcPts val="1200"/>
              </a:spcBef>
              <a:buSzPct val="115000"/>
              <a:buChar char="•"/>
              <a:tabLst>
                <a:tab pos="250190" algn="l"/>
              </a:tabLst>
            </a:pPr>
            <a:r>
              <a:rPr sz="2000" dirty="0">
                <a:latin typeface="Arial"/>
                <a:cs typeface="Arial"/>
              </a:rPr>
              <a:t>Maximum</a:t>
            </a:r>
            <a:r>
              <a:rPr sz="2000" spc="-55" dirty="0">
                <a:latin typeface="Arial"/>
                <a:cs typeface="Arial"/>
              </a:rPr>
              <a:t> </a:t>
            </a:r>
            <a:r>
              <a:rPr sz="2000" dirty="0">
                <a:latin typeface="Arial"/>
                <a:cs typeface="Arial"/>
              </a:rPr>
              <a:t>of</a:t>
            </a:r>
            <a:r>
              <a:rPr sz="2000" spc="-65" dirty="0">
                <a:latin typeface="Arial"/>
                <a:cs typeface="Arial"/>
              </a:rPr>
              <a:t> </a:t>
            </a:r>
            <a:r>
              <a:rPr sz="2000" dirty="0">
                <a:latin typeface="Arial"/>
                <a:cs typeface="Arial"/>
              </a:rPr>
              <a:t>$2,000</a:t>
            </a:r>
            <a:r>
              <a:rPr sz="2000" spc="-55" dirty="0">
                <a:latin typeface="Arial"/>
                <a:cs typeface="Arial"/>
              </a:rPr>
              <a:t> </a:t>
            </a:r>
            <a:r>
              <a:rPr sz="2000" dirty="0">
                <a:latin typeface="Arial"/>
                <a:cs typeface="Arial"/>
              </a:rPr>
              <a:t>a</a:t>
            </a:r>
            <a:r>
              <a:rPr sz="2000" spc="-65" dirty="0">
                <a:latin typeface="Arial"/>
                <a:cs typeface="Arial"/>
              </a:rPr>
              <a:t> </a:t>
            </a:r>
            <a:r>
              <a:rPr sz="2000" dirty="0">
                <a:latin typeface="Arial"/>
                <a:cs typeface="Arial"/>
              </a:rPr>
              <a:t>year</a:t>
            </a:r>
            <a:r>
              <a:rPr sz="2000" spc="-65" dirty="0">
                <a:latin typeface="Arial"/>
                <a:cs typeface="Arial"/>
              </a:rPr>
              <a:t> </a:t>
            </a:r>
            <a:r>
              <a:rPr sz="2000" dirty="0">
                <a:latin typeface="Arial"/>
                <a:cs typeface="Arial"/>
              </a:rPr>
              <a:t>per</a:t>
            </a:r>
            <a:r>
              <a:rPr sz="2000" spc="-60" dirty="0">
                <a:latin typeface="Arial"/>
                <a:cs typeface="Arial"/>
              </a:rPr>
              <a:t> </a:t>
            </a:r>
            <a:r>
              <a:rPr sz="2000" dirty="0">
                <a:latin typeface="Arial"/>
                <a:cs typeface="Arial"/>
              </a:rPr>
              <a:t>taxpayer</a:t>
            </a:r>
            <a:r>
              <a:rPr sz="2000" spc="-65" dirty="0">
                <a:latin typeface="Arial"/>
                <a:cs typeface="Arial"/>
              </a:rPr>
              <a:t> </a:t>
            </a:r>
            <a:r>
              <a:rPr sz="2000" dirty="0">
                <a:latin typeface="Arial"/>
                <a:cs typeface="Arial"/>
              </a:rPr>
              <a:t>(not</a:t>
            </a:r>
            <a:r>
              <a:rPr sz="2000" spc="-60" dirty="0">
                <a:latin typeface="Arial"/>
                <a:cs typeface="Arial"/>
              </a:rPr>
              <a:t> </a:t>
            </a:r>
            <a:r>
              <a:rPr sz="2000" dirty="0">
                <a:latin typeface="Arial"/>
                <a:cs typeface="Arial"/>
              </a:rPr>
              <a:t>per</a:t>
            </a:r>
            <a:r>
              <a:rPr sz="2000" spc="-65" dirty="0">
                <a:latin typeface="Arial"/>
                <a:cs typeface="Arial"/>
              </a:rPr>
              <a:t> </a:t>
            </a:r>
            <a:r>
              <a:rPr sz="2000" spc="-10" dirty="0">
                <a:latin typeface="Arial"/>
                <a:cs typeface="Arial"/>
              </a:rPr>
              <a:t>student)</a:t>
            </a:r>
            <a:endParaRPr sz="2000">
              <a:latin typeface="Arial"/>
              <a:cs typeface="Arial"/>
            </a:endParaRPr>
          </a:p>
          <a:p>
            <a:pPr marL="250190" indent="-237490">
              <a:lnSpc>
                <a:spcPct val="100000"/>
              </a:lnSpc>
              <a:spcBef>
                <a:spcPts val="1200"/>
              </a:spcBef>
              <a:buSzPct val="115000"/>
              <a:buChar char="•"/>
              <a:tabLst>
                <a:tab pos="250190" algn="l"/>
              </a:tabLst>
            </a:pPr>
            <a:r>
              <a:rPr sz="2000" dirty="0">
                <a:latin typeface="Arial"/>
                <a:cs typeface="Arial"/>
              </a:rPr>
              <a:t>No</a:t>
            </a:r>
            <a:r>
              <a:rPr sz="2000" spc="-40" dirty="0">
                <a:latin typeface="Arial"/>
                <a:cs typeface="Arial"/>
              </a:rPr>
              <a:t> </a:t>
            </a:r>
            <a:r>
              <a:rPr sz="2000" dirty="0">
                <a:latin typeface="Arial"/>
                <a:cs typeface="Arial"/>
              </a:rPr>
              <a:t>limit</a:t>
            </a:r>
            <a:r>
              <a:rPr sz="2000" spc="-40" dirty="0">
                <a:latin typeface="Arial"/>
                <a:cs typeface="Arial"/>
              </a:rPr>
              <a:t> </a:t>
            </a:r>
            <a:r>
              <a:rPr sz="2000" dirty="0">
                <a:latin typeface="Arial"/>
                <a:cs typeface="Arial"/>
              </a:rPr>
              <a:t>with</a:t>
            </a:r>
            <a:r>
              <a:rPr sz="2000" spc="-40" dirty="0">
                <a:latin typeface="Arial"/>
                <a:cs typeface="Arial"/>
              </a:rPr>
              <a:t> </a:t>
            </a:r>
            <a:r>
              <a:rPr sz="2000" dirty="0">
                <a:latin typeface="Arial"/>
                <a:cs typeface="Arial"/>
              </a:rPr>
              <a:t>regard</a:t>
            </a:r>
            <a:r>
              <a:rPr sz="2000" spc="-50" dirty="0">
                <a:latin typeface="Arial"/>
                <a:cs typeface="Arial"/>
              </a:rPr>
              <a:t> </a:t>
            </a:r>
            <a:r>
              <a:rPr sz="2000" dirty="0">
                <a:latin typeface="Arial"/>
                <a:cs typeface="Arial"/>
              </a:rPr>
              <a:t>to</a:t>
            </a:r>
            <a:r>
              <a:rPr sz="2000" spc="-55" dirty="0">
                <a:latin typeface="Arial"/>
                <a:cs typeface="Arial"/>
              </a:rPr>
              <a:t> </a:t>
            </a:r>
            <a:r>
              <a:rPr sz="2000" dirty="0">
                <a:latin typeface="Arial"/>
                <a:cs typeface="Arial"/>
              </a:rPr>
              <a:t>the</a:t>
            </a:r>
            <a:r>
              <a:rPr sz="2000" spc="-60" dirty="0">
                <a:latin typeface="Arial"/>
                <a:cs typeface="Arial"/>
              </a:rPr>
              <a:t> </a:t>
            </a:r>
            <a:r>
              <a:rPr sz="2000" dirty="0">
                <a:latin typeface="Arial"/>
                <a:cs typeface="Arial"/>
              </a:rPr>
              <a:t>number</a:t>
            </a:r>
            <a:r>
              <a:rPr sz="2000" spc="-40" dirty="0">
                <a:latin typeface="Arial"/>
                <a:cs typeface="Arial"/>
              </a:rPr>
              <a:t> </a:t>
            </a:r>
            <a:r>
              <a:rPr sz="2000" dirty="0">
                <a:latin typeface="Arial"/>
                <a:cs typeface="Arial"/>
              </a:rPr>
              <a:t>of</a:t>
            </a:r>
            <a:r>
              <a:rPr sz="2000" spc="-60" dirty="0">
                <a:latin typeface="Arial"/>
                <a:cs typeface="Arial"/>
              </a:rPr>
              <a:t> </a:t>
            </a:r>
            <a:r>
              <a:rPr sz="2000" dirty="0">
                <a:latin typeface="Arial"/>
                <a:cs typeface="Arial"/>
              </a:rPr>
              <a:t>years</a:t>
            </a:r>
            <a:r>
              <a:rPr sz="2000" spc="-50" dirty="0">
                <a:latin typeface="Arial"/>
                <a:cs typeface="Arial"/>
              </a:rPr>
              <a:t> </a:t>
            </a:r>
            <a:r>
              <a:rPr sz="2000" dirty="0">
                <a:latin typeface="Arial"/>
                <a:cs typeface="Arial"/>
              </a:rPr>
              <a:t>the</a:t>
            </a:r>
            <a:r>
              <a:rPr sz="2000" spc="-55" dirty="0">
                <a:latin typeface="Arial"/>
                <a:cs typeface="Arial"/>
              </a:rPr>
              <a:t> </a:t>
            </a:r>
            <a:r>
              <a:rPr sz="2000" dirty="0">
                <a:latin typeface="Arial"/>
                <a:cs typeface="Arial"/>
              </a:rPr>
              <a:t>credit</a:t>
            </a:r>
            <a:r>
              <a:rPr sz="2000" spc="-55" dirty="0">
                <a:latin typeface="Arial"/>
                <a:cs typeface="Arial"/>
              </a:rPr>
              <a:t> </a:t>
            </a:r>
            <a:r>
              <a:rPr sz="2000" dirty="0">
                <a:latin typeface="Arial"/>
                <a:cs typeface="Arial"/>
              </a:rPr>
              <a:t>can</a:t>
            </a:r>
            <a:r>
              <a:rPr sz="2000" spc="-45" dirty="0">
                <a:latin typeface="Arial"/>
                <a:cs typeface="Arial"/>
              </a:rPr>
              <a:t> </a:t>
            </a:r>
            <a:r>
              <a:rPr sz="2000" dirty="0">
                <a:latin typeface="Arial"/>
                <a:cs typeface="Arial"/>
              </a:rPr>
              <a:t>be</a:t>
            </a:r>
            <a:r>
              <a:rPr sz="2000" spc="-45" dirty="0">
                <a:latin typeface="Arial"/>
                <a:cs typeface="Arial"/>
              </a:rPr>
              <a:t> </a:t>
            </a:r>
            <a:r>
              <a:rPr sz="2000" spc="-10" dirty="0">
                <a:latin typeface="Arial"/>
                <a:cs typeface="Arial"/>
              </a:rPr>
              <a:t>claimed</a:t>
            </a:r>
            <a:endParaRPr sz="2000">
              <a:latin typeface="Arial"/>
              <a:cs typeface="Arial"/>
            </a:endParaRPr>
          </a:p>
          <a:p>
            <a:pPr marL="250190" indent="-237490">
              <a:lnSpc>
                <a:spcPct val="100000"/>
              </a:lnSpc>
              <a:spcBef>
                <a:spcPts val="1200"/>
              </a:spcBef>
              <a:buSzPct val="115000"/>
              <a:buChar char="•"/>
              <a:tabLst>
                <a:tab pos="250190" algn="l"/>
              </a:tabLst>
            </a:pPr>
            <a:r>
              <a:rPr sz="2000" dirty="0">
                <a:latin typeface="Arial"/>
                <a:cs typeface="Arial"/>
              </a:rPr>
              <a:t>These</a:t>
            </a:r>
            <a:r>
              <a:rPr sz="2000" spc="-50" dirty="0">
                <a:latin typeface="Arial"/>
                <a:cs typeface="Arial"/>
              </a:rPr>
              <a:t> </a:t>
            </a:r>
            <a:r>
              <a:rPr sz="2000" dirty="0">
                <a:latin typeface="Arial"/>
                <a:cs typeface="Arial"/>
              </a:rPr>
              <a:t>credits</a:t>
            </a:r>
            <a:r>
              <a:rPr sz="2000" spc="-65" dirty="0">
                <a:latin typeface="Arial"/>
                <a:cs typeface="Arial"/>
              </a:rPr>
              <a:t> </a:t>
            </a:r>
            <a:r>
              <a:rPr sz="2000" dirty="0">
                <a:latin typeface="Arial"/>
                <a:cs typeface="Arial"/>
              </a:rPr>
              <a:t>are</a:t>
            </a:r>
            <a:r>
              <a:rPr sz="2000" spc="-60" dirty="0">
                <a:latin typeface="Arial"/>
                <a:cs typeface="Arial"/>
              </a:rPr>
              <a:t> </a:t>
            </a:r>
            <a:r>
              <a:rPr sz="2000" dirty="0">
                <a:latin typeface="Arial"/>
                <a:cs typeface="Arial"/>
              </a:rPr>
              <a:t>not</a:t>
            </a:r>
            <a:r>
              <a:rPr sz="2000" spc="-65" dirty="0">
                <a:latin typeface="Arial"/>
                <a:cs typeface="Arial"/>
              </a:rPr>
              <a:t> </a:t>
            </a:r>
            <a:r>
              <a:rPr sz="2000" spc="-10" dirty="0">
                <a:latin typeface="Arial"/>
                <a:cs typeface="Arial"/>
              </a:rPr>
              <a:t>refundable</a:t>
            </a:r>
            <a:endParaRPr sz="2000">
              <a:latin typeface="Arial"/>
              <a:cs typeface="Arial"/>
            </a:endParaRPr>
          </a:p>
        </p:txBody>
      </p:sp>
    </p:spTree>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dirty="0"/>
              <a:t>American</a:t>
            </a:r>
            <a:r>
              <a:rPr spc="-30" dirty="0"/>
              <a:t> </a:t>
            </a:r>
            <a:r>
              <a:rPr dirty="0"/>
              <a:t>opportunity</a:t>
            </a:r>
            <a:r>
              <a:rPr spc="-30" dirty="0"/>
              <a:t> </a:t>
            </a:r>
            <a:r>
              <a:rPr dirty="0"/>
              <a:t>and</a:t>
            </a:r>
            <a:r>
              <a:rPr spc="-35" dirty="0"/>
              <a:t> </a:t>
            </a:r>
            <a:r>
              <a:rPr dirty="0"/>
              <a:t>lifetime</a:t>
            </a:r>
            <a:r>
              <a:rPr spc="-25" dirty="0"/>
              <a:t> </a:t>
            </a:r>
            <a:r>
              <a:rPr dirty="0"/>
              <a:t>learning</a:t>
            </a:r>
            <a:r>
              <a:rPr spc="-35" dirty="0"/>
              <a:t> </a:t>
            </a:r>
            <a:r>
              <a:rPr dirty="0"/>
              <a:t>tax</a:t>
            </a:r>
            <a:r>
              <a:rPr spc="-15" dirty="0"/>
              <a:t> </a:t>
            </a:r>
            <a:r>
              <a:rPr spc="-10" dirty="0"/>
              <a:t>credits</a:t>
            </a:r>
          </a:p>
        </p:txBody>
      </p:sp>
      <p:sp>
        <p:nvSpPr>
          <p:cNvPr id="3" name="object 3"/>
          <p:cNvSpPr/>
          <p:nvPr/>
        </p:nvSpPr>
        <p:spPr>
          <a:xfrm>
            <a:off x="428244" y="1674876"/>
            <a:ext cx="2635885" cy="3759835"/>
          </a:xfrm>
          <a:custGeom>
            <a:avLst/>
            <a:gdLst/>
            <a:ahLst/>
            <a:cxnLst/>
            <a:rect l="l" t="t" r="r" b="b"/>
            <a:pathLst>
              <a:path w="2635885" h="3759835">
                <a:moveTo>
                  <a:pt x="2635758" y="0"/>
                </a:moveTo>
                <a:lnTo>
                  <a:pt x="0" y="0"/>
                </a:lnTo>
                <a:lnTo>
                  <a:pt x="0" y="3759708"/>
                </a:lnTo>
                <a:lnTo>
                  <a:pt x="2635758" y="3759708"/>
                </a:lnTo>
                <a:lnTo>
                  <a:pt x="2635758" y="0"/>
                </a:lnTo>
                <a:close/>
              </a:path>
            </a:pathLst>
          </a:custGeom>
          <a:solidFill>
            <a:srgbClr val="00A757"/>
          </a:solidFill>
        </p:spPr>
        <p:txBody>
          <a:bodyPr wrap="square" lIns="0" tIns="0" rIns="0" bIns="0" rtlCol="0"/>
          <a:lstStyle/>
          <a:p>
            <a:endParaRPr/>
          </a:p>
        </p:txBody>
      </p:sp>
      <p:sp>
        <p:nvSpPr>
          <p:cNvPr id="4" name="object 4"/>
          <p:cNvSpPr txBox="1"/>
          <p:nvPr/>
        </p:nvSpPr>
        <p:spPr>
          <a:xfrm>
            <a:off x="428244" y="1674876"/>
            <a:ext cx="2635885" cy="3759835"/>
          </a:xfrm>
          <a:prstGeom prst="rect">
            <a:avLst/>
          </a:prstGeom>
        </p:spPr>
        <p:txBody>
          <a:bodyPr vert="horz" wrap="square" lIns="0" tIns="266065" rIns="0" bIns="0" rtlCol="0">
            <a:spAutoFit/>
          </a:bodyPr>
          <a:lstStyle/>
          <a:p>
            <a:pPr marL="273685" marR="442595">
              <a:lnSpc>
                <a:spcPct val="100000"/>
              </a:lnSpc>
              <a:spcBef>
                <a:spcPts val="2095"/>
              </a:spcBef>
            </a:pPr>
            <a:r>
              <a:rPr sz="2400" b="1" dirty="0">
                <a:solidFill>
                  <a:srgbClr val="FFFFFF"/>
                </a:solidFill>
                <a:latin typeface="Arial"/>
                <a:cs typeface="Arial"/>
              </a:rPr>
              <a:t>Cannot</a:t>
            </a:r>
            <a:r>
              <a:rPr sz="2400" b="1" spc="-20" dirty="0">
                <a:solidFill>
                  <a:srgbClr val="FFFFFF"/>
                </a:solidFill>
                <a:latin typeface="Arial"/>
                <a:cs typeface="Arial"/>
              </a:rPr>
              <a:t> </a:t>
            </a:r>
            <a:r>
              <a:rPr sz="2400" b="1" spc="-10" dirty="0">
                <a:solidFill>
                  <a:srgbClr val="FFFFFF"/>
                </a:solidFill>
                <a:latin typeface="Arial"/>
                <a:cs typeface="Arial"/>
              </a:rPr>
              <a:t>claim </a:t>
            </a:r>
            <a:r>
              <a:rPr sz="2400" dirty="0">
                <a:solidFill>
                  <a:srgbClr val="FFFFFF"/>
                </a:solidFill>
                <a:latin typeface="Arial"/>
                <a:cs typeface="Arial"/>
              </a:rPr>
              <a:t>the</a:t>
            </a:r>
            <a:r>
              <a:rPr sz="2400" spc="-10" dirty="0">
                <a:solidFill>
                  <a:srgbClr val="FFFFFF"/>
                </a:solidFill>
                <a:latin typeface="Arial"/>
                <a:cs typeface="Arial"/>
              </a:rPr>
              <a:t> </a:t>
            </a:r>
            <a:r>
              <a:rPr sz="2400" spc="-20" dirty="0">
                <a:solidFill>
                  <a:srgbClr val="FFFFFF"/>
                </a:solidFill>
                <a:latin typeface="Arial"/>
                <a:cs typeface="Arial"/>
              </a:rPr>
              <a:t>same </a:t>
            </a:r>
            <a:r>
              <a:rPr sz="2400" spc="-10" dirty="0">
                <a:solidFill>
                  <a:srgbClr val="FFFFFF"/>
                </a:solidFill>
                <a:latin typeface="Arial"/>
                <a:cs typeface="Arial"/>
              </a:rPr>
              <a:t>expenses</a:t>
            </a:r>
            <a:endParaRPr sz="2400">
              <a:latin typeface="Arial"/>
              <a:cs typeface="Arial"/>
            </a:endParaRPr>
          </a:p>
          <a:p>
            <a:pPr marL="273685">
              <a:lnSpc>
                <a:spcPct val="100000"/>
              </a:lnSpc>
            </a:pPr>
            <a:r>
              <a:rPr sz="2400" dirty="0">
                <a:solidFill>
                  <a:srgbClr val="FFFFFF"/>
                </a:solidFill>
                <a:latin typeface="Arial"/>
                <a:cs typeface="Arial"/>
              </a:rPr>
              <a:t>for</a:t>
            </a:r>
            <a:r>
              <a:rPr sz="2400" spc="-15" dirty="0">
                <a:solidFill>
                  <a:srgbClr val="FFFFFF"/>
                </a:solidFill>
                <a:latin typeface="Arial"/>
                <a:cs typeface="Arial"/>
              </a:rPr>
              <a:t> </a:t>
            </a:r>
            <a:r>
              <a:rPr sz="2400" spc="-20" dirty="0">
                <a:solidFill>
                  <a:srgbClr val="FFFFFF"/>
                </a:solidFill>
                <a:latin typeface="Arial"/>
                <a:cs typeface="Arial"/>
              </a:rPr>
              <a:t>both</a:t>
            </a:r>
            <a:endParaRPr sz="2400">
              <a:latin typeface="Arial"/>
              <a:cs typeface="Arial"/>
            </a:endParaRPr>
          </a:p>
        </p:txBody>
      </p:sp>
      <p:sp>
        <p:nvSpPr>
          <p:cNvPr id="5" name="object 5"/>
          <p:cNvSpPr/>
          <p:nvPr/>
        </p:nvSpPr>
        <p:spPr>
          <a:xfrm>
            <a:off x="1936775" y="4535970"/>
            <a:ext cx="1035050" cy="909319"/>
          </a:xfrm>
          <a:custGeom>
            <a:avLst/>
            <a:gdLst/>
            <a:ahLst/>
            <a:cxnLst/>
            <a:rect l="l" t="t" r="r" b="b"/>
            <a:pathLst>
              <a:path w="1035050" h="909320">
                <a:moveTo>
                  <a:pt x="594588" y="359117"/>
                </a:moveTo>
                <a:lnTo>
                  <a:pt x="587476" y="315925"/>
                </a:lnTo>
                <a:lnTo>
                  <a:pt x="567982" y="277812"/>
                </a:lnTo>
                <a:lnTo>
                  <a:pt x="537959" y="247345"/>
                </a:lnTo>
                <a:lnTo>
                  <a:pt x="499211" y="227025"/>
                </a:lnTo>
                <a:lnTo>
                  <a:pt x="499211" y="176237"/>
                </a:lnTo>
                <a:lnTo>
                  <a:pt x="403834" y="176237"/>
                </a:lnTo>
                <a:lnTo>
                  <a:pt x="403834" y="227025"/>
                </a:lnTo>
                <a:lnTo>
                  <a:pt x="364261" y="247992"/>
                </a:lnTo>
                <a:lnTo>
                  <a:pt x="334289" y="279146"/>
                </a:lnTo>
                <a:lnTo>
                  <a:pt x="315353" y="317550"/>
                </a:lnTo>
                <a:lnTo>
                  <a:pt x="308889" y="360311"/>
                </a:lnTo>
                <a:lnTo>
                  <a:pt x="316344" y="404482"/>
                </a:lnTo>
                <a:lnTo>
                  <a:pt x="337146" y="443852"/>
                </a:lnTo>
                <a:lnTo>
                  <a:pt x="368427" y="474065"/>
                </a:lnTo>
                <a:lnTo>
                  <a:pt x="407441" y="493217"/>
                </a:lnTo>
                <a:lnTo>
                  <a:pt x="451523" y="499427"/>
                </a:lnTo>
                <a:lnTo>
                  <a:pt x="468744" y="503910"/>
                </a:lnTo>
                <a:lnTo>
                  <a:pt x="482434" y="514311"/>
                </a:lnTo>
                <a:lnTo>
                  <a:pt x="491248" y="529082"/>
                </a:lnTo>
                <a:lnTo>
                  <a:pt x="493801" y="546709"/>
                </a:lnTo>
                <a:lnTo>
                  <a:pt x="489318" y="563943"/>
                </a:lnTo>
                <a:lnTo>
                  <a:pt x="478929" y="577646"/>
                </a:lnTo>
                <a:lnTo>
                  <a:pt x="464172" y="586460"/>
                </a:lnTo>
                <a:lnTo>
                  <a:pt x="446557" y="589013"/>
                </a:lnTo>
                <a:lnTo>
                  <a:pt x="429933" y="584822"/>
                </a:lnTo>
                <a:lnTo>
                  <a:pt x="416496" y="575081"/>
                </a:lnTo>
                <a:lnTo>
                  <a:pt x="407504" y="561136"/>
                </a:lnTo>
                <a:lnTo>
                  <a:pt x="404215" y="544296"/>
                </a:lnTo>
                <a:lnTo>
                  <a:pt x="308838" y="544296"/>
                </a:lnTo>
                <a:lnTo>
                  <a:pt x="315937" y="587489"/>
                </a:lnTo>
                <a:lnTo>
                  <a:pt x="335432" y="625602"/>
                </a:lnTo>
                <a:lnTo>
                  <a:pt x="365455" y="656069"/>
                </a:lnTo>
                <a:lnTo>
                  <a:pt x="404215" y="676389"/>
                </a:lnTo>
                <a:lnTo>
                  <a:pt x="404215" y="727176"/>
                </a:lnTo>
                <a:lnTo>
                  <a:pt x="499592" y="727176"/>
                </a:lnTo>
                <a:lnTo>
                  <a:pt x="499592" y="676198"/>
                </a:lnTo>
                <a:lnTo>
                  <a:pt x="539051" y="655066"/>
                </a:lnTo>
                <a:lnTo>
                  <a:pt x="568883" y="623773"/>
                </a:lnTo>
                <a:lnTo>
                  <a:pt x="587654" y="585279"/>
                </a:lnTo>
                <a:lnTo>
                  <a:pt x="593928" y="542493"/>
                </a:lnTo>
                <a:lnTo>
                  <a:pt x="586295" y="498348"/>
                </a:lnTo>
                <a:lnTo>
                  <a:pt x="565492" y="459333"/>
                </a:lnTo>
                <a:lnTo>
                  <a:pt x="534390" y="429348"/>
                </a:lnTo>
                <a:lnTo>
                  <a:pt x="495642" y="410286"/>
                </a:lnTo>
                <a:lnTo>
                  <a:pt x="451904" y="403987"/>
                </a:lnTo>
                <a:lnTo>
                  <a:pt x="434441" y="400456"/>
                </a:lnTo>
                <a:lnTo>
                  <a:pt x="420192" y="390842"/>
                </a:lnTo>
                <a:lnTo>
                  <a:pt x="410591" y="376580"/>
                </a:lnTo>
                <a:lnTo>
                  <a:pt x="407073" y="359117"/>
                </a:lnTo>
                <a:lnTo>
                  <a:pt x="410591" y="341655"/>
                </a:lnTo>
                <a:lnTo>
                  <a:pt x="420192" y="327393"/>
                </a:lnTo>
                <a:lnTo>
                  <a:pt x="434441" y="317792"/>
                </a:lnTo>
                <a:lnTo>
                  <a:pt x="451904" y="314261"/>
                </a:lnTo>
                <a:lnTo>
                  <a:pt x="469912" y="317423"/>
                </a:lnTo>
                <a:lnTo>
                  <a:pt x="484809" y="326910"/>
                </a:lnTo>
                <a:lnTo>
                  <a:pt x="495084" y="341287"/>
                </a:lnTo>
                <a:lnTo>
                  <a:pt x="499211" y="359117"/>
                </a:lnTo>
                <a:lnTo>
                  <a:pt x="594588" y="359117"/>
                </a:lnTo>
                <a:close/>
              </a:path>
              <a:path w="1035050" h="909320">
                <a:moveTo>
                  <a:pt x="853668" y="244805"/>
                </a:moveTo>
                <a:lnTo>
                  <a:pt x="828763" y="202222"/>
                </a:lnTo>
                <a:lnTo>
                  <a:pt x="800011" y="163334"/>
                </a:lnTo>
                <a:lnTo>
                  <a:pt x="767778" y="128282"/>
                </a:lnTo>
                <a:lnTo>
                  <a:pt x="732434" y="97180"/>
                </a:lnTo>
                <a:lnTo>
                  <a:pt x="694359" y="70142"/>
                </a:lnTo>
                <a:lnTo>
                  <a:pt x="653923" y="47282"/>
                </a:lnTo>
                <a:lnTo>
                  <a:pt x="611479" y="28740"/>
                </a:lnTo>
                <a:lnTo>
                  <a:pt x="567423" y="14617"/>
                </a:lnTo>
                <a:lnTo>
                  <a:pt x="522122" y="5041"/>
                </a:lnTo>
                <a:lnTo>
                  <a:pt x="475932" y="127"/>
                </a:lnTo>
                <a:lnTo>
                  <a:pt x="429234" y="0"/>
                </a:lnTo>
                <a:lnTo>
                  <a:pt x="382397" y="4762"/>
                </a:lnTo>
                <a:lnTo>
                  <a:pt x="335800" y="14554"/>
                </a:lnTo>
                <a:lnTo>
                  <a:pt x="289801" y="29476"/>
                </a:lnTo>
                <a:lnTo>
                  <a:pt x="244792" y="49657"/>
                </a:lnTo>
                <a:lnTo>
                  <a:pt x="202196" y="74561"/>
                </a:lnTo>
                <a:lnTo>
                  <a:pt x="163322" y="103327"/>
                </a:lnTo>
                <a:lnTo>
                  <a:pt x="128270" y="135559"/>
                </a:lnTo>
                <a:lnTo>
                  <a:pt x="97167" y="170903"/>
                </a:lnTo>
                <a:lnTo>
                  <a:pt x="70129" y="208978"/>
                </a:lnTo>
                <a:lnTo>
                  <a:pt x="47282" y="249428"/>
                </a:lnTo>
                <a:lnTo>
                  <a:pt x="28740" y="291871"/>
                </a:lnTo>
                <a:lnTo>
                  <a:pt x="14617" y="335940"/>
                </a:lnTo>
                <a:lnTo>
                  <a:pt x="5041" y="381254"/>
                </a:lnTo>
                <a:lnTo>
                  <a:pt x="127" y="427443"/>
                </a:lnTo>
                <a:lnTo>
                  <a:pt x="0" y="474141"/>
                </a:lnTo>
                <a:lnTo>
                  <a:pt x="4762" y="520979"/>
                </a:lnTo>
                <a:lnTo>
                  <a:pt x="14554" y="567588"/>
                </a:lnTo>
                <a:lnTo>
                  <a:pt x="29476" y="613587"/>
                </a:lnTo>
                <a:lnTo>
                  <a:pt x="49669" y="658596"/>
                </a:lnTo>
                <a:lnTo>
                  <a:pt x="74561" y="701192"/>
                </a:lnTo>
                <a:lnTo>
                  <a:pt x="103314" y="740079"/>
                </a:lnTo>
                <a:lnTo>
                  <a:pt x="135547" y="775131"/>
                </a:lnTo>
                <a:lnTo>
                  <a:pt x="170891" y="806234"/>
                </a:lnTo>
                <a:lnTo>
                  <a:pt x="208965" y="833272"/>
                </a:lnTo>
                <a:lnTo>
                  <a:pt x="249402" y="856119"/>
                </a:lnTo>
                <a:lnTo>
                  <a:pt x="291846" y="874674"/>
                </a:lnTo>
                <a:lnTo>
                  <a:pt x="335902" y="888796"/>
                </a:lnTo>
                <a:lnTo>
                  <a:pt x="381215" y="898372"/>
                </a:lnTo>
                <a:lnTo>
                  <a:pt x="427393" y="903274"/>
                </a:lnTo>
                <a:lnTo>
                  <a:pt x="474091" y="903414"/>
                </a:lnTo>
                <a:lnTo>
                  <a:pt x="520928" y="898639"/>
                </a:lnTo>
                <a:lnTo>
                  <a:pt x="567524" y="888847"/>
                </a:lnTo>
                <a:lnTo>
                  <a:pt x="613524" y="873925"/>
                </a:lnTo>
                <a:lnTo>
                  <a:pt x="658545" y="853732"/>
                </a:lnTo>
                <a:lnTo>
                  <a:pt x="621411" y="765479"/>
                </a:lnTo>
                <a:lnTo>
                  <a:pt x="581202" y="784085"/>
                </a:lnTo>
                <a:lnTo>
                  <a:pt x="539153" y="797521"/>
                </a:lnTo>
                <a:lnTo>
                  <a:pt x="495782" y="805675"/>
                </a:lnTo>
                <a:lnTo>
                  <a:pt x="451561" y="808418"/>
                </a:lnTo>
                <a:lnTo>
                  <a:pt x="403161" y="805141"/>
                </a:lnTo>
                <a:lnTo>
                  <a:pt x="356743" y="795629"/>
                </a:lnTo>
                <a:lnTo>
                  <a:pt x="312737" y="780313"/>
                </a:lnTo>
                <a:lnTo>
                  <a:pt x="271551" y="759625"/>
                </a:lnTo>
                <a:lnTo>
                  <a:pt x="233641" y="733971"/>
                </a:lnTo>
                <a:lnTo>
                  <a:pt x="199402" y="703795"/>
                </a:lnTo>
                <a:lnTo>
                  <a:pt x="169265" y="669531"/>
                </a:lnTo>
                <a:lnTo>
                  <a:pt x="143662" y="631571"/>
                </a:lnTo>
                <a:lnTo>
                  <a:pt x="123024" y="590372"/>
                </a:lnTo>
                <a:lnTo>
                  <a:pt x="107759" y="546341"/>
                </a:lnTo>
                <a:lnTo>
                  <a:pt x="98298" y="499910"/>
                </a:lnTo>
                <a:lnTo>
                  <a:pt x="95072" y="451497"/>
                </a:lnTo>
                <a:lnTo>
                  <a:pt x="98348" y="403098"/>
                </a:lnTo>
                <a:lnTo>
                  <a:pt x="107861" y="356679"/>
                </a:lnTo>
                <a:lnTo>
                  <a:pt x="123177" y="312661"/>
                </a:lnTo>
                <a:lnTo>
                  <a:pt x="143865" y="271487"/>
                </a:lnTo>
                <a:lnTo>
                  <a:pt x="169506" y="233565"/>
                </a:lnTo>
                <a:lnTo>
                  <a:pt x="199669" y="199326"/>
                </a:lnTo>
                <a:lnTo>
                  <a:pt x="233946" y="169189"/>
                </a:lnTo>
                <a:lnTo>
                  <a:pt x="271894" y="143586"/>
                </a:lnTo>
                <a:lnTo>
                  <a:pt x="313093" y="122936"/>
                </a:lnTo>
                <a:lnTo>
                  <a:pt x="357124" y="107670"/>
                </a:lnTo>
                <a:lnTo>
                  <a:pt x="403542" y="98209"/>
                </a:lnTo>
                <a:lnTo>
                  <a:pt x="451954" y="94970"/>
                </a:lnTo>
                <a:lnTo>
                  <a:pt x="501408" y="98437"/>
                </a:lnTo>
                <a:lnTo>
                  <a:pt x="549224" y="108546"/>
                </a:lnTo>
                <a:lnTo>
                  <a:pt x="594829" y="124929"/>
                </a:lnTo>
                <a:lnTo>
                  <a:pt x="637603" y="147231"/>
                </a:lnTo>
                <a:lnTo>
                  <a:pt x="676998" y="175107"/>
                </a:lnTo>
                <a:lnTo>
                  <a:pt x="712406" y="208178"/>
                </a:lnTo>
                <a:lnTo>
                  <a:pt x="743242" y="246100"/>
                </a:lnTo>
                <a:lnTo>
                  <a:pt x="768934" y="288505"/>
                </a:lnTo>
                <a:lnTo>
                  <a:pt x="853668" y="244805"/>
                </a:lnTo>
                <a:close/>
              </a:path>
              <a:path w="1035050" h="909320">
                <a:moveTo>
                  <a:pt x="1035011" y="699770"/>
                </a:moveTo>
                <a:lnTo>
                  <a:pt x="967486" y="632345"/>
                </a:lnTo>
                <a:lnTo>
                  <a:pt x="873442" y="726503"/>
                </a:lnTo>
                <a:lnTo>
                  <a:pt x="873442" y="323316"/>
                </a:lnTo>
                <a:lnTo>
                  <a:pt x="778052" y="323316"/>
                </a:lnTo>
                <a:lnTo>
                  <a:pt x="778052" y="726694"/>
                </a:lnTo>
                <a:lnTo>
                  <a:pt x="684009" y="632536"/>
                </a:lnTo>
                <a:lnTo>
                  <a:pt x="616673" y="700151"/>
                </a:lnTo>
                <a:lnTo>
                  <a:pt x="825754" y="909294"/>
                </a:lnTo>
                <a:lnTo>
                  <a:pt x="1035011" y="699770"/>
                </a:lnTo>
                <a:close/>
              </a:path>
            </a:pathLst>
          </a:custGeom>
          <a:solidFill>
            <a:srgbClr val="FFFFFC"/>
          </a:solidFill>
        </p:spPr>
        <p:txBody>
          <a:bodyPr wrap="square" lIns="0" tIns="0" rIns="0" bIns="0" rtlCol="0"/>
          <a:lstStyle/>
          <a:p>
            <a:endParaRPr/>
          </a:p>
        </p:txBody>
      </p:sp>
      <p:sp>
        <p:nvSpPr>
          <p:cNvPr id="6" name="object 6"/>
          <p:cNvSpPr/>
          <p:nvPr/>
        </p:nvSpPr>
        <p:spPr>
          <a:xfrm>
            <a:off x="3264408" y="1674876"/>
            <a:ext cx="2635885" cy="3759835"/>
          </a:xfrm>
          <a:custGeom>
            <a:avLst/>
            <a:gdLst/>
            <a:ahLst/>
            <a:cxnLst/>
            <a:rect l="l" t="t" r="r" b="b"/>
            <a:pathLst>
              <a:path w="2635885" h="3759835">
                <a:moveTo>
                  <a:pt x="2635758" y="0"/>
                </a:moveTo>
                <a:lnTo>
                  <a:pt x="0" y="0"/>
                </a:lnTo>
                <a:lnTo>
                  <a:pt x="0" y="3759708"/>
                </a:lnTo>
                <a:lnTo>
                  <a:pt x="2635758" y="3759708"/>
                </a:lnTo>
                <a:lnTo>
                  <a:pt x="2635758" y="0"/>
                </a:lnTo>
                <a:close/>
              </a:path>
            </a:pathLst>
          </a:custGeom>
          <a:solidFill>
            <a:srgbClr val="00A757"/>
          </a:solidFill>
        </p:spPr>
        <p:txBody>
          <a:bodyPr wrap="square" lIns="0" tIns="0" rIns="0" bIns="0" rtlCol="0"/>
          <a:lstStyle/>
          <a:p>
            <a:endParaRPr/>
          </a:p>
        </p:txBody>
      </p:sp>
      <p:sp>
        <p:nvSpPr>
          <p:cNvPr id="7" name="object 7"/>
          <p:cNvSpPr txBox="1"/>
          <p:nvPr/>
        </p:nvSpPr>
        <p:spPr>
          <a:xfrm>
            <a:off x="3264408" y="1674876"/>
            <a:ext cx="2635885" cy="3759835"/>
          </a:xfrm>
          <a:prstGeom prst="rect">
            <a:avLst/>
          </a:prstGeom>
        </p:spPr>
        <p:txBody>
          <a:bodyPr vert="horz" wrap="square" lIns="0" tIns="266065" rIns="0" bIns="0" rtlCol="0">
            <a:spAutoFit/>
          </a:bodyPr>
          <a:lstStyle/>
          <a:p>
            <a:pPr marL="274320" marR="215900">
              <a:lnSpc>
                <a:spcPct val="100000"/>
              </a:lnSpc>
              <a:spcBef>
                <a:spcPts val="2095"/>
              </a:spcBef>
            </a:pPr>
            <a:r>
              <a:rPr sz="2400" dirty="0">
                <a:solidFill>
                  <a:srgbClr val="FFFFFF"/>
                </a:solidFill>
                <a:latin typeface="Arial"/>
                <a:cs typeface="Arial"/>
              </a:rPr>
              <a:t>Both</a:t>
            </a:r>
            <a:r>
              <a:rPr sz="2400" spc="-15" dirty="0">
                <a:solidFill>
                  <a:srgbClr val="FFFFFF"/>
                </a:solidFill>
                <a:latin typeface="Arial"/>
                <a:cs typeface="Arial"/>
              </a:rPr>
              <a:t> </a:t>
            </a:r>
            <a:r>
              <a:rPr sz="2400" b="1" spc="-10" dirty="0">
                <a:solidFill>
                  <a:srgbClr val="FFFFFF"/>
                </a:solidFill>
                <a:latin typeface="Arial"/>
                <a:cs typeface="Arial"/>
              </a:rPr>
              <a:t>reduce qualified education </a:t>
            </a:r>
            <a:r>
              <a:rPr sz="2400" b="1" dirty="0">
                <a:solidFill>
                  <a:srgbClr val="FFFFFF"/>
                </a:solidFill>
                <a:latin typeface="Arial"/>
                <a:cs typeface="Arial"/>
              </a:rPr>
              <a:t>expenses</a:t>
            </a:r>
            <a:r>
              <a:rPr sz="2400" b="1" spc="-15" dirty="0">
                <a:solidFill>
                  <a:srgbClr val="FFFFFF"/>
                </a:solidFill>
                <a:latin typeface="Arial"/>
                <a:cs typeface="Arial"/>
              </a:rPr>
              <a:t> </a:t>
            </a:r>
            <a:r>
              <a:rPr sz="2400" spc="-25" dirty="0">
                <a:solidFill>
                  <a:srgbClr val="FFFFFF"/>
                </a:solidFill>
                <a:latin typeface="Arial"/>
                <a:cs typeface="Arial"/>
              </a:rPr>
              <a:t>for </a:t>
            </a:r>
            <a:r>
              <a:rPr sz="2400" dirty="0">
                <a:solidFill>
                  <a:srgbClr val="FFFFFF"/>
                </a:solidFill>
                <a:latin typeface="Arial"/>
                <a:cs typeface="Arial"/>
              </a:rPr>
              <a:t>529</a:t>
            </a:r>
            <a:r>
              <a:rPr sz="2400" spc="-10" dirty="0">
                <a:solidFill>
                  <a:srgbClr val="FFFFFF"/>
                </a:solidFill>
                <a:latin typeface="Arial"/>
                <a:cs typeface="Arial"/>
              </a:rPr>
              <a:t> </a:t>
            </a:r>
            <a:r>
              <a:rPr sz="2400" dirty="0">
                <a:solidFill>
                  <a:srgbClr val="FFFFFF"/>
                </a:solidFill>
                <a:latin typeface="Arial"/>
                <a:cs typeface="Arial"/>
              </a:rPr>
              <a:t>plans</a:t>
            </a:r>
            <a:r>
              <a:rPr sz="2400" spc="5" dirty="0">
                <a:solidFill>
                  <a:srgbClr val="FFFFFF"/>
                </a:solidFill>
                <a:latin typeface="Arial"/>
                <a:cs typeface="Arial"/>
              </a:rPr>
              <a:t> </a:t>
            </a:r>
            <a:r>
              <a:rPr sz="2400" spc="-25" dirty="0">
                <a:solidFill>
                  <a:srgbClr val="FFFFFF"/>
                </a:solidFill>
                <a:latin typeface="Arial"/>
                <a:cs typeface="Arial"/>
              </a:rPr>
              <a:t>and </a:t>
            </a:r>
            <a:r>
              <a:rPr sz="2400" dirty="0">
                <a:solidFill>
                  <a:srgbClr val="FFFFFF"/>
                </a:solidFill>
                <a:latin typeface="Arial"/>
                <a:cs typeface="Arial"/>
              </a:rPr>
              <a:t>Coverdell </a:t>
            </a:r>
            <a:r>
              <a:rPr sz="2400" spc="-20" dirty="0">
                <a:solidFill>
                  <a:srgbClr val="FFFFFF"/>
                </a:solidFill>
                <a:latin typeface="Arial"/>
                <a:cs typeface="Arial"/>
              </a:rPr>
              <a:t>ESAs</a:t>
            </a:r>
            <a:endParaRPr sz="2400">
              <a:latin typeface="Arial"/>
              <a:cs typeface="Arial"/>
            </a:endParaRPr>
          </a:p>
        </p:txBody>
      </p:sp>
      <p:sp>
        <p:nvSpPr>
          <p:cNvPr id="8" name="object 8"/>
          <p:cNvSpPr/>
          <p:nvPr/>
        </p:nvSpPr>
        <p:spPr>
          <a:xfrm>
            <a:off x="4791454" y="4690111"/>
            <a:ext cx="995680" cy="753745"/>
          </a:xfrm>
          <a:custGeom>
            <a:avLst/>
            <a:gdLst/>
            <a:ahLst/>
            <a:cxnLst/>
            <a:rect l="l" t="t" r="r" b="b"/>
            <a:pathLst>
              <a:path w="995679" h="753745">
                <a:moveTo>
                  <a:pt x="497408" y="0"/>
                </a:moveTo>
                <a:lnTo>
                  <a:pt x="0" y="272732"/>
                </a:lnTo>
                <a:lnTo>
                  <a:pt x="192468" y="378650"/>
                </a:lnTo>
                <a:lnTo>
                  <a:pt x="192468" y="753617"/>
                </a:lnTo>
                <a:lnTo>
                  <a:pt x="792378" y="753617"/>
                </a:lnTo>
                <a:lnTo>
                  <a:pt x="792378" y="661352"/>
                </a:lnTo>
                <a:lnTo>
                  <a:pt x="285026" y="661352"/>
                </a:lnTo>
                <a:lnTo>
                  <a:pt x="285026" y="429958"/>
                </a:lnTo>
                <a:lnTo>
                  <a:pt x="478448" y="429958"/>
                </a:lnTo>
                <a:lnTo>
                  <a:pt x="191363" y="273100"/>
                </a:lnTo>
                <a:lnTo>
                  <a:pt x="497408" y="105181"/>
                </a:lnTo>
                <a:lnTo>
                  <a:pt x="688522" y="105181"/>
                </a:lnTo>
                <a:lnTo>
                  <a:pt x="497408" y="0"/>
                </a:lnTo>
                <a:close/>
              </a:path>
              <a:path w="995679" h="753745">
                <a:moveTo>
                  <a:pt x="792378" y="435851"/>
                </a:moveTo>
                <a:lnTo>
                  <a:pt x="701306" y="435851"/>
                </a:lnTo>
                <a:lnTo>
                  <a:pt x="700570" y="661352"/>
                </a:lnTo>
                <a:lnTo>
                  <a:pt x="792378" y="661352"/>
                </a:lnTo>
                <a:lnTo>
                  <a:pt x="792378" y="435851"/>
                </a:lnTo>
                <a:close/>
              </a:path>
              <a:path w="995679" h="753745">
                <a:moveTo>
                  <a:pt x="995171" y="324027"/>
                </a:moveTo>
                <a:lnTo>
                  <a:pt x="902995" y="324027"/>
                </a:lnTo>
                <a:lnTo>
                  <a:pt x="902995" y="597509"/>
                </a:lnTo>
                <a:lnTo>
                  <a:pt x="995171" y="597509"/>
                </a:lnTo>
                <a:lnTo>
                  <a:pt x="995171" y="324027"/>
                </a:lnTo>
                <a:close/>
              </a:path>
              <a:path w="995679" h="753745">
                <a:moveTo>
                  <a:pt x="478448" y="429958"/>
                </a:moveTo>
                <a:lnTo>
                  <a:pt x="285026" y="429958"/>
                </a:lnTo>
                <a:lnTo>
                  <a:pt x="497408" y="546569"/>
                </a:lnTo>
                <a:lnTo>
                  <a:pt x="693822" y="439915"/>
                </a:lnTo>
                <a:lnTo>
                  <a:pt x="496671" y="439915"/>
                </a:lnTo>
                <a:lnTo>
                  <a:pt x="478448" y="429958"/>
                </a:lnTo>
                <a:close/>
              </a:path>
              <a:path w="995679" h="753745">
                <a:moveTo>
                  <a:pt x="688522" y="105181"/>
                </a:moveTo>
                <a:lnTo>
                  <a:pt x="497408" y="105181"/>
                </a:lnTo>
                <a:lnTo>
                  <a:pt x="802703" y="273100"/>
                </a:lnTo>
                <a:lnTo>
                  <a:pt x="496671" y="439915"/>
                </a:lnTo>
                <a:lnTo>
                  <a:pt x="693822" y="439915"/>
                </a:lnTo>
                <a:lnTo>
                  <a:pt x="701306" y="435851"/>
                </a:lnTo>
                <a:lnTo>
                  <a:pt x="792378" y="435851"/>
                </a:lnTo>
                <a:lnTo>
                  <a:pt x="792378" y="384555"/>
                </a:lnTo>
                <a:lnTo>
                  <a:pt x="902995" y="324027"/>
                </a:lnTo>
                <a:lnTo>
                  <a:pt x="995171" y="324027"/>
                </a:lnTo>
                <a:lnTo>
                  <a:pt x="995171" y="272732"/>
                </a:lnTo>
                <a:lnTo>
                  <a:pt x="992962" y="272732"/>
                </a:lnTo>
                <a:lnTo>
                  <a:pt x="688522" y="105181"/>
                </a:lnTo>
                <a:close/>
              </a:path>
            </a:pathLst>
          </a:custGeom>
          <a:solidFill>
            <a:srgbClr val="FFFFFC"/>
          </a:solidFill>
        </p:spPr>
        <p:txBody>
          <a:bodyPr wrap="square" lIns="0" tIns="0" rIns="0" bIns="0" rtlCol="0"/>
          <a:lstStyle/>
          <a:p>
            <a:endParaRPr/>
          </a:p>
        </p:txBody>
      </p:sp>
      <p:sp>
        <p:nvSpPr>
          <p:cNvPr id="9" name="object 9"/>
          <p:cNvSpPr/>
          <p:nvPr/>
        </p:nvSpPr>
        <p:spPr>
          <a:xfrm>
            <a:off x="6101334" y="1674876"/>
            <a:ext cx="2635885" cy="3759835"/>
          </a:xfrm>
          <a:custGeom>
            <a:avLst/>
            <a:gdLst/>
            <a:ahLst/>
            <a:cxnLst/>
            <a:rect l="l" t="t" r="r" b="b"/>
            <a:pathLst>
              <a:path w="2635884" h="3759835">
                <a:moveTo>
                  <a:pt x="2635758" y="0"/>
                </a:moveTo>
                <a:lnTo>
                  <a:pt x="0" y="0"/>
                </a:lnTo>
                <a:lnTo>
                  <a:pt x="0" y="3759708"/>
                </a:lnTo>
                <a:lnTo>
                  <a:pt x="2635758" y="3759708"/>
                </a:lnTo>
                <a:lnTo>
                  <a:pt x="2635758" y="0"/>
                </a:lnTo>
                <a:close/>
              </a:path>
            </a:pathLst>
          </a:custGeom>
          <a:solidFill>
            <a:srgbClr val="00A757"/>
          </a:solidFill>
        </p:spPr>
        <p:txBody>
          <a:bodyPr wrap="square" lIns="0" tIns="0" rIns="0" bIns="0" rtlCol="0"/>
          <a:lstStyle/>
          <a:p>
            <a:endParaRPr/>
          </a:p>
        </p:txBody>
      </p:sp>
      <p:sp>
        <p:nvSpPr>
          <p:cNvPr id="10" name="object 10"/>
          <p:cNvSpPr txBox="1"/>
          <p:nvPr/>
        </p:nvSpPr>
        <p:spPr>
          <a:xfrm>
            <a:off x="6101334" y="1674876"/>
            <a:ext cx="2635885" cy="3759835"/>
          </a:xfrm>
          <a:prstGeom prst="rect">
            <a:avLst/>
          </a:prstGeom>
        </p:spPr>
        <p:txBody>
          <a:bodyPr vert="horz" wrap="square" lIns="0" tIns="266065" rIns="0" bIns="0" rtlCol="0">
            <a:spAutoFit/>
          </a:bodyPr>
          <a:lstStyle/>
          <a:p>
            <a:pPr marL="273685" marR="831215">
              <a:lnSpc>
                <a:spcPct val="100000"/>
              </a:lnSpc>
              <a:spcBef>
                <a:spcPts val="2095"/>
              </a:spcBef>
            </a:pPr>
            <a:r>
              <a:rPr sz="2400" dirty="0">
                <a:solidFill>
                  <a:srgbClr val="FFFFFF"/>
                </a:solidFill>
                <a:latin typeface="Arial"/>
                <a:cs typeface="Arial"/>
              </a:rPr>
              <a:t>Both</a:t>
            </a:r>
            <a:r>
              <a:rPr sz="2400" spc="-25" dirty="0">
                <a:solidFill>
                  <a:srgbClr val="FFFFFF"/>
                </a:solidFill>
                <a:latin typeface="Arial"/>
                <a:cs typeface="Arial"/>
              </a:rPr>
              <a:t> </a:t>
            </a:r>
            <a:r>
              <a:rPr sz="2400" spc="-20" dirty="0">
                <a:solidFill>
                  <a:srgbClr val="FFFFFF"/>
                </a:solidFill>
                <a:latin typeface="Arial"/>
                <a:cs typeface="Arial"/>
              </a:rPr>
              <a:t>have </a:t>
            </a:r>
            <a:r>
              <a:rPr sz="2400" b="1" spc="-10" dirty="0">
                <a:solidFill>
                  <a:srgbClr val="FFFFFF"/>
                </a:solidFill>
                <a:latin typeface="Arial"/>
                <a:cs typeface="Arial"/>
              </a:rPr>
              <a:t>income limitations</a:t>
            </a:r>
            <a:endParaRPr sz="2400">
              <a:latin typeface="Arial"/>
              <a:cs typeface="Arial"/>
            </a:endParaRPr>
          </a:p>
        </p:txBody>
      </p:sp>
      <p:sp>
        <p:nvSpPr>
          <p:cNvPr id="11" name="object 11"/>
          <p:cNvSpPr/>
          <p:nvPr/>
        </p:nvSpPr>
        <p:spPr>
          <a:xfrm>
            <a:off x="7767091" y="4611623"/>
            <a:ext cx="839469" cy="833119"/>
          </a:xfrm>
          <a:custGeom>
            <a:avLst/>
            <a:gdLst/>
            <a:ahLst/>
            <a:cxnLst/>
            <a:rect l="l" t="t" r="r" b="b"/>
            <a:pathLst>
              <a:path w="839470" h="833120">
                <a:moveTo>
                  <a:pt x="688060" y="491477"/>
                </a:moveTo>
                <a:lnTo>
                  <a:pt x="688047" y="451751"/>
                </a:lnTo>
                <a:lnTo>
                  <a:pt x="608533" y="451751"/>
                </a:lnTo>
                <a:lnTo>
                  <a:pt x="608533" y="529336"/>
                </a:lnTo>
                <a:lnTo>
                  <a:pt x="597319" y="576414"/>
                </a:lnTo>
                <a:lnTo>
                  <a:pt x="578269" y="619607"/>
                </a:lnTo>
                <a:lnTo>
                  <a:pt x="552234" y="658202"/>
                </a:lnTo>
                <a:lnTo>
                  <a:pt x="520052" y="691438"/>
                </a:lnTo>
                <a:lnTo>
                  <a:pt x="482587" y="718604"/>
                </a:lnTo>
                <a:lnTo>
                  <a:pt x="440690" y="738936"/>
                </a:lnTo>
                <a:lnTo>
                  <a:pt x="395198" y="751713"/>
                </a:lnTo>
                <a:lnTo>
                  <a:pt x="346976" y="756183"/>
                </a:lnTo>
                <a:lnTo>
                  <a:pt x="299466" y="752513"/>
                </a:lnTo>
                <a:lnTo>
                  <a:pt x="254660" y="740803"/>
                </a:lnTo>
                <a:lnTo>
                  <a:pt x="213283" y="721791"/>
                </a:lnTo>
                <a:lnTo>
                  <a:pt x="176123" y="696214"/>
                </a:lnTo>
                <a:lnTo>
                  <a:pt x="143916" y="664806"/>
                </a:lnTo>
                <a:lnTo>
                  <a:pt x="117424" y="628307"/>
                </a:lnTo>
                <a:lnTo>
                  <a:pt x="97396" y="587451"/>
                </a:lnTo>
                <a:lnTo>
                  <a:pt x="84594" y="542975"/>
                </a:lnTo>
                <a:lnTo>
                  <a:pt x="79768" y="495604"/>
                </a:lnTo>
                <a:lnTo>
                  <a:pt x="83464" y="448144"/>
                </a:lnTo>
                <a:lnTo>
                  <a:pt x="95288" y="403186"/>
                </a:lnTo>
                <a:lnTo>
                  <a:pt x="114515" y="361569"/>
                </a:lnTo>
                <a:lnTo>
                  <a:pt x="140487" y="324116"/>
                </a:lnTo>
                <a:lnTo>
                  <a:pt x="172491" y="291668"/>
                </a:lnTo>
                <a:lnTo>
                  <a:pt x="209867" y="265061"/>
                </a:lnTo>
                <a:lnTo>
                  <a:pt x="251891" y="245122"/>
                </a:lnTo>
                <a:lnTo>
                  <a:pt x="297891" y="232664"/>
                </a:lnTo>
                <a:lnTo>
                  <a:pt x="297891" y="529018"/>
                </a:lnTo>
                <a:lnTo>
                  <a:pt x="608533" y="529336"/>
                </a:lnTo>
                <a:lnTo>
                  <a:pt x="608533" y="451751"/>
                </a:lnTo>
                <a:lnTo>
                  <a:pt x="377418" y="451751"/>
                </a:lnTo>
                <a:lnTo>
                  <a:pt x="376961" y="232664"/>
                </a:lnTo>
                <a:lnTo>
                  <a:pt x="376796" y="150114"/>
                </a:lnTo>
                <a:lnTo>
                  <a:pt x="337032" y="150114"/>
                </a:lnTo>
                <a:lnTo>
                  <a:pt x="290715" y="153873"/>
                </a:lnTo>
                <a:lnTo>
                  <a:pt x="246367" y="163550"/>
                </a:lnTo>
                <a:lnTo>
                  <a:pt x="204393" y="178752"/>
                </a:lnTo>
                <a:lnTo>
                  <a:pt x="165214" y="199072"/>
                </a:lnTo>
                <a:lnTo>
                  <a:pt x="129209" y="224091"/>
                </a:lnTo>
                <a:lnTo>
                  <a:pt x="96786" y="253390"/>
                </a:lnTo>
                <a:lnTo>
                  <a:pt x="68351" y="286575"/>
                </a:lnTo>
                <a:lnTo>
                  <a:pt x="44297" y="323215"/>
                </a:lnTo>
                <a:lnTo>
                  <a:pt x="25031" y="362902"/>
                </a:lnTo>
                <a:lnTo>
                  <a:pt x="10960" y="405218"/>
                </a:lnTo>
                <a:lnTo>
                  <a:pt x="2489" y="449770"/>
                </a:lnTo>
                <a:lnTo>
                  <a:pt x="0" y="496125"/>
                </a:lnTo>
                <a:lnTo>
                  <a:pt x="3746" y="542417"/>
                </a:lnTo>
                <a:lnTo>
                  <a:pt x="13449" y="586714"/>
                </a:lnTo>
                <a:lnTo>
                  <a:pt x="28663" y="628637"/>
                </a:lnTo>
                <a:lnTo>
                  <a:pt x="49009" y="667791"/>
                </a:lnTo>
                <a:lnTo>
                  <a:pt x="74041" y="703757"/>
                </a:lnTo>
                <a:lnTo>
                  <a:pt x="103378" y="736155"/>
                </a:lnTo>
                <a:lnTo>
                  <a:pt x="136588" y="764565"/>
                </a:lnTo>
                <a:lnTo>
                  <a:pt x="173266" y="788581"/>
                </a:lnTo>
                <a:lnTo>
                  <a:pt x="212991" y="807834"/>
                </a:lnTo>
                <a:lnTo>
                  <a:pt x="255358" y="821893"/>
                </a:lnTo>
                <a:lnTo>
                  <a:pt x="299948" y="830364"/>
                </a:lnTo>
                <a:lnTo>
                  <a:pt x="346354" y="832840"/>
                </a:lnTo>
                <a:lnTo>
                  <a:pt x="392722" y="829729"/>
                </a:lnTo>
                <a:lnTo>
                  <a:pt x="437184" y="820648"/>
                </a:lnTo>
                <a:lnTo>
                  <a:pt x="479361" y="806018"/>
                </a:lnTo>
                <a:lnTo>
                  <a:pt x="518807" y="786244"/>
                </a:lnTo>
                <a:lnTo>
                  <a:pt x="555155" y="761720"/>
                </a:lnTo>
                <a:lnTo>
                  <a:pt x="561441" y="756183"/>
                </a:lnTo>
                <a:lnTo>
                  <a:pt x="587971" y="732866"/>
                </a:lnTo>
                <a:lnTo>
                  <a:pt x="616851" y="700087"/>
                </a:lnTo>
                <a:lnTo>
                  <a:pt x="641400" y="663778"/>
                </a:lnTo>
                <a:lnTo>
                  <a:pt x="661200" y="624357"/>
                </a:lnTo>
                <a:lnTo>
                  <a:pt x="675843" y="582231"/>
                </a:lnTo>
                <a:lnTo>
                  <a:pt x="684936" y="537806"/>
                </a:lnTo>
                <a:lnTo>
                  <a:pt x="688060" y="491477"/>
                </a:lnTo>
                <a:close/>
              </a:path>
              <a:path w="839470" h="833120">
                <a:moveTo>
                  <a:pt x="838923" y="361950"/>
                </a:moveTo>
                <a:lnTo>
                  <a:pt x="837374" y="320941"/>
                </a:lnTo>
                <a:lnTo>
                  <a:pt x="831659" y="273532"/>
                </a:lnTo>
                <a:lnTo>
                  <a:pt x="819683" y="228422"/>
                </a:lnTo>
                <a:lnTo>
                  <a:pt x="801916" y="186055"/>
                </a:lnTo>
                <a:lnTo>
                  <a:pt x="778802" y="146888"/>
                </a:lnTo>
                <a:lnTo>
                  <a:pt x="754634" y="116192"/>
                </a:lnTo>
                <a:lnTo>
                  <a:pt x="754634" y="284276"/>
                </a:lnTo>
                <a:lnTo>
                  <a:pt x="544537" y="284276"/>
                </a:lnTo>
                <a:lnTo>
                  <a:pt x="544537" y="81407"/>
                </a:lnTo>
                <a:lnTo>
                  <a:pt x="595020" y="95440"/>
                </a:lnTo>
                <a:lnTo>
                  <a:pt x="640778" y="118795"/>
                </a:lnTo>
                <a:lnTo>
                  <a:pt x="680732" y="150431"/>
                </a:lnTo>
                <a:lnTo>
                  <a:pt x="713765" y="189268"/>
                </a:lnTo>
                <a:lnTo>
                  <a:pt x="738771" y="234238"/>
                </a:lnTo>
                <a:lnTo>
                  <a:pt x="754634" y="284276"/>
                </a:lnTo>
                <a:lnTo>
                  <a:pt x="754634" y="116192"/>
                </a:lnTo>
                <a:lnTo>
                  <a:pt x="719975" y="81407"/>
                </a:lnTo>
                <a:lnTo>
                  <a:pt x="682142" y="53060"/>
                </a:lnTo>
                <a:lnTo>
                  <a:pt x="642353" y="31178"/>
                </a:lnTo>
                <a:lnTo>
                  <a:pt x="599541" y="14744"/>
                </a:lnTo>
                <a:lnTo>
                  <a:pt x="554177" y="4203"/>
                </a:lnTo>
                <a:lnTo>
                  <a:pt x="506730" y="0"/>
                </a:lnTo>
                <a:lnTo>
                  <a:pt x="467067" y="0"/>
                </a:lnTo>
                <a:lnTo>
                  <a:pt x="467067" y="361950"/>
                </a:lnTo>
                <a:lnTo>
                  <a:pt x="838923" y="361950"/>
                </a:lnTo>
                <a:close/>
              </a:path>
            </a:pathLst>
          </a:custGeom>
          <a:solidFill>
            <a:srgbClr val="FFFFFC"/>
          </a:solidFill>
        </p:spPr>
        <p:txBody>
          <a:bodyPr wrap="square" lIns="0" tIns="0" rIns="0" bIns="0" rtlCol="0"/>
          <a:lstStyle/>
          <a:p>
            <a:endParaRPr/>
          </a:p>
        </p:txBody>
      </p:sp>
      <p:sp>
        <p:nvSpPr>
          <p:cNvPr id="12" name="object 12"/>
          <p:cNvSpPr txBox="1"/>
          <p:nvPr/>
        </p:nvSpPr>
        <p:spPr>
          <a:xfrm>
            <a:off x="3202410" y="6445650"/>
            <a:ext cx="1017269" cy="139065"/>
          </a:xfrm>
          <a:prstGeom prst="rect">
            <a:avLst/>
          </a:prstGeom>
        </p:spPr>
        <p:txBody>
          <a:bodyPr vert="horz" wrap="square" lIns="0" tIns="2540" rIns="0" bIns="0" rtlCol="0">
            <a:spAutoFit/>
          </a:bodyPr>
          <a:lstStyle/>
          <a:p>
            <a:pPr marL="12700">
              <a:lnSpc>
                <a:spcPct val="100000"/>
              </a:lnSpc>
              <a:spcBef>
                <a:spcPts val="20"/>
              </a:spcBef>
            </a:pPr>
            <a:r>
              <a:rPr sz="800" dirty="0">
                <a:latin typeface="Arial"/>
                <a:cs typeface="Arial"/>
              </a:rPr>
              <a:t>Source:</a:t>
            </a:r>
            <a:r>
              <a:rPr sz="800" spc="-15" dirty="0">
                <a:latin typeface="Arial"/>
                <a:cs typeface="Arial"/>
              </a:rPr>
              <a:t> </a:t>
            </a:r>
            <a:r>
              <a:rPr sz="800" dirty="0">
                <a:latin typeface="Arial"/>
                <a:cs typeface="Arial"/>
              </a:rPr>
              <a:t>irs.gov,</a:t>
            </a:r>
            <a:r>
              <a:rPr sz="800" spc="-20" dirty="0">
                <a:latin typeface="Arial"/>
                <a:cs typeface="Arial"/>
              </a:rPr>
              <a:t> </a:t>
            </a:r>
            <a:r>
              <a:rPr sz="800" spc="-10" dirty="0">
                <a:latin typeface="Arial"/>
                <a:cs typeface="Arial"/>
              </a:rPr>
              <a:t>2023.</a:t>
            </a:r>
            <a:endParaRPr sz="800">
              <a:latin typeface="Arial"/>
              <a:cs typeface="Arial"/>
            </a:endParaRPr>
          </a:p>
        </p:txBody>
      </p:sp>
      <p:sp>
        <p:nvSpPr>
          <p:cNvPr id="13" name="object 13"/>
          <p:cNvSpPr txBox="1">
            <a:spLocks noGrp="1"/>
          </p:cNvSpPr>
          <p:nvPr>
            <p:ph type="sldNum" sz="quarter" idx="7"/>
          </p:nvPr>
        </p:nvSpPr>
        <p:spPr>
          <a:prstGeom prst="rect">
            <a:avLst/>
          </a:prstGeom>
        </p:spPr>
        <p:txBody>
          <a:bodyPr vert="horz" wrap="square" lIns="0" tIns="2540" rIns="0" bIns="0" rtlCol="0">
            <a:spAutoFit/>
          </a:bodyPr>
          <a:lstStyle/>
          <a:p>
            <a:pPr marL="38100">
              <a:lnSpc>
                <a:spcPct val="100000"/>
              </a:lnSpc>
              <a:spcBef>
                <a:spcPts val="20"/>
              </a:spcBef>
            </a:pPr>
            <a:fld id="{81D60167-4931-47E6-BA6A-407CBD079E47}" type="slidenum">
              <a:rPr spc="-25" dirty="0"/>
              <a:t>25</a:t>
            </a:fld>
            <a:endParaRPr spc="-25" dirty="0"/>
          </a:p>
        </p:txBody>
      </p:sp>
    </p:spTree>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custGeom>
            <a:avLst/>
            <a:gdLst/>
            <a:ahLst/>
            <a:cxnLst/>
            <a:rect l="l" t="t" r="r" b="b"/>
            <a:pathLst>
              <a:path w="9144000" h="6858000">
                <a:moveTo>
                  <a:pt x="9144000" y="0"/>
                </a:moveTo>
                <a:lnTo>
                  <a:pt x="0" y="0"/>
                </a:lnTo>
                <a:lnTo>
                  <a:pt x="0" y="6858000"/>
                </a:lnTo>
                <a:lnTo>
                  <a:pt x="9144000" y="6858000"/>
                </a:lnTo>
                <a:lnTo>
                  <a:pt x="9144000" y="0"/>
                </a:lnTo>
                <a:close/>
              </a:path>
            </a:pathLst>
          </a:custGeom>
          <a:solidFill>
            <a:srgbClr val="00A757"/>
          </a:solidFill>
        </p:spPr>
        <p:txBody>
          <a:bodyPr wrap="square" lIns="0" tIns="0" rIns="0" bIns="0" rtlCol="0"/>
          <a:lstStyle/>
          <a:p>
            <a:endParaRPr/>
          </a:p>
        </p:txBody>
      </p:sp>
      <p:sp>
        <p:nvSpPr>
          <p:cNvPr id="3" name="object 3"/>
          <p:cNvSpPr/>
          <p:nvPr/>
        </p:nvSpPr>
        <p:spPr>
          <a:xfrm>
            <a:off x="1427848" y="6448310"/>
            <a:ext cx="596900" cy="105410"/>
          </a:xfrm>
          <a:custGeom>
            <a:avLst/>
            <a:gdLst/>
            <a:ahLst/>
            <a:cxnLst/>
            <a:rect l="l" t="t" r="r" b="b"/>
            <a:pathLst>
              <a:path w="596900" h="105409">
                <a:moveTo>
                  <a:pt x="7797" y="0"/>
                </a:moveTo>
                <a:lnTo>
                  <a:pt x="0" y="0"/>
                </a:lnTo>
                <a:lnTo>
                  <a:pt x="0" y="102831"/>
                </a:lnTo>
                <a:lnTo>
                  <a:pt x="7797" y="102831"/>
                </a:lnTo>
                <a:lnTo>
                  <a:pt x="7797" y="0"/>
                </a:lnTo>
                <a:close/>
              </a:path>
              <a:path w="596900" h="105409">
                <a:moveTo>
                  <a:pt x="77381" y="51714"/>
                </a:moveTo>
                <a:lnTo>
                  <a:pt x="75996" y="40906"/>
                </a:lnTo>
                <a:lnTo>
                  <a:pt x="72199" y="33959"/>
                </a:lnTo>
                <a:lnTo>
                  <a:pt x="66497" y="30226"/>
                </a:lnTo>
                <a:lnTo>
                  <a:pt x="59385" y="29121"/>
                </a:lnTo>
                <a:lnTo>
                  <a:pt x="50380" y="29121"/>
                </a:lnTo>
                <a:lnTo>
                  <a:pt x="43789" y="33883"/>
                </a:lnTo>
                <a:lnTo>
                  <a:pt x="38392" y="38633"/>
                </a:lnTo>
                <a:lnTo>
                  <a:pt x="38392" y="30911"/>
                </a:lnTo>
                <a:lnTo>
                  <a:pt x="31191" y="30911"/>
                </a:lnTo>
                <a:lnTo>
                  <a:pt x="31191" y="102831"/>
                </a:lnTo>
                <a:lnTo>
                  <a:pt x="38392" y="102831"/>
                </a:lnTo>
                <a:lnTo>
                  <a:pt x="38392" y="45770"/>
                </a:lnTo>
                <a:lnTo>
                  <a:pt x="42583" y="41605"/>
                </a:lnTo>
                <a:lnTo>
                  <a:pt x="50380" y="35064"/>
                </a:lnTo>
                <a:lnTo>
                  <a:pt x="66573" y="35064"/>
                </a:lnTo>
                <a:lnTo>
                  <a:pt x="70180" y="43980"/>
                </a:lnTo>
                <a:lnTo>
                  <a:pt x="70180" y="103416"/>
                </a:lnTo>
                <a:lnTo>
                  <a:pt x="77381" y="103416"/>
                </a:lnTo>
                <a:lnTo>
                  <a:pt x="77381" y="51714"/>
                </a:lnTo>
                <a:close/>
              </a:path>
              <a:path w="596900" h="105409">
                <a:moveTo>
                  <a:pt x="145745" y="30911"/>
                </a:moveTo>
                <a:lnTo>
                  <a:pt x="138544" y="30911"/>
                </a:lnTo>
                <a:lnTo>
                  <a:pt x="118757" y="96291"/>
                </a:lnTo>
                <a:lnTo>
                  <a:pt x="98361" y="30911"/>
                </a:lnTo>
                <a:lnTo>
                  <a:pt x="90563" y="30911"/>
                </a:lnTo>
                <a:lnTo>
                  <a:pt x="113360" y="102831"/>
                </a:lnTo>
                <a:lnTo>
                  <a:pt x="122961" y="102831"/>
                </a:lnTo>
                <a:lnTo>
                  <a:pt x="145745" y="30911"/>
                </a:lnTo>
                <a:close/>
              </a:path>
              <a:path w="596900" h="105409">
                <a:moveTo>
                  <a:pt x="208724" y="63601"/>
                </a:moveTo>
                <a:lnTo>
                  <a:pt x="208508" y="61214"/>
                </a:lnTo>
                <a:lnTo>
                  <a:pt x="207581" y="50939"/>
                </a:lnTo>
                <a:lnTo>
                  <a:pt x="203619" y="39903"/>
                </a:lnTo>
                <a:lnTo>
                  <a:pt x="200329" y="36499"/>
                </a:lnTo>
                <a:lnTo>
                  <a:pt x="200329" y="61214"/>
                </a:lnTo>
                <a:lnTo>
                  <a:pt x="162534" y="61214"/>
                </a:lnTo>
                <a:lnTo>
                  <a:pt x="163779" y="51777"/>
                </a:lnTo>
                <a:lnTo>
                  <a:pt x="167487" y="43167"/>
                </a:lnTo>
                <a:lnTo>
                  <a:pt x="173672" y="36893"/>
                </a:lnTo>
                <a:lnTo>
                  <a:pt x="182333" y="34467"/>
                </a:lnTo>
                <a:lnTo>
                  <a:pt x="190715" y="36728"/>
                </a:lnTo>
                <a:lnTo>
                  <a:pt x="196278" y="42722"/>
                </a:lnTo>
                <a:lnTo>
                  <a:pt x="199364" y="51269"/>
                </a:lnTo>
                <a:lnTo>
                  <a:pt x="200329" y="61214"/>
                </a:lnTo>
                <a:lnTo>
                  <a:pt x="200329" y="36499"/>
                </a:lnTo>
                <a:lnTo>
                  <a:pt x="198374" y="34467"/>
                </a:lnTo>
                <a:lnTo>
                  <a:pt x="196075" y="32092"/>
                </a:lnTo>
                <a:lnTo>
                  <a:pt x="184137" y="29121"/>
                </a:lnTo>
                <a:lnTo>
                  <a:pt x="172554" y="31292"/>
                </a:lnTo>
                <a:lnTo>
                  <a:pt x="163436" y="38036"/>
                </a:lnTo>
                <a:lnTo>
                  <a:pt x="157480" y="49682"/>
                </a:lnTo>
                <a:lnTo>
                  <a:pt x="155346" y="66573"/>
                </a:lnTo>
                <a:lnTo>
                  <a:pt x="157467" y="84391"/>
                </a:lnTo>
                <a:lnTo>
                  <a:pt x="163360" y="96367"/>
                </a:lnTo>
                <a:lnTo>
                  <a:pt x="172300" y="103098"/>
                </a:lnTo>
                <a:lnTo>
                  <a:pt x="183527" y="105206"/>
                </a:lnTo>
                <a:lnTo>
                  <a:pt x="191503" y="104076"/>
                </a:lnTo>
                <a:lnTo>
                  <a:pt x="198297" y="101041"/>
                </a:lnTo>
                <a:lnTo>
                  <a:pt x="200571" y="99263"/>
                </a:lnTo>
                <a:lnTo>
                  <a:pt x="203860" y="96672"/>
                </a:lnTo>
                <a:lnTo>
                  <a:pt x="208127" y="91528"/>
                </a:lnTo>
                <a:lnTo>
                  <a:pt x="203327" y="86779"/>
                </a:lnTo>
                <a:lnTo>
                  <a:pt x="199123" y="93319"/>
                </a:lnTo>
                <a:lnTo>
                  <a:pt x="192532" y="99263"/>
                </a:lnTo>
                <a:lnTo>
                  <a:pt x="184734" y="99263"/>
                </a:lnTo>
                <a:lnTo>
                  <a:pt x="176199" y="97675"/>
                </a:lnTo>
                <a:lnTo>
                  <a:pt x="169138" y="92354"/>
                </a:lnTo>
                <a:lnTo>
                  <a:pt x="164325" y="82461"/>
                </a:lnTo>
                <a:lnTo>
                  <a:pt x="162598" y="67754"/>
                </a:lnTo>
                <a:lnTo>
                  <a:pt x="208724" y="67754"/>
                </a:lnTo>
                <a:lnTo>
                  <a:pt x="208724" y="67157"/>
                </a:lnTo>
                <a:lnTo>
                  <a:pt x="208724" y="63601"/>
                </a:lnTo>
                <a:close/>
              </a:path>
              <a:path w="596900" h="105409">
                <a:moveTo>
                  <a:pt x="271691" y="83807"/>
                </a:moveTo>
                <a:lnTo>
                  <a:pt x="240512" y="60032"/>
                </a:lnTo>
                <a:lnTo>
                  <a:pt x="230911" y="57658"/>
                </a:lnTo>
                <a:lnTo>
                  <a:pt x="230911" y="38633"/>
                </a:lnTo>
                <a:lnTo>
                  <a:pt x="238112" y="34480"/>
                </a:lnTo>
                <a:lnTo>
                  <a:pt x="254304" y="34480"/>
                </a:lnTo>
                <a:lnTo>
                  <a:pt x="259702" y="38633"/>
                </a:lnTo>
                <a:lnTo>
                  <a:pt x="263906" y="43980"/>
                </a:lnTo>
                <a:lnTo>
                  <a:pt x="268097" y="38036"/>
                </a:lnTo>
                <a:lnTo>
                  <a:pt x="262699" y="31508"/>
                </a:lnTo>
                <a:lnTo>
                  <a:pt x="254304" y="28536"/>
                </a:lnTo>
                <a:lnTo>
                  <a:pt x="246507" y="28536"/>
                </a:lnTo>
                <a:lnTo>
                  <a:pt x="237375" y="29845"/>
                </a:lnTo>
                <a:lnTo>
                  <a:pt x="230162" y="33655"/>
                </a:lnTo>
                <a:lnTo>
                  <a:pt x="225425" y="39814"/>
                </a:lnTo>
                <a:lnTo>
                  <a:pt x="223710" y="48145"/>
                </a:lnTo>
                <a:lnTo>
                  <a:pt x="225933" y="56997"/>
                </a:lnTo>
                <a:lnTo>
                  <a:pt x="231508" y="62776"/>
                </a:lnTo>
                <a:lnTo>
                  <a:pt x="238899" y="66446"/>
                </a:lnTo>
                <a:lnTo>
                  <a:pt x="246507" y="68948"/>
                </a:lnTo>
                <a:lnTo>
                  <a:pt x="256108" y="71323"/>
                </a:lnTo>
                <a:lnTo>
                  <a:pt x="264502" y="74295"/>
                </a:lnTo>
                <a:lnTo>
                  <a:pt x="264502" y="93916"/>
                </a:lnTo>
                <a:lnTo>
                  <a:pt x="256705" y="98666"/>
                </a:lnTo>
                <a:lnTo>
                  <a:pt x="239306" y="98666"/>
                </a:lnTo>
                <a:lnTo>
                  <a:pt x="232117" y="94500"/>
                </a:lnTo>
                <a:lnTo>
                  <a:pt x="227317" y="87376"/>
                </a:lnTo>
                <a:lnTo>
                  <a:pt x="222516" y="92125"/>
                </a:lnTo>
                <a:lnTo>
                  <a:pt x="227634" y="97586"/>
                </a:lnTo>
                <a:lnTo>
                  <a:pt x="233756" y="101485"/>
                </a:lnTo>
                <a:lnTo>
                  <a:pt x="240563" y="103835"/>
                </a:lnTo>
                <a:lnTo>
                  <a:pt x="247700" y="104609"/>
                </a:lnTo>
                <a:lnTo>
                  <a:pt x="257276" y="103111"/>
                </a:lnTo>
                <a:lnTo>
                  <a:pt x="264871" y="98894"/>
                </a:lnTo>
                <a:lnTo>
                  <a:pt x="269887" y="92329"/>
                </a:lnTo>
                <a:lnTo>
                  <a:pt x="271691" y="83807"/>
                </a:lnTo>
                <a:close/>
              </a:path>
              <a:path w="596900" h="105409">
                <a:moveTo>
                  <a:pt x="317881" y="100444"/>
                </a:moveTo>
                <a:lnTo>
                  <a:pt x="317284" y="93916"/>
                </a:lnTo>
                <a:lnTo>
                  <a:pt x="314883" y="96291"/>
                </a:lnTo>
                <a:lnTo>
                  <a:pt x="311277" y="98069"/>
                </a:lnTo>
                <a:lnTo>
                  <a:pt x="302882" y="98069"/>
                </a:lnTo>
                <a:lnTo>
                  <a:pt x="300482" y="94500"/>
                </a:lnTo>
                <a:lnTo>
                  <a:pt x="300482" y="36855"/>
                </a:lnTo>
                <a:lnTo>
                  <a:pt x="317284" y="36855"/>
                </a:lnTo>
                <a:lnTo>
                  <a:pt x="317284" y="30911"/>
                </a:lnTo>
                <a:lnTo>
                  <a:pt x="300482" y="30911"/>
                </a:lnTo>
                <a:lnTo>
                  <a:pt x="300482" y="5943"/>
                </a:lnTo>
                <a:lnTo>
                  <a:pt x="293293" y="10109"/>
                </a:lnTo>
                <a:lnTo>
                  <a:pt x="293293" y="30314"/>
                </a:lnTo>
                <a:lnTo>
                  <a:pt x="281889" y="30314"/>
                </a:lnTo>
                <a:lnTo>
                  <a:pt x="281889" y="36258"/>
                </a:lnTo>
                <a:lnTo>
                  <a:pt x="293293" y="36258"/>
                </a:lnTo>
                <a:lnTo>
                  <a:pt x="293293" y="98069"/>
                </a:lnTo>
                <a:lnTo>
                  <a:pt x="297484" y="104013"/>
                </a:lnTo>
                <a:lnTo>
                  <a:pt x="311277" y="104013"/>
                </a:lnTo>
                <a:lnTo>
                  <a:pt x="315480" y="102235"/>
                </a:lnTo>
                <a:lnTo>
                  <a:pt x="317881" y="100444"/>
                </a:lnTo>
                <a:close/>
              </a:path>
              <a:path w="596900" h="105409">
                <a:moveTo>
                  <a:pt x="416839" y="51714"/>
                </a:moveTo>
                <a:lnTo>
                  <a:pt x="415556" y="40906"/>
                </a:lnTo>
                <a:lnTo>
                  <a:pt x="411962" y="33959"/>
                </a:lnTo>
                <a:lnTo>
                  <a:pt x="406463" y="30226"/>
                </a:lnTo>
                <a:lnTo>
                  <a:pt x="399440" y="29121"/>
                </a:lnTo>
                <a:lnTo>
                  <a:pt x="389851" y="29121"/>
                </a:lnTo>
                <a:lnTo>
                  <a:pt x="383857" y="33883"/>
                </a:lnTo>
                <a:lnTo>
                  <a:pt x="377253" y="39827"/>
                </a:lnTo>
                <a:lnTo>
                  <a:pt x="374853" y="32092"/>
                </a:lnTo>
                <a:lnTo>
                  <a:pt x="368858" y="29121"/>
                </a:lnTo>
                <a:lnTo>
                  <a:pt x="352069" y="29121"/>
                </a:lnTo>
                <a:lnTo>
                  <a:pt x="341274" y="38633"/>
                </a:lnTo>
                <a:lnTo>
                  <a:pt x="341274" y="30911"/>
                </a:lnTo>
                <a:lnTo>
                  <a:pt x="334073" y="30911"/>
                </a:lnTo>
                <a:lnTo>
                  <a:pt x="334073" y="102831"/>
                </a:lnTo>
                <a:lnTo>
                  <a:pt x="341274" y="102831"/>
                </a:lnTo>
                <a:lnTo>
                  <a:pt x="341274" y="45173"/>
                </a:lnTo>
                <a:lnTo>
                  <a:pt x="345465" y="41008"/>
                </a:lnTo>
                <a:lnTo>
                  <a:pt x="352666" y="34467"/>
                </a:lnTo>
                <a:lnTo>
                  <a:pt x="368858" y="34467"/>
                </a:lnTo>
                <a:lnTo>
                  <a:pt x="371856" y="43383"/>
                </a:lnTo>
                <a:lnTo>
                  <a:pt x="371856" y="102831"/>
                </a:lnTo>
                <a:lnTo>
                  <a:pt x="379056" y="102831"/>
                </a:lnTo>
                <a:lnTo>
                  <a:pt x="379056" y="45770"/>
                </a:lnTo>
                <a:lnTo>
                  <a:pt x="383247" y="41605"/>
                </a:lnTo>
                <a:lnTo>
                  <a:pt x="390448" y="35064"/>
                </a:lnTo>
                <a:lnTo>
                  <a:pt x="406641" y="35064"/>
                </a:lnTo>
                <a:lnTo>
                  <a:pt x="409638" y="43980"/>
                </a:lnTo>
                <a:lnTo>
                  <a:pt x="409638" y="103416"/>
                </a:lnTo>
                <a:lnTo>
                  <a:pt x="416839" y="103416"/>
                </a:lnTo>
                <a:lnTo>
                  <a:pt x="416839" y="51714"/>
                </a:lnTo>
                <a:close/>
              </a:path>
              <a:path w="596900" h="105409">
                <a:moveTo>
                  <a:pt x="487603" y="63601"/>
                </a:moveTo>
                <a:lnTo>
                  <a:pt x="487400" y="61214"/>
                </a:lnTo>
                <a:lnTo>
                  <a:pt x="486460" y="50939"/>
                </a:lnTo>
                <a:lnTo>
                  <a:pt x="482511" y="39903"/>
                </a:lnTo>
                <a:lnTo>
                  <a:pt x="479209" y="36487"/>
                </a:lnTo>
                <a:lnTo>
                  <a:pt x="479209" y="61214"/>
                </a:lnTo>
                <a:lnTo>
                  <a:pt x="441426" y="61214"/>
                </a:lnTo>
                <a:lnTo>
                  <a:pt x="442671" y="51777"/>
                </a:lnTo>
                <a:lnTo>
                  <a:pt x="446379" y="43167"/>
                </a:lnTo>
                <a:lnTo>
                  <a:pt x="452564" y="36893"/>
                </a:lnTo>
                <a:lnTo>
                  <a:pt x="461225" y="34467"/>
                </a:lnTo>
                <a:lnTo>
                  <a:pt x="469595" y="36728"/>
                </a:lnTo>
                <a:lnTo>
                  <a:pt x="475170" y="42722"/>
                </a:lnTo>
                <a:lnTo>
                  <a:pt x="478256" y="51269"/>
                </a:lnTo>
                <a:lnTo>
                  <a:pt x="479209" y="61214"/>
                </a:lnTo>
                <a:lnTo>
                  <a:pt x="479209" y="36487"/>
                </a:lnTo>
                <a:lnTo>
                  <a:pt x="477266" y="34467"/>
                </a:lnTo>
                <a:lnTo>
                  <a:pt x="474954" y="32092"/>
                </a:lnTo>
                <a:lnTo>
                  <a:pt x="463016" y="29121"/>
                </a:lnTo>
                <a:lnTo>
                  <a:pt x="451434" y="31292"/>
                </a:lnTo>
                <a:lnTo>
                  <a:pt x="442328" y="38036"/>
                </a:lnTo>
                <a:lnTo>
                  <a:pt x="436372" y="49682"/>
                </a:lnTo>
                <a:lnTo>
                  <a:pt x="434225" y="66573"/>
                </a:lnTo>
                <a:lnTo>
                  <a:pt x="436359" y="84391"/>
                </a:lnTo>
                <a:lnTo>
                  <a:pt x="442252" y="96367"/>
                </a:lnTo>
                <a:lnTo>
                  <a:pt x="451180" y="103098"/>
                </a:lnTo>
                <a:lnTo>
                  <a:pt x="462419" y="105206"/>
                </a:lnTo>
                <a:lnTo>
                  <a:pt x="470395" y="104076"/>
                </a:lnTo>
                <a:lnTo>
                  <a:pt x="477189" y="101041"/>
                </a:lnTo>
                <a:lnTo>
                  <a:pt x="479463" y="99263"/>
                </a:lnTo>
                <a:lnTo>
                  <a:pt x="482739" y="96672"/>
                </a:lnTo>
                <a:lnTo>
                  <a:pt x="487006" y="91528"/>
                </a:lnTo>
                <a:lnTo>
                  <a:pt x="482206" y="86779"/>
                </a:lnTo>
                <a:lnTo>
                  <a:pt x="478015" y="93319"/>
                </a:lnTo>
                <a:lnTo>
                  <a:pt x="471411" y="99263"/>
                </a:lnTo>
                <a:lnTo>
                  <a:pt x="463613" y="99263"/>
                </a:lnTo>
                <a:lnTo>
                  <a:pt x="455091" y="97675"/>
                </a:lnTo>
                <a:lnTo>
                  <a:pt x="448030" y="92354"/>
                </a:lnTo>
                <a:lnTo>
                  <a:pt x="443204" y="82461"/>
                </a:lnTo>
                <a:lnTo>
                  <a:pt x="441490" y="67754"/>
                </a:lnTo>
                <a:lnTo>
                  <a:pt x="487603" y="67754"/>
                </a:lnTo>
                <a:lnTo>
                  <a:pt x="487603" y="67157"/>
                </a:lnTo>
                <a:lnTo>
                  <a:pt x="487603" y="63601"/>
                </a:lnTo>
                <a:close/>
              </a:path>
              <a:path w="596900" h="105409">
                <a:moveTo>
                  <a:pt x="548779" y="51714"/>
                </a:moveTo>
                <a:lnTo>
                  <a:pt x="530796" y="29121"/>
                </a:lnTo>
                <a:lnTo>
                  <a:pt x="521792" y="29121"/>
                </a:lnTo>
                <a:lnTo>
                  <a:pt x="515200" y="33883"/>
                </a:lnTo>
                <a:lnTo>
                  <a:pt x="509803" y="38633"/>
                </a:lnTo>
                <a:lnTo>
                  <a:pt x="509803" y="30911"/>
                </a:lnTo>
                <a:lnTo>
                  <a:pt x="502602" y="30911"/>
                </a:lnTo>
                <a:lnTo>
                  <a:pt x="502602" y="102831"/>
                </a:lnTo>
                <a:lnTo>
                  <a:pt x="509206" y="102831"/>
                </a:lnTo>
                <a:lnTo>
                  <a:pt x="509206" y="45770"/>
                </a:lnTo>
                <a:lnTo>
                  <a:pt x="513397" y="41605"/>
                </a:lnTo>
                <a:lnTo>
                  <a:pt x="516940" y="38633"/>
                </a:lnTo>
                <a:lnTo>
                  <a:pt x="521195" y="35064"/>
                </a:lnTo>
                <a:lnTo>
                  <a:pt x="537387" y="35064"/>
                </a:lnTo>
                <a:lnTo>
                  <a:pt x="540994" y="43980"/>
                </a:lnTo>
                <a:lnTo>
                  <a:pt x="540994" y="103416"/>
                </a:lnTo>
                <a:lnTo>
                  <a:pt x="548779" y="103416"/>
                </a:lnTo>
                <a:lnTo>
                  <a:pt x="548779" y="51714"/>
                </a:lnTo>
                <a:close/>
              </a:path>
              <a:path w="596900" h="105409">
                <a:moveTo>
                  <a:pt x="596760" y="100444"/>
                </a:moveTo>
                <a:lnTo>
                  <a:pt x="596163" y="93916"/>
                </a:lnTo>
                <a:lnTo>
                  <a:pt x="593763" y="96291"/>
                </a:lnTo>
                <a:lnTo>
                  <a:pt x="590169" y="98069"/>
                </a:lnTo>
                <a:lnTo>
                  <a:pt x="581774" y="98069"/>
                </a:lnTo>
                <a:lnTo>
                  <a:pt x="579374" y="94500"/>
                </a:lnTo>
                <a:lnTo>
                  <a:pt x="579374" y="36855"/>
                </a:lnTo>
                <a:lnTo>
                  <a:pt x="596163" y="36855"/>
                </a:lnTo>
                <a:lnTo>
                  <a:pt x="596163" y="30911"/>
                </a:lnTo>
                <a:lnTo>
                  <a:pt x="579374" y="30911"/>
                </a:lnTo>
                <a:lnTo>
                  <a:pt x="579374" y="5943"/>
                </a:lnTo>
                <a:lnTo>
                  <a:pt x="572173" y="10109"/>
                </a:lnTo>
                <a:lnTo>
                  <a:pt x="572173" y="30314"/>
                </a:lnTo>
                <a:lnTo>
                  <a:pt x="560781" y="30314"/>
                </a:lnTo>
                <a:lnTo>
                  <a:pt x="560781" y="36258"/>
                </a:lnTo>
                <a:lnTo>
                  <a:pt x="572173" y="36258"/>
                </a:lnTo>
                <a:lnTo>
                  <a:pt x="572173" y="98069"/>
                </a:lnTo>
                <a:lnTo>
                  <a:pt x="576376" y="104013"/>
                </a:lnTo>
                <a:lnTo>
                  <a:pt x="590169" y="104013"/>
                </a:lnTo>
                <a:lnTo>
                  <a:pt x="594372" y="102235"/>
                </a:lnTo>
                <a:lnTo>
                  <a:pt x="596760" y="100444"/>
                </a:lnTo>
                <a:close/>
              </a:path>
            </a:pathLst>
          </a:custGeom>
          <a:solidFill>
            <a:srgbClr val="FFFFFF"/>
          </a:solidFill>
        </p:spPr>
        <p:txBody>
          <a:bodyPr wrap="square" lIns="0" tIns="0" rIns="0" bIns="0" rtlCol="0"/>
          <a:lstStyle/>
          <a:p>
            <a:endParaRPr/>
          </a:p>
        </p:txBody>
      </p:sp>
      <p:grpSp>
        <p:nvGrpSpPr>
          <p:cNvPr id="4" name="object 4"/>
          <p:cNvGrpSpPr/>
          <p:nvPr/>
        </p:nvGrpSpPr>
        <p:grpSpPr>
          <a:xfrm>
            <a:off x="2089394" y="6448305"/>
            <a:ext cx="725170" cy="128270"/>
            <a:chOff x="2089394" y="6448305"/>
            <a:chExt cx="725170" cy="128270"/>
          </a:xfrm>
        </p:grpSpPr>
        <p:pic>
          <p:nvPicPr>
            <p:cNvPr id="5" name="object 5"/>
            <p:cNvPicPr/>
            <p:nvPr/>
          </p:nvPicPr>
          <p:blipFill>
            <a:blip r:embed="rId2" cstate="print"/>
            <a:stretch>
              <a:fillRect/>
            </a:stretch>
          </p:blipFill>
          <p:spPr>
            <a:xfrm>
              <a:off x="2089394" y="6448305"/>
              <a:ext cx="77968" cy="102825"/>
            </a:xfrm>
            <a:prstGeom prst="rect">
              <a:avLst/>
            </a:prstGeom>
          </p:spPr>
        </p:pic>
        <p:sp>
          <p:nvSpPr>
            <p:cNvPr id="6" name="object 6"/>
            <p:cNvSpPr/>
            <p:nvPr/>
          </p:nvSpPr>
          <p:spPr>
            <a:xfrm>
              <a:off x="2188946" y="6476250"/>
              <a:ext cx="119380" cy="76835"/>
            </a:xfrm>
            <a:custGeom>
              <a:avLst/>
              <a:gdLst/>
              <a:ahLst/>
              <a:cxnLst/>
              <a:rect l="l" t="t" r="r" b="b"/>
              <a:pathLst>
                <a:path w="119380" h="76834">
                  <a:moveTo>
                    <a:pt x="49187" y="21386"/>
                  </a:moveTo>
                  <a:lnTo>
                    <a:pt x="47777" y="11531"/>
                  </a:lnTo>
                  <a:lnTo>
                    <a:pt x="44411" y="5943"/>
                  </a:lnTo>
                  <a:lnTo>
                    <a:pt x="43789" y="4902"/>
                  </a:lnTo>
                  <a:lnTo>
                    <a:pt x="37541" y="1168"/>
                  </a:lnTo>
                  <a:lnTo>
                    <a:pt x="29387" y="0"/>
                  </a:lnTo>
                  <a:lnTo>
                    <a:pt x="21577" y="939"/>
                  </a:lnTo>
                  <a:lnTo>
                    <a:pt x="15074" y="3556"/>
                  </a:lnTo>
                  <a:lnTo>
                    <a:pt x="9563" y="7518"/>
                  </a:lnTo>
                  <a:lnTo>
                    <a:pt x="4800" y="12471"/>
                  </a:lnTo>
                  <a:lnTo>
                    <a:pt x="8991" y="17830"/>
                  </a:lnTo>
                  <a:lnTo>
                    <a:pt x="13195" y="11290"/>
                  </a:lnTo>
                  <a:lnTo>
                    <a:pt x="19799" y="5943"/>
                  </a:lnTo>
                  <a:lnTo>
                    <a:pt x="35991" y="5943"/>
                  </a:lnTo>
                  <a:lnTo>
                    <a:pt x="41986" y="11290"/>
                  </a:lnTo>
                  <a:lnTo>
                    <a:pt x="41986" y="26149"/>
                  </a:lnTo>
                  <a:lnTo>
                    <a:pt x="40779" y="26746"/>
                  </a:lnTo>
                  <a:lnTo>
                    <a:pt x="40779" y="34467"/>
                  </a:lnTo>
                  <a:lnTo>
                    <a:pt x="40779" y="58839"/>
                  </a:lnTo>
                  <a:lnTo>
                    <a:pt x="35991" y="65379"/>
                  </a:lnTo>
                  <a:lnTo>
                    <a:pt x="28790" y="71323"/>
                  </a:lnTo>
                  <a:lnTo>
                    <a:pt x="12598" y="71323"/>
                  </a:lnTo>
                  <a:lnTo>
                    <a:pt x="6604" y="64782"/>
                  </a:lnTo>
                  <a:lnTo>
                    <a:pt x="6604" y="55270"/>
                  </a:lnTo>
                  <a:lnTo>
                    <a:pt x="40779" y="34467"/>
                  </a:lnTo>
                  <a:lnTo>
                    <a:pt x="40779" y="26746"/>
                  </a:lnTo>
                  <a:lnTo>
                    <a:pt x="38379" y="27927"/>
                  </a:lnTo>
                  <a:lnTo>
                    <a:pt x="33591" y="28524"/>
                  </a:lnTo>
                  <a:lnTo>
                    <a:pt x="29984" y="29121"/>
                  </a:lnTo>
                  <a:lnTo>
                    <a:pt x="18465" y="31775"/>
                  </a:lnTo>
                  <a:lnTo>
                    <a:pt x="8928" y="36550"/>
                  </a:lnTo>
                  <a:lnTo>
                    <a:pt x="2413" y="43992"/>
                  </a:lnTo>
                  <a:lnTo>
                    <a:pt x="0" y="54673"/>
                  </a:lnTo>
                  <a:lnTo>
                    <a:pt x="1752" y="64135"/>
                  </a:lnTo>
                  <a:lnTo>
                    <a:pt x="6375" y="71018"/>
                  </a:lnTo>
                  <a:lnTo>
                    <a:pt x="12903" y="75234"/>
                  </a:lnTo>
                  <a:lnTo>
                    <a:pt x="20396" y="76669"/>
                  </a:lnTo>
                  <a:lnTo>
                    <a:pt x="28790" y="76669"/>
                  </a:lnTo>
                  <a:lnTo>
                    <a:pt x="35382" y="71323"/>
                  </a:lnTo>
                  <a:lnTo>
                    <a:pt x="41389" y="65379"/>
                  </a:lnTo>
                  <a:lnTo>
                    <a:pt x="41389" y="74295"/>
                  </a:lnTo>
                  <a:lnTo>
                    <a:pt x="49187" y="74295"/>
                  </a:lnTo>
                  <a:lnTo>
                    <a:pt x="49187" y="65379"/>
                  </a:lnTo>
                  <a:lnTo>
                    <a:pt x="49187" y="34467"/>
                  </a:lnTo>
                  <a:lnTo>
                    <a:pt x="49187" y="21386"/>
                  </a:lnTo>
                  <a:close/>
                </a:path>
                <a:path w="119380" h="76834">
                  <a:moveTo>
                    <a:pt x="118757" y="23774"/>
                  </a:moveTo>
                  <a:lnTo>
                    <a:pt x="117373" y="12966"/>
                  </a:lnTo>
                  <a:lnTo>
                    <a:pt x="113576" y="6019"/>
                  </a:lnTo>
                  <a:lnTo>
                    <a:pt x="107873" y="2286"/>
                  </a:lnTo>
                  <a:lnTo>
                    <a:pt x="100761" y="1181"/>
                  </a:lnTo>
                  <a:lnTo>
                    <a:pt x="91770" y="1181"/>
                  </a:lnTo>
                  <a:lnTo>
                    <a:pt x="85166" y="5943"/>
                  </a:lnTo>
                  <a:lnTo>
                    <a:pt x="79768" y="10693"/>
                  </a:lnTo>
                  <a:lnTo>
                    <a:pt x="79768" y="2971"/>
                  </a:lnTo>
                  <a:lnTo>
                    <a:pt x="72567" y="2971"/>
                  </a:lnTo>
                  <a:lnTo>
                    <a:pt x="72567" y="74891"/>
                  </a:lnTo>
                  <a:lnTo>
                    <a:pt x="79768" y="74891"/>
                  </a:lnTo>
                  <a:lnTo>
                    <a:pt x="79768" y="17830"/>
                  </a:lnTo>
                  <a:lnTo>
                    <a:pt x="83972" y="13665"/>
                  </a:lnTo>
                  <a:lnTo>
                    <a:pt x="91770" y="7124"/>
                  </a:lnTo>
                  <a:lnTo>
                    <a:pt x="107962" y="7124"/>
                  </a:lnTo>
                  <a:lnTo>
                    <a:pt x="111556" y="16040"/>
                  </a:lnTo>
                  <a:lnTo>
                    <a:pt x="111556" y="75476"/>
                  </a:lnTo>
                  <a:lnTo>
                    <a:pt x="118757" y="75476"/>
                  </a:lnTo>
                  <a:lnTo>
                    <a:pt x="118757" y="23774"/>
                  </a:lnTo>
                  <a:close/>
                </a:path>
              </a:pathLst>
            </a:custGeom>
            <a:solidFill>
              <a:srgbClr val="FFFFFF"/>
            </a:solidFill>
          </p:spPr>
          <p:txBody>
            <a:bodyPr wrap="square" lIns="0" tIns="0" rIns="0" bIns="0" rtlCol="0"/>
            <a:lstStyle/>
            <a:p>
              <a:endParaRPr/>
            </a:p>
          </p:txBody>
        </p:sp>
        <p:pic>
          <p:nvPicPr>
            <p:cNvPr id="7" name="object 7"/>
            <p:cNvPicPr/>
            <p:nvPr/>
          </p:nvPicPr>
          <p:blipFill>
            <a:blip r:embed="rId3" cstate="print"/>
            <a:stretch>
              <a:fillRect/>
            </a:stretch>
          </p:blipFill>
          <p:spPr>
            <a:xfrm>
              <a:off x="2328098" y="6475646"/>
              <a:ext cx="193722" cy="100447"/>
            </a:xfrm>
            <a:prstGeom prst="rect">
              <a:avLst/>
            </a:prstGeom>
          </p:spPr>
        </p:pic>
        <p:pic>
          <p:nvPicPr>
            <p:cNvPr id="8" name="object 8"/>
            <p:cNvPicPr/>
            <p:nvPr/>
          </p:nvPicPr>
          <p:blipFill>
            <a:blip r:embed="rId4" cstate="print"/>
            <a:stretch>
              <a:fillRect/>
            </a:stretch>
          </p:blipFill>
          <p:spPr>
            <a:xfrm>
              <a:off x="2541612" y="6477429"/>
              <a:ext cx="82766" cy="74295"/>
            </a:xfrm>
            <a:prstGeom prst="rect">
              <a:avLst/>
            </a:prstGeom>
          </p:spPr>
        </p:pic>
        <p:sp>
          <p:nvSpPr>
            <p:cNvPr id="9" name="object 9"/>
            <p:cNvSpPr/>
            <p:nvPr/>
          </p:nvSpPr>
          <p:spPr>
            <a:xfrm>
              <a:off x="2644171" y="6477429"/>
              <a:ext cx="53975" cy="76200"/>
            </a:xfrm>
            <a:custGeom>
              <a:avLst/>
              <a:gdLst/>
              <a:ahLst/>
              <a:cxnLst/>
              <a:rect l="l" t="t" r="r" b="b"/>
              <a:pathLst>
                <a:path w="53975" h="76200">
                  <a:moveTo>
                    <a:pt x="28188" y="76078"/>
                  </a:moveTo>
                  <a:lnTo>
                    <a:pt x="16952" y="73970"/>
                  </a:lnTo>
                  <a:lnTo>
                    <a:pt x="8021" y="67237"/>
                  </a:lnTo>
                  <a:lnTo>
                    <a:pt x="2127" y="55266"/>
                  </a:lnTo>
                  <a:lnTo>
                    <a:pt x="0" y="37444"/>
                  </a:lnTo>
                  <a:lnTo>
                    <a:pt x="2136" y="20561"/>
                  </a:lnTo>
                  <a:lnTo>
                    <a:pt x="8096" y="8915"/>
                  </a:lnTo>
                  <a:lnTo>
                    <a:pt x="17205" y="2173"/>
                  </a:lnTo>
                  <a:lnTo>
                    <a:pt x="28788" y="0"/>
                  </a:lnTo>
                  <a:lnTo>
                    <a:pt x="40727" y="2962"/>
                  </a:lnTo>
                  <a:lnTo>
                    <a:pt x="43035" y="5349"/>
                  </a:lnTo>
                  <a:lnTo>
                    <a:pt x="26989" y="5349"/>
                  </a:lnTo>
                  <a:lnTo>
                    <a:pt x="18330" y="7773"/>
                  </a:lnTo>
                  <a:lnTo>
                    <a:pt x="12145" y="14041"/>
                  </a:lnTo>
                  <a:lnTo>
                    <a:pt x="8434" y="22650"/>
                  </a:lnTo>
                  <a:lnTo>
                    <a:pt x="7197" y="32095"/>
                  </a:lnTo>
                  <a:lnTo>
                    <a:pt x="53163" y="32095"/>
                  </a:lnTo>
                  <a:lnTo>
                    <a:pt x="53378" y="34473"/>
                  </a:lnTo>
                  <a:lnTo>
                    <a:pt x="53378" y="38039"/>
                  </a:lnTo>
                  <a:lnTo>
                    <a:pt x="7197" y="38039"/>
                  </a:lnTo>
                  <a:lnTo>
                    <a:pt x="8977" y="53334"/>
                  </a:lnTo>
                  <a:lnTo>
                    <a:pt x="13794" y="63225"/>
                  </a:lnTo>
                  <a:lnTo>
                    <a:pt x="20860" y="68546"/>
                  </a:lnTo>
                  <a:lnTo>
                    <a:pt x="29388" y="70135"/>
                  </a:lnTo>
                  <a:lnTo>
                    <a:pt x="45227" y="70135"/>
                  </a:lnTo>
                  <a:lnTo>
                    <a:pt x="42957" y="71918"/>
                  </a:lnTo>
                  <a:lnTo>
                    <a:pt x="36163" y="74945"/>
                  </a:lnTo>
                  <a:lnTo>
                    <a:pt x="28188" y="76078"/>
                  </a:lnTo>
                  <a:close/>
                </a:path>
                <a:path w="53975" h="76200">
                  <a:moveTo>
                    <a:pt x="53163" y="32095"/>
                  </a:moveTo>
                  <a:lnTo>
                    <a:pt x="44981" y="32095"/>
                  </a:lnTo>
                  <a:lnTo>
                    <a:pt x="44026" y="22149"/>
                  </a:lnTo>
                  <a:lnTo>
                    <a:pt x="40933" y="13596"/>
                  </a:lnTo>
                  <a:lnTo>
                    <a:pt x="35367" y="7606"/>
                  </a:lnTo>
                  <a:lnTo>
                    <a:pt x="26989" y="5349"/>
                  </a:lnTo>
                  <a:lnTo>
                    <a:pt x="43035" y="5349"/>
                  </a:lnTo>
                  <a:lnTo>
                    <a:pt x="48280" y="10772"/>
                  </a:lnTo>
                  <a:lnTo>
                    <a:pt x="52235" y="21815"/>
                  </a:lnTo>
                  <a:lnTo>
                    <a:pt x="53163" y="32095"/>
                  </a:lnTo>
                  <a:close/>
                </a:path>
                <a:path w="53975" h="76200">
                  <a:moveTo>
                    <a:pt x="7266" y="38633"/>
                  </a:moveTo>
                  <a:lnTo>
                    <a:pt x="7197" y="38039"/>
                  </a:lnTo>
                  <a:lnTo>
                    <a:pt x="7266" y="38633"/>
                  </a:lnTo>
                  <a:close/>
                </a:path>
                <a:path w="53975" h="76200">
                  <a:moveTo>
                    <a:pt x="53378" y="38633"/>
                  </a:moveTo>
                  <a:lnTo>
                    <a:pt x="7266" y="38633"/>
                  </a:lnTo>
                  <a:lnTo>
                    <a:pt x="7197" y="38039"/>
                  </a:lnTo>
                  <a:lnTo>
                    <a:pt x="53378" y="38039"/>
                  </a:lnTo>
                  <a:lnTo>
                    <a:pt x="53378" y="38633"/>
                  </a:lnTo>
                  <a:close/>
                </a:path>
                <a:path w="53975" h="76200">
                  <a:moveTo>
                    <a:pt x="45227" y="70135"/>
                  </a:moveTo>
                  <a:lnTo>
                    <a:pt x="37185" y="70135"/>
                  </a:lnTo>
                  <a:lnTo>
                    <a:pt x="43782" y="64191"/>
                  </a:lnTo>
                  <a:lnTo>
                    <a:pt x="47980" y="57653"/>
                  </a:lnTo>
                  <a:lnTo>
                    <a:pt x="52778" y="62408"/>
                  </a:lnTo>
                  <a:lnTo>
                    <a:pt x="48514" y="67553"/>
                  </a:lnTo>
                  <a:lnTo>
                    <a:pt x="45227" y="70135"/>
                  </a:lnTo>
                  <a:close/>
                </a:path>
              </a:pathLst>
            </a:custGeom>
            <a:solidFill>
              <a:srgbClr val="FFFFFF"/>
            </a:solidFill>
          </p:spPr>
          <p:txBody>
            <a:bodyPr wrap="square" lIns="0" tIns="0" rIns="0" bIns="0" rtlCol="0"/>
            <a:lstStyle/>
            <a:p>
              <a:endParaRPr/>
            </a:p>
          </p:txBody>
        </p:sp>
        <p:pic>
          <p:nvPicPr>
            <p:cNvPr id="10" name="object 10"/>
            <p:cNvPicPr/>
            <p:nvPr/>
          </p:nvPicPr>
          <p:blipFill>
            <a:blip r:embed="rId5" cstate="print"/>
            <a:stretch>
              <a:fillRect/>
            </a:stretch>
          </p:blipFill>
          <p:spPr>
            <a:xfrm>
              <a:off x="2717341" y="6454249"/>
              <a:ext cx="97160" cy="98070"/>
            </a:xfrm>
            <a:prstGeom prst="rect">
              <a:avLst/>
            </a:prstGeom>
          </p:spPr>
        </p:pic>
      </p:grpSp>
      <p:pic>
        <p:nvPicPr>
          <p:cNvPr id="11" name="object 11"/>
          <p:cNvPicPr/>
          <p:nvPr/>
        </p:nvPicPr>
        <p:blipFill>
          <a:blip r:embed="rId6" cstate="print"/>
          <a:stretch>
            <a:fillRect/>
          </a:stretch>
        </p:blipFill>
        <p:spPr>
          <a:xfrm>
            <a:off x="405636" y="6382925"/>
            <a:ext cx="952557" cy="306069"/>
          </a:xfrm>
          <a:prstGeom prst="rect">
            <a:avLst/>
          </a:prstGeom>
        </p:spPr>
      </p:pic>
      <p:sp>
        <p:nvSpPr>
          <p:cNvPr id="12" name="object 12"/>
          <p:cNvSpPr txBox="1">
            <a:spLocks noGrp="1"/>
          </p:cNvSpPr>
          <p:nvPr>
            <p:ph type="title"/>
          </p:nvPr>
        </p:nvSpPr>
        <p:spPr>
          <a:xfrm>
            <a:off x="387870" y="2552300"/>
            <a:ext cx="6832600" cy="1122680"/>
          </a:xfrm>
          <a:prstGeom prst="rect">
            <a:avLst/>
          </a:prstGeom>
        </p:spPr>
        <p:txBody>
          <a:bodyPr vert="horz" wrap="square" lIns="0" tIns="12700" rIns="0" bIns="0" rtlCol="0">
            <a:spAutoFit/>
          </a:bodyPr>
          <a:lstStyle/>
          <a:p>
            <a:pPr marL="12700">
              <a:lnSpc>
                <a:spcPct val="100000"/>
              </a:lnSpc>
              <a:spcBef>
                <a:spcPts val="100"/>
              </a:spcBef>
            </a:pPr>
            <a:r>
              <a:rPr sz="7200" dirty="0">
                <a:solidFill>
                  <a:srgbClr val="FFFFFF"/>
                </a:solidFill>
              </a:rPr>
              <a:t>Estate</a:t>
            </a:r>
            <a:r>
              <a:rPr sz="7200" spc="-45" dirty="0">
                <a:solidFill>
                  <a:srgbClr val="FFFFFF"/>
                </a:solidFill>
              </a:rPr>
              <a:t> </a:t>
            </a:r>
            <a:r>
              <a:rPr sz="7200" spc="-10" dirty="0">
                <a:solidFill>
                  <a:srgbClr val="FFFFFF"/>
                </a:solidFill>
              </a:rPr>
              <a:t>planning</a:t>
            </a:r>
            <a:endParaRPr sz="7200"/>
          </a:p>
        </p:txBody>
      </p:sp>
      <p:sp>
        <p:nvSpPr>
          <p:cNvPr id="13" name="object 13"/>
          <p:cNvSpPr txBox="1">
            <a:spLocks noGrp="1"/>
          </p:cNvSpPr>
          <p:nvPr>
            <p:ph type="sldNum" sz="quarter" idx="7"/>
          </p:nvPr>
        </p:nvSpPr>
        <p:spPr>
          <a:prstGeom prst="rect">
            <a:avLst/>
          </a:prstGeom>
        </p:spPr>
        <p:txBody>
          <a:bodyPr vert="horz" wrap="square" lIns="0" tIns="2540" rIns="0" bIns="0" rtlCol="0">
            <a:spAutoFit/>
          </a:bodyPr>
          <a:lstStyle/>
          <a:p>
            <a:pPr marL="38100">
              <a:lnSpc>
                <a:spcPct val="100000"/>
              </a:lnSpc>
              <a:spcBef>
                <a:spcPts val="20"/>
              </a:spcBef>
            </a:pPr>
            <a:fld id="{81D60167-4931-47E6-BA6A-407CBD079E47}" type="slidenum">
              <a:rPr spc="-25" dirty="0">
                <a:solidFill>
                  <a:srgbClr val="FFFFFF"/>
                </a:solidFill>
              </a:rPr>
              <a:t>26</a:t>
            </a:fld>
            <a:endParaRPr spc="-25" dirty="0">
              <a:solidFill>
                <a:srgbClr val="FFFFFF"/>
              </a:solidFill>
            </a:endParaRPr>
          </a:p>
        </p:txBody>
      </p:sp>
    </p:spTree>
  </p:cSld>
  <p:clrMapOvr>
    <a:masterClrMapping/>
  </p:clrMapOvr>
  <p:transition spd="med">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dirty="0"/>
              <a:t>Estate</a:t>
            </a:r>
            <a:r>
              <a:rPr spc="-15" dirty="0"/>
              <a:t> </a:t>
            </a:r>
            <a:r>
              <a:rPr dirty="0"/>
              <a:t>planning</a:t>
            </a:r>
            <a:r>
              <a:rPr spc="-40" dirty="0"/>
              <a:t> </a:t>
            </a:r>
            <a:r>
              <a:rPr dirty="0"/>
              <a:t>with</a:t>
            </a:r>
            <a:r>
              <a:rPr spc="-30" dirty="0"/>
              <a:t> </a:t>
            </a:r>
            <a:r>
              <a:rPr dirty="0"/>
              <a:t>529</a:t>
            </a:r>
            <a:r>
              <a:rPr spc="-15" dirty="0"/>
              <a:t> </a:t>
            </a:r>
            <a:r>
              <a:rPr spc="-10" dirty="0"/>
              <a:t>plans</a:t>
            </a:r>
          </a:p>
        </p:txBody>
      </p:sp>
      <p:sp>
        <p:nvSpPr>
          <p:cNvPr id="5" name="object 5"/>
          <p:cNvSpPr txBox="1">
            <a:spLocks noGrp="1"/>
          </p:cNvSpPr>
          <p:nvPr>
            <p:ph type="sldNum" sz="quarter" idx="7"/>
          </p:nvPr>
        </p:nvSpPr>
        <p:spPr>
          <a:prstGeom prst="rect">
            <a:avLst/>
          </a:prstGeom>
        </p:spPr>
        <p:txBody>
          <a:bodyPr vert="horz" wrap="square" lIns="0" tIns="2540" rIns="0" bIns="0" rtlCol="0">
            <a:spAutoFit/>
          </a:bodyPr>
          <a:lstStyle/>
          <a:p>
            <a:pPr marL="38100">
              <a:lnSpc>
                <a:spcPct val="100000"/>
              </a:lnSpc>
              <a:spcBef>
                <a:spcPts val="20"/>
              </a:spcBef>
            </a:pPr>
            <a:fld id="{81D60167-4931-47E6-BA6A-407CBD079E47}" type="slidenum">
              <a:rPr spc="-25" dirty="0">
                <a:solidFill>
                  <a:srgbClr val="FFFFFF"/>
                </a:solidFill>
              </a:rPr>
              <a:t>27</a:t>
            </a:fld>
            <a:endParaRPr spc="-25" dirty="0">
              <a:solidFill>
                <a:srgbClr val="FFFFFF"/>
              </a:solidFill>
            </a:endParaRPr>
          </a:p>
        </p:txBody>
      </p:sp>
      <p:sp>
        <p:nvSpPr>
          <p:cNvPr id="3" name="object 3"/>
          <p:cNvSpPr txBox="1"/>
          <p:nvPr/>
        </p:nvSpPr>
        <p:spPr>
          <a:xfrm>
            <a:off x="385762" y="1255213"/>
            <a:ext cx="6895465" cy="2791460"/>
          </a:xfrm>
          <a:prstGeom prst="rect">
            <a:avLst/>
          </a:prstGeom>
        </p:spPr>
        <p:txBody>
          <a:bodyPr vert="horz" wrap="square" lIns="0" tIns="165100" rIns="0" bIns="0" rtlCol="0">
            <a:spAutoFit/>
          </a:bodyPr>
          <a:lstStyle/>
          <a:p>
            <a:pPr marL="250190" indent="-237490">
              <a:lnSpc>
                <a:spcPct val="100000"/>
              </a:lnSpc>
              <a:spcBef>
                <a:spcPts val="1300"/>
              </a:spcBef>
              <a:buSzPct val="115000"/>
              <a:buChar char="•"/>
              <a:tabLst>
                <a:tab pos="250190" algn="l"/>
              </a:tabLst>
            </a:pPr>
            <a:r>
              <a:rPr sz="2000" dirty="0">
                <a:latin typeface="Arial"/>
                <a:cs typeface="Arial"/>
              </a:rPr>
              <a:t>Considered</a:t>
            </a:r>
            <a:r>
              <a:rPr sz="2000" spc="-85" dirty="0">
                <a:latin typeface="Arial"/>
                <a:cs typeface="Arial"/>
              </a:rPr>
              <a:t> </a:t>
            </a:r>
            <a:r>
              <a:rPr sz="2000" dirty="0">
                <a:latin typeface="Arial"/>
                <a:cs typeface="Arial"/>
              </a:rPr>
              <a:t>a</a:t>
            </a:r>
            <a:r>
              <a:rPr sz="2000" spc="-105" dirty="0">
                <a:latin typeface="Arial"/>
                <a:cs typeface="Arial"/>
              </a:rPr>
              <a:t> </a:t>
            </a:r>
            <a:r>
              <a:rPr sz="2000" dirty="0">
                <a:latin typeface="Arial"/>
                <a:cs typeface="Arial"/>
              </a:rPr>
              <a:t>completed</a:t>
            </a:r>
            <a:r>
              <a:rPr sz="2000" spc="-95" dirty="0">
                <a:latin typeface="Arial"/>
                <a:cs typeface="Arial"/>
              </a:rPr>
              <a:t> </a:t>
            </a:r>
            <a:r>
              <a:rPr sz="2000" spc="-20" dirty="0">
                <a:latin typeface="Arial"/>
                <a:cs typeface="Arial"/>
              </a:rPr>
              <a:t>gift</a:t>
            </a:r>
            <a:endParaRPr sz="2000">
              <a:latin typeface="Arial"/>
              <a:cs typeface="Arial"/>
            </a:endParaRPr>
          </a:p>
          <a:p>
            <a:pPr marL="250190" indent="-237490">
              <a:lnSpc>
                <a:spcPct val="100000"/>
              </a:lnSpc>
              <a:spcBef>
                <a:spcPts val="1680"/>
              </a:spcBef>
              <a:buSzPct val="115000"/>
              <a:buChar char="•"/>
              <a:tabLst>
                <a:tab pos="250190" algn="l"/>
              </a:tabLst>
            </a:pPr>
            <a:r>
              <a:rPr sz="2000" dirty="0">
                <a:latin typeface="Arial"/>
                <a:cs typeface="Arial"/>
              </a:rPr>
              <a:t>Five</a:t>
            </a:r>
            <a:r>
              <a:rPr sz="2000" spc="-45" dirty="0">
                <a:latin typeface="Arial"/>
                <a:cs typeface="Arial"/>
              </a:rPr>
              <a:t> </a:t>
            </a:r>
            <a:r>
              <a:rPr sz="2000" spc="-10" dirty="0">
                <a:latin typeface="Arial"/>
                <a:cs typeface="Arial"/>
              </a:rPr>
              <a:t>years’</a:t>
            </a:r>
            <a:r>
              <a:rPr sz="2000" spc="-114" dirty="0">
                <a:latin typeface="Arial"/>
                <a:cs typeface="Arial"/>
              </a:rPr>
              <a:t> </a:t>
            </a:r>
            <a:r>
              <a:rPr sz="2000" dirty="0">
                <a:latin typeface="Arial"/>
                <a:cs typeface="Arial"/>
              </a:rPr>
              <a:t>worth</a:t>
            </a:r>
            <a:r>
              <a:rPr sz="2000" spc="-55" dirty="0">
                <a:latin typeface="Arial"/>
                <a:cs typeface="Arial"/>
              </a:rPr>
              <a:t> </a:t>
            </a:r>
            <a:r>
              <a:rPr sz="2000" dirty="0">
                <a:latin typeface="Arial"/>
                <a:cs typeface="Arial"/>
              </a:rPr>
              <a:t>of</a:t>
            </a:r>
            <a:r>
              <a:rPr sz="2000" spc="-55" dirty="0">
                <a:latin typeface="Arial"/>
                <a:cs typeface="Arial"/>
              </a:rPr>
              <a:t> </a:t>
            </a:r>
            <a:r>
              <a:rPr sz="2000" dirty="0">
                <a:latin typeface="Arial"/>
                <a:cs typeface="Arial"/>
              </a:rPr>
              <a:t>gifting</a:t>
            </a:r>
            <a:r>
              <a:rPr sz="2000" spc="-55" dirty="0">
                <a:latin typeface="Arial"/>
                <a:cs typeface="Arial"/>
              </a:rPr>
              <a:t> </a:t>
            </a:r>
            <a:r>
              <a:rPr sz="2000" dirty="0">
                <a:latin typeface="Arial"/>
                <a:cs typeface="Arial"/>
              </a:rPr>
              <a:t>in</a:t>
            </a:r>
            <a:r>
              <a:rPr sz="2000" spc="-45" dirty="0">
                <a:latin typeface="Arial"/>
                <a:cs typeface="Arial"/>
              </a:rPr>
              <a:t> </a:t>
            </a:r>
            <a:r>
              <a:rPr sz="2000" dirty="0">
                <a:latin typeface="Arial"/>
                <a:cs typeface="Arial"/>
              </a:rPr>
              <a:t>one</a:t>
            </a:r>
            <a:r>
              <a:rPr sz="2000" spc="-45" dirty="0">
                <a:latin typeface="Arial"/>
                <a:cs typeface="Arial"/>
              </a:rPr>
              <a:t> </a:t>
            </a:r>
            <a:r>
              <a:rPr sz="2000" spc="-10" dirty="0">
                <a:latin typeface="Arial"/>
                <a:cs typeface="Arial"/>
              </a:rPr>
              <a:t>year¹</a:t>
            </a:r>
            <a:endParaRPr sz="2000">
              <a:latin typeface="Arial"/>
              <a:cs typeface="Arial"/>
            </a:endParaRPr>
          </a:p>
          <a:p>
            <a:pPr marL="588645" lvl="1" indent="-238125">
              <a:lnSpc>
                <a:spcPts val="2105"/>
              </a:lnSpc>
              <a:spcBef>
                <a:spcPts val="800"/>
              </a:spcBef>
              <a:buSzPct val="113888"/>
              <a:buChar char="•"/>
              <a:tabLst>
                <a:tab pos="588645" algn="l"/>
              </a:tabLst>
            </a:pPr>
            <a:r>
              <a:rPr sz="1800" dirty="0">
                <a:latin typeface="Arial"/>
                <a:cs typeface="Arial"/>
              </a:rPr>
              <a:t>Allows</a:t>
            </a:r>
            <a:r>
              <a:rPr sz="1800" spc="-10" dirty="0">
                <a:latin typeface="Arial"/>
                <a:cs typeface="Arial"/>
              </a:rPr>
              <a:t> </a:t>
            </a:r>
            <a:r>
              <a:rPr sz="1800" dirty="0">
                <a:latin typeface="Arial"/>
                <a:cs typeface="Arial"/>
              </a:rPr>
              <a:t>up to $180,000</a:t>
            </a:r>
            <a:r>
              <a:rPr sz="1800" spc="-15" dirty="0">
                <a:latin typeface="Arial"/>
                <a:cs typeface="Arial"/>
              </a:rPr>
              <a:t> </a:t>
            </a:r>
            <a:r>
              <a:rPr sz="1800" dirty="0">
                <a:latin typeface="Arial"/>
                <a:cs typeface="Arial"/>
              </a:rPr>
              <a:t>to</a:t>
            </a:r>
            <a:r>
              <a:rPr sz="1800" spc="5" dirty="0">
                <a:latin typeface="Arial"/>
                <a:cs typeface="Arial"/>
              </a:rPr>
              <a:t> </a:t>
            </a:r>
            <a:r>
              <a:rPr sz="1800" dirty="0">
                <a:latin typeface="Arial"/>
                <a:cs typeface="Arial"/>
              </a:rPr>
              <a:t>be</a:t>
            </a:r>
            <a:r>
              <a:rPr sz="1800" spc="-10" dirty="0">
                <a:latin typeface="Arial"/>
                <a:cs typeface="Arial"/>
              </a:rPr>
              <a:t> </a:t>
            </a:r>
            <a:r>
              <a:rPr sz="1800" dirty="0">
                <a:latin typeface="Arial"/>
                <a:cs typeface="Arial"/>
              </a:rPr>
              <a:t>gifted in one</a:t>
            </a:r>
            <a:r>
              <a:rPr sz="1800" spc="-10" dirty="0">
                <a:latin typeface="Arial"/>
                <a:cs typeface="Arial"/>
              </a:rPr>
              <a:t> </a:t>
            </a:r>
            <a:r>
              <a:rPr sz="1800" spc="-20" dirty="0">
                <a:latin typeface="Arial"/>
                <a:cs typeface="Arial"/>
              </a:rPr>
              <a:t>year</a:t>
            </a:r>
            <a:endParaRPr sz="1800">
              <a:latin typeface="Arial"/>
              <a:cs typeface="Arial"/>
            </a:endParaRPr>
          </a:p>
          <a:p>
            <a:pPr marL="588645">
              <a:lnSpc>
                <a:spcPts val="2105"/>
              </a:lnSpc>
            </a:pPr>
            <a:r>
              <a:rPr sz="1800" dirty="0">
                <a:latin typeface="Arial"/>
                <a:cs typeface="Arial"/>
              </a:rPr>
              <a:t>(per</a:t>
            </a:r>
            <a:r>
              <a:rPr sz="1800" spc="-5" dirty="0">
                <a:latin typeface="Arial"/>
                <a:cs typeface="Arial"/>
              </a:rPr>
              <a:t> </a:t>
            </a:r>
            <a:r>
              <a:rPr sz="1800" dirty="0">
                <a:latin typeface="Arial"/>
                <a:cs typeface="Arial"/>
              </a:rPr>
              <a:t>married</a:t>
            </a:r>
            <a:r>
              <a:rPr sz="1800" spc="-10" dirty="0">
                <a:latin typeface="Arial"/>
                <a:cs typeface="Arial"/>
              </a:rPr>
              <a:t> </a:t>
            </a:r>
            <a:r>
              <a:rPr sz="1800" dirty="0">
                <a:latin typeface="Arial"/>
                <a:cs typeface="Arial"/>
              </a:rPr>
              <a:t>couple,</a:t>
            </a:r>
            <a:r>
              <a:rPr sz="1800" spc="-15" dirty="0">
                <a:latin typeface="Arial"/>
                <a:cs typeface="Arial"/>
              </a:rPr>
              <a:t> </a:t>
            </a:r>
            <a:r>
              <a:rPr sz="1800" dirty="0">
                <a:latin typeface="Arial"/>
                <a:cs typeface="Arial"/>
              </a:rPr>
              <a:t>accrued</a:t>
            </a:r>
            <a:r>
              <a:rPr sz="1800" spc="-10" dirty="0">
                <a:latin typeface="Arial"/>
                <a:cs typeface="Arial"/>
              </a:rPr>
              <a:t> </a:t>
            </a:r>
            <a:r>
              <a:rPr sz="1800" dirty="0">
                <a:latin typeface="Arial"/>
                <a:cs typeface="Arial"/>
              </a:rPr>
              <a:t>over</a:t>
            </a:r>
            <a:r>
              <a:rPr sz="1800" spc="-10" dirty="0">
                <a:latin typeface="Arial"/>
                <a:cs typeface="Arial"/>
              </a:rPr>
              <a:t> </a:t>
            </a:r>
            <a:r>
              <a:rPr sz="1800" dirty="0">
                <a:latin typeface="Arial"/>
                <a:cs typeface="Arial"/>
              </a:rPr>
              <a:t>a</a:t>
            </a:r>
            <a:r>
              <a:rPr sz="1800" spc="-5" dirty="0">
                <a:latin typeface="Arial"/>
                <a:cs typeface="Arial"/>
              </a:rPr>
              <a:t> </a:t>
            </a:r>
            <a:r>
              <a:rPr sz="1800" dirty="0">
                <a:latin typeface="Arial"/>
                <a:cs typeface="Arial"/>
              </a:rPr>
              <a:t>five-year</a:t>
            </a:r>
            <a:r>
              <a:rPr sz="1800" spc="-5" dirty="0">
                <a:latin typeface="Arial"/>
                <a:cs typeface="Arial"/>
              </a:rPr>
              <a:t> </a:t>
            </a:r>
            <a:r>
              <a:rPr sz="1800" spc="-10" dirty="0">
                <a:latin typeface="Arial"/>
                <a:cs typeface="Arial"/>
              </a:rPr>
              <a:t>period)</a:t>
            </a:r>
            <a:endParaRPr sz="1800">
              <a:latin typeface="Arial"/>
              <a:cs typeface="Arial"/>
            </a:endParaRPr>
          </a:p>
          <a:p>
            <a:pPr marL="250190" indent="-237490">
              <a:lnSpc>
                <a:spcPct val="100000"/>
              </a:lnSpc>
              <a:spcBef>
                <a:spcPts val="1670"/>
              </a:spcBef>
              <a:buSzPct val="115000"/>
              <a:buChar char="•"/>
              <a:tabLst>
                <a:tab pos="250190" algn="l"/>
              </a:tabLst>
            </a:pPr>
            <a:r>
              <a:rPr sz="2000" spc="-10" dirty="0">
                <a:latin typeface="Arial"/>
                <a:cs typeface="Arial"/>
              </a:rPr>
              <a:t>Immediately</a:t>
            </a:r>
            <a:r>
              <a:rPr sz="2000" spc="-70" dirty="0">
                <a:latin typeface="Arial"/>
                <a:cs typeface="Arial"/>
              </a:rPr>
              <a:t> </a:t>
            </a:r>
            <a:r>
              <a:rPr sz="2000" dirty="0">
                <a:latin typeface="Arial"/>
                <a:cs typeface="Arial"/>
              </a:rPr>
              <a:t>removed</a:t>
            </a:r>
            <a:r>
              <a:rPr sz="2000" spc="-75" dirty="0">
                <a:latin typeface="Arial"/>
                <a:cs typeface="Arial"/>
              </a:rPr>
              <a:t> </a:t>
            </a:r>
            <a:r>
              <a:rPr sz="2000" dirty="0">
                <a:latin typeface="Arial"/>
                <a:cs typeface="Arial"/>
              </a:rPr>
              <a:t>from</a:t>
            </a:r>
            <a:r>
              <a:rPr sz="2000" spc="-90" dirty="0">
                <a:latin typeface="Arial"/>
                <a:cs typeface="Arial"/>
              </a:rPr>
              <a:t> </a:t>
            </a:r>
            <a:r>
              <a:rPr sz="2000" dirty="0">
                <a:latin typeface="Arial"/>
                <a:cs typeface="Arial"/>
              </a:rPr>
              <a:t>donor’s</a:t>
            </a:r>
            <a:r>
              <a:rPr sz="2000" spc="-60" dirty="0">
                <a:latin typeface="Arial"/>
                <a:cs typeface="Arial"/>
              </a:rPr>
              <a:t> </a:t>
            </a:r>
            <a:r>
              <a:rPr sz="2000" dirty="0">
                <a:latin typeface="Arial"/>
                <a:cs typeface="Arial"/>
              </a:rPr>
              <a:t>federal</a:t>
            </a:r>
            <a:r>
              <a:rPr sz="2000" spc="-75" dirty="0">
                <a:latin typeface="Arial"/>
                <a:cs typeface="Arial"/>
              </a:rPr>
              <a:t> </a:t>
            </a:r>
            <a:r>
              <a:rPr sz="2000" dirty="0">
                <a:latin typeface="Arial"/>
                <a:cs typeface="Arial"/>
              </a:rPr>
              <a:t>taxable</a:t>
            </a:r>
            <a:r>
              <a:rPr sz="2000" spc="-70" dirty="0">
                <a:latin typeface="Arial"/>
                <a:cs typeface="Arial"/>
              </a:rPr>
              <a:t> </a:t>
            </a:r>
            <a:r>
              <a:rPr sz="2000" spc="-10" dirty="0">
                <a:latin typeface="Arial"/>
                <a:cs typeface="Arial"/>
              </a:rPr>
              <a:t>estate</a:t>
            </a:r>
            <a:endParaRPr sz="2000">
              <a:latin typeface="Arial"/>
              <a:cs typeface="Arial"/>
            </a:endParaRPr>
          </a:p>
          <a:p>
            <a:pPr marL="588645" marR="5080" lvl="1" indent="-238125">
              <a:lnSpc>
                <a:spcPts val="2050"/>
              </a:lnSpc>
              <a:spcBef>
                <a:spcPts val="960"/>
              </a:spcBef>
              <a:buSzPct val="113888"/>
              <a:buChar char="•"/>
              <a:tabLst>
                <a:tab pos="588645" algn="l"/>
              </a:tabLst>
            </a:pPr>
            <a:r>
              <a:rPr sz="1800" dirty="0">
                <a:latin typeface="Arial"/>
                <a:cs typeface="Arial"/>
              </a:rPr>
              <a:t>If</a:t>
            </a:r>
            <a:r>
              <a:rPr sz="1800" spc="-5" dirty="0">
                <a:latin typeface="Arial"/>
                <a:cs typeface="Arial"/>
              </a:rPr>
              <a:t> </a:t>
            </a:r>
            <a:r>
              <a:rPr sz="1800" dirty="0">
                <a:latin typeface="Arial"/>
                <a:cs typeface="Arial"/>
              </a:rPr>
              <a:t>the</a:t>
            </a:r>
            <a:r>
              <a:rPr sz="1800" spc="-5" dirty="0">
                <a:latin typeface="Arial"/>
                <a:cs typeface="Arial"/>
              </a:rPr>
              <a:t> </a:t>
            </a:r>
            <a:r>
              <a:rPr sz="1800" dirty="0">
                <a:latin typeface="Arial"/>
                <a:cs typeface="Arial"/>
              </a:rPr>
              <a:t>donor</a:t>
            </a:r>
            <a:r>
              <a:rPr sz="1800" spc="-10" dirty="0">
                <a:latin typeface="Arial"/>
                <a:cs typeface="Arial"/>
              </a:rPr>
              <a:t> </a:t>
            </a:r>
            <a:r>
              <a:rPr sz="1800" dirty="0">
                <a:latin typeface="Arial"/>
                <a:cs typeface="Arial"/>
              </a:rPr>
              <a:t>dies</a:t>
            </a:r>
            <a:r>
              <a:rPr sz="1800" spc="-10" dirty="0">
                <a:latin typeface="Arial"/>
                <a:cs typeface="Arial"/>
              </a:rPr>
              <a:t> </a:t>
            </a:r>
            <a:r>
              <a:rPr sz="1800" dirty="0">
                <a:latin typeface="Arial"/>
                <a:cs typeface="Arial"/>
              </a:rPr>
              <a:t>during</a:t>
            </a:r>
            <a:r>
              <a:rPr sz="1800" spc="-10" dirty="0">
                <a:latin typeface="Arial"/>
                <a:cs typeface="Arial"/>
              </a:rPr>
              <a:t> </a:t>
            </a:r>
            <a:r>
              <a:rPr sz="1800" dirty="0">
                <a:latin typeface="Arial"/>
                <a:cs typeface="Arial"/>
              </a:rPr>
              <a:t>the</a:t>
            </a:r>
            <a:r>
              <a:rPr sz="1800" spc="-5" dirty="0">
                <a:latin typeface="Arial"/>
                <a:cs typeface="Arial"/>
              </a:rPr>
              <a:t> </a:t>
            </a:r>
            <a:r>
              <a:rPr sz="1800" dirty="0">
                <a:latin typeface="Arial"/>
                <a:cs typeface="Arial"/>
              </a:rPr>
              <a:t>five-year</a:t>
            </a:r>
            <a:r>
              <a:rPr sz="1800" spc="-10" dirty="0">
                <a:latin typeface="Arial"/>
                <a:cs typeface="Arial"/>
              </a:rPr>
              <a:t> </a:t>
            </a:r>
            <a:r>
              <a:rPr sz="1800" dirty="0">
                <a:latin typeface="Arial"/>
                <a:cs typeface="Arial"/>
              </a:rPr>
              <a:t>period,</a:t>
            </a:r>
            <a:r>
              <a:rPr sz="1800" spc="-15" dirty="0">
                <a:latin typeface="Arial"/>
                <a:cs typeface="Arial"/>
              </a:rPr>
              <a:t> </a:t>
            </a:r>
            <a:r>
              <a:rPr sz="1800" dirty="0">
                <a:latin typeface="Arial"/>
                <a:cs typeface="Arial"/>
              </a:rPr>
              <a:t>a</a:t>
            </a:r>
            <a:r>
              <a:rPr sz="1800" spc="-5" dirty="0">
                <a:latin typeface="Arial"/>
                <a:cs typeface="Arial"/>
              </a:rPr>
              <a:t> </a:t>
            </a:r>
            <a:r>
              <a:rPr sz="1800" dirty="0">
                <a:latin typeface="Arial"/>
                <a:cs typeface="Arial"/>
              </a:rPr>
              <a:t>prorated</a:t>
            </a:r>
            <a:r>
              <a:rPr sz="1800" spc="-10" dirty="0">
                <a:latin typeface="Arial"/>
                <a:cs typeface="Arial"/>
              </a:rPr>
              <a:t> portion </a:t>
            </a:r>
            <a:r>
              <a:rPr sz="1800" dirty="0">
                <a:latin typeface="Arial"/>
                <a:cs typeface="Arial"/>
              </a:rPr>
              <a:t>of</a:t>
            </a:r>
            <a:r>
              <a:rPr sz="1800" spc="-5" dirty="0">
                <a:latin typeface="Arial"/>
                <a:cs typeface="Arial"/>
              </a:rPr>
              <a:t> </a:t>
            </a:r>
            <a:r>
              <a:rPr sz="1800" dirty="0">
                <a:latin typeface="Arial"/>
                <a:cs typeface="Arial"/>
              </a:rPr>
              <a:t>the gift will</a:t>
            </a:r>
            <a:r>
              <a:rPr sz="1800" spc="-10" dirty="0">
                <a:latin typeface="Arial"/>
                <a:cs typeface="Arial"/>
              </a:rPr>
              <a:t> </a:t>
            </a:r>
            <a:r>
              <a:rPr sz="1800" dirty="0">
                <a:latin typeface="Arial"/>
                <a:cs typeface="Arial"/>
              </a:rPr>
              <a:t>go</a:t>
            </a:r>
            <a:r>
              <a:rPr sz="1800" spc="-10" dirty="0">
                <a:latin typeface="Arial"/>
                <a:cs typeface="Arial"/>
              </a:rPr>
              <a:t> </a:t>
            </a:r>
            <a:r>
              <a:rPr sz="1800" dirty="0">
                <a:latin typeface="Arial"/>
                <a:cs typeface="Arial"/>
              </a:rPr>
              <a:t>back</a:t>
            </a:r>
            <a:r>
              <a:rPr sz="1800" spc="-5" dirty="0">
                <a:latin typeface="Arial"/>
                <a:cs typeface="Arial"/>
              </a:rPr>
              <a:t> </a:t>
            </a:r>
            <a:r>
              <a:rPr sz="1800" dirty="0">
                <a:latin typeface="Arial"/>
                <a:cs typeface="Arial"/>
              </a:rPr>
              <a:t>into the </a:t>
            </a:r>
            <a:r>
              <a:rPr sz="1800" spc="-10" dirty="0">
                <a:latin typeface="Arial"/>
                <a:cs typeface="Arial"/>
              </a:rPr>
              <a:t>estate</a:t>
            </a:r>
            <a:endParaRPr sz="1800">
              <a:latin typeface="Arial"/>
              <a:cs typeface="Arial"/>
            </a:endParaRPr>
          </a:p>
        </p:txBody>
      </p:sp>
      <p:sp>
        <p:nvSpPr>
          <p:cNvPr id="4" name="object 4"/>
          <p:cNvSpPr txBox="1"/>
          <p:nvPr/>
        </p:nvSpPr>
        <p:spPr>
          <a:xfrm>
            <a:off x="477041" y="5881617"/>
            <a:ext cx="7564120" cy="367030"/>
          </a:xfrm>
          <a:prstGeom prst="rect">
            <a:avLst/>
          </a:prstGeom>
        </p:spPr>
        <p:txBody>
          <a:bodyPr vert="horz" wrap="square" lIns="0" tIns="26670" rIns="0" bIns="0" rtlCol="0">
            <a:spAutoFit/>
          </a:bodyPr>
          <a:lstStyle/>
          <a:p>
            <a:pPr marL="90170" marR="5080" indent="-78105">
              <a:lnSpc>
                <a:spcPts val="860"/>
              </a:lnSpc>
              <a:spcBef>
                <a:spcPts val="210"/>
              </a:spcBef>
            </a:pPr>
            <a:r>
              <a:rPr sz="800" b="1" dirty="0">
                <a:latin typeface="Arial"/>
                <a:cs typeface="Arial"/>
              </a:rPr>
              <a:t>1</a:t>
            </a:r>
            <a:r>
              <a:rPr sz="800" b="1" spc="-10" dirty="0">
                <a:latin typeface="Arial"/>
                <a:cs typeface="Arial"/>
              </a:rPr>
              <a:t> </a:t>
            </a:r>
            <a:r>
              <a:rPr sz="800" dirty="0">
                <a:latin typeface="Arial"/>
                <a:cs typeface="Arial"/>
              </a:rPr>
              <a:t>The</a:t>
            </a:r>
            <a:r>
              <a:rPr sz="800" spc="-10" dirty="0">
                <a:latin typeface="Arial"/>
                <a:cs typeface="Arial"/>
              </a:rPr>
              <a:t> </a:t>
            </a:r>
            <a:r>
              <a:rPr sz="800" dirty="0">
                <a:latin typeface="Arial"/>
                <a:cs typeface="Arial"/>
              </a:rPr>
              <a:t>donor must</a:t>
            </a:r>
            <a:r>
              <a:rPr sz="800" spc="-15" dirty="0">
                <a:latin typeface="Arial"/>
                <a:cs typeface="Arial"/>
              </a:rPr>
              <a:t> </a:t>
            </a:r>
            <a:r>
              <a:rPr sz="800" dirty="0">
                <a:latin typeface="Arial"/>
                <a:cs typeface="Arial"/>
              </a:rPr>
              <a:t>elect</a:t>
            </a:r>
            <a:r>
              <a:rPr sz="800" spc="-15" dirty="0">
                <a:latin typeface="Arial"/>
                <a:cs typeface="Arial"/>
              </a:rPr>
              <a:t> </a:t>
            </a:r>
            <a:r>
              <a:rPr sz="800" dirty="0">
                <a:latin typeface="Arial"/>
                <a:cs typeface="Arial"/>
              </a:rPr>
              <a:t>that the</a:t>
            </a:r>
            <a:r>
              <a:rPr sz="800" spc="-5" dirty="0">
                <a:latin typeface="Arial"/>
                <a:cs typeface="Arial"/>
              </a:rPr>
              <a:t> </a:t>
            </a:r>
            <a:r>
              <a:rPr sz="800" dirty="0">
                <a:latin typeface="Arial"/>
                <a:cs typeface="Arial"/>
              </a:rPr>
              <a:t>gift</a:t>
            </a:r>
            <a:r>
              <a:rPr sz="800" spc="-10" dirty="0">
                <a:latin typeface="Arial"/>
                <a:cs typeface="Arial"/>
              </a:rPr>
              <a:t> </a:t>
            </a:r>
            <a:r>
              <a:rPr sz="800" dirty="0">
                <a:latin typeface="Arial"/>
                <a:cs typeface="Arial"/>
              </a:rPr>
              <a:t>be</a:t>
            </a:r>
            <a:r>
              <a:rPr sz="800" spc="-10" dirty="0">
                <a:latin typeface="Arial"/>
                <a:cs typeface="Arial"/>
              </a:rPr>
              <a:t> </a:t>
            </a:r>
            <a:r>
              <a:rPr sz="800" dirty="0">
                <a:latin typeface="Arial"/>
                <a:cs typeface="Arial"/>
              </a:rPr>
              <a:t>treated</a:t>
            </a:r>
            <a:r>
              <a:rPr sz="800" spc="5" dirty="0">
                <a:latin typeface="Arial"/>
                <a:cs typeface="Arial"/>
              </a:rPr>
              <a:t> </a:t>
            </a:r>
            <a:r>
              <a:rPr sz="800" dirty="0">
                <a:latin typeface="Arial"/>
                <a:cs typeface="Arial"/>
              </a:rPr>
              <a:t>as</a:t>
            </a:r>
            <a:r>
              <a:rPr sz="800" spc="-10" dirty="0">
                <a:latin typeface="Arial"/>
                <a:cs typeface="Arial"/>
              </a:rPr>
              <a:t> </a:t>
            </a:r>
            <a:r>
              <a:rPr sz="800" dirty="0">
                <a:latin typeface="Arial"/>
                <a:cs typeface="Arial"/>
              </a:rPr>
              <a:t>having</a:t>
            </a:r>
            <a:r>
              <a:rPr sz="800" spc="-5" dirty="0">
                <a:latin typeface="Arial"/>
                <a:cs typeface="Arial"/>
              </a:rPr>
              <a:t> </a:t>
            </a:r>
            <a:r>
              <a:rPr sz="800" dirty="0">
                <a:latin typeface="Arial"/>
                <a:cs typeface="Arial"/>
              </a:rPr>
              <a:t>occurred</a:t>
            </a:r>
            <a:r>
              <a:rPr sz="800" spc="-5" dirty="0">
                <a:latin typeface="Arial"/>
                <a:cs typeface="Arial"/>
              </a:rPr>
              <a:t> </a:t>
            </a:r>
            <a:r>
              <a:rPr sz="800" dirty="0">
                <a:latin typeface="Arial"/>
                <a:cs typeface="Arial"/>
              </a:rPr>
              <a:t>over</a:t>
            </a:r>
            <a:r>
              <a:rPr sz="800" spc="-15" dirty="0">
                <a:latin typeface="Arial"/>
                <a:cs typeface="Arial"/>
              </a:rPr>
              <a:t> </a:t>
            </a:r>
            <a:r>
              <a:rPr sz="800" dirty="0">
                <a:latin typeface="Arial"/>
                <a:cs typeface="Arial"/>
              </a:rPr>
              <a:t>a</a:t>
            </a:r>
            <a:r>
              <a:rPr sz="800" spc="-10" dirty="0">
                <a:latin typeface="Arial"/>
                <a:cs typeface="Arial"/>
              </a:rPr>
              <a:t> five-</a:t>
            </a:r>
            <a:r>
              <a:rPr sz="800" dirty="0">
                <a:latin typeface="Arial"/>
                <a:cs typeface="Arial"/>
              </a:rPr>
              <a:t>year period</a:t>
            </a:r>
            <a:r>
              <a:rPr sz="800" spc="-5" dirty="0">
                <a:latin typeface="Arial"/>
                <a:cs typeface="Arial"/>
              </a:rPr>
              <a:t> </a:t>
            </a:r>
            <a:r>
              <a:rPr sz="800" dirty="0">
                <a:latin typeface="Arial"/>
                <a:cs typeface="Arial"/>
              </a:rPr>
              <a:t>in</a:t>
            </a:r>
            <a:r>
              <a:rPr sz="800" spc="-15" dirty="0">
                <a:latin typeface="Arial"/>
                <a:cs typeface="Arial"/>
              </a:rPr>
              <a:t> </a:t>
            </a:r>
            <a:r>
              <a:rPr sz="800" dirty="0">
                <a:latin typeface="Arial"/>
                <a:cs typeface="Arial"/>
              </a:rPr>
              <a:t>order</a:t>
            </a:r>
            <a:r>
              <a:rPr sz="800" spc="-10" dirty="0">
                <a:latin typeface="Arial"/>
                <a:cs typeface="Arial"/>
              </a:rPr>
              <a:t> </a:t>
            </a:r>
            <a:r>
              <a:rPr sz="800" dirty="0">
                <a:latin typeface="Arial"/>
                <a:cs typeface="Arial"/>
              </a:rPr>
              <a:t>for</a:t>
            </a:r>
            <a:r>
              <a:rPr sz="800" spc="-15" dirty="0">
                <a:latin typeface="Arial"/>
                <a:cs typeface="Arial"/>
              </a:rPr>
              <a:t> </a:t>
            </a:r>
            <a:r>
              <a:rPr sz="800" dirty="0">
                <a:latin typeface="Arial"/>
                <a:cs typeface="Arial"/>
              </a:rPr>
              <a:t>it</a:t>
            </a:r>
            <a:r>
              <a:rPr sz="800" spc="-15" dirty="0">
                <a:latin typeface="Arial"/>
                <a:cs typeface="Arial"/>
              </a:rPr>
              <a:t> </a:t>
            </a:r>
            <a:r>
              <a:rPr sz="800" dirty="0">
                <a:latin typeface="Arial"/>
                <a:cs typeface="Arial"/>
              </a:rPr>
              <a:t>to</a:t>
            </a:r>
            <a:r>
              <a:rPr sz="800" spc="-10" dirty="0">
                <a:latin typeface="Arial"/>
                <a:cs typeface="Arial"/>
              </a:rPr>
              <a:t> </a:t>
            </a:r>
            <a:r>
              <a:rPr sz="800" dirty="0">
                <a:latin typeface="Arial"/>
                <a:cs typeface="Arial"/>
              </a:rPr>
              <a:t>qualify</a:t>
            </a:r>
            <a:r>
              <a:rPr sz="800" spc="-10" dirty="0">
                <a:latin typeface="Arial"/>
                <a:cs typeface="Arial"/>
              </a:rPr>
              <a:t> </a:t>
            </a:r>
            <a:r>
              <a:rPr sz="800" dirty="0">
                <a:latin typeface="Arial"/>
                <a:cs typeface="Arial"/>
              </a:rPr>
              <a:t>for</a:t>
            </a:r>
            <a:r>
              <a:rPr sz="800" spc="-20" dirty="0">
                <a:latin typeface="Arial"/>
                <a:cs typeface="Arial"/>
              </a:rPr>
              <a:t> </a:t>
            </a:r>
            <a:r>
              <a:rPr sz="800" dirty="0">
                <a:latin typeface="Arial"/>
                <a:cs typeface="Arial"/>
              </a:rPr>
              <a:t>the</a:t>
            </a:r>
            <a:r>
              <a:rPr sz="800" spc="-5" dirty="0">
                <a:latin typeface="Arial"/>
                <a:cs typeface="Arial"/>
              </a:rPr>
              <a:t> </a:t>
            </a:r>
            <a:r>
              <a:rPr sz="800" dirty="0">
                <a:latin typeface="Arial"/>
                <a:cs typeface="Arial"/>
              </a:rPr>
              <a:t>federal</a:t>
            </a:r>
            <a:r>
              <a:rPr sz="800" spc="5" dirty="0">
                <a:latin typeface="Arial"/>
                <a:cs typeface="Arial"/>
              </a:rPr>
              <a:t> </a:t>
            </a:r>
            <a:r>
              <a:rPr sz="800" dirty="0">
                <a:latin typeface="Arial"/>
                <a:cs typeface="Arial"/>
              </a:rPr>
              <a:t>gift</a:t>
            </a:r>
            <a:r>
              <a:rPr sz="800" spc="-10" dirty="0">
                <a:latin typeface="Arial"/>
                <a:cs typeface="Arial"/>
              </a:rPr>
              <a:t> </a:t>
            </a:r>
            <a:r>
              <a:rPr sz="800" dirty="0">
                <a:latin typeface="Arial"/>
                <a:cs typeface="Arial"/>
              </a:rPr>
              <a:t>tax</a:t>
            </a:r>
            <a:r>
              <a:rPr sz="800" spc="-10" dirty="0">
                <a:latin typeface="Arial"/>
                <a:cs typeface="Arial"/>
              </a:rPr>
              <a:t> </a:t>
            </a:r>
            <a:r>
              <a:rPr sz="800" dirty="0">
                <a:latin typeface="Arial"/>
                <a:cs typeface="Arial"/>
              </a:rPr>
              <a:t>exclusion.</a:t>
            </a:r>
            <a:r>
              <a:rPr sz="800" spc="-10" dirty="0">
                <a:latin typeface="Arial"/>
                <a:cs typeface="Arial"/>
              </a:rPr>
              <a:t> </a:t>
            </a:r>
            <a:r>
              <a:rPr sz="800" dirty="0">
                <a:latin typeface="Arial"/>
                <a:cs typeface="Arial"/>
              </a:rPr>
              <a:t>If</a:t>
            </a:r>
            <a:r>
              <a:rPr sz="800" spc="-10" dirty="0">
                <a:latin typeface="Arial"/>
                <a:cs typeface="Arial"/>
              </a:rPr>
              <a:t> </a:t>
            </a:r>
            <a:r>
              <a:rPr sz="800" dirty="0">
                <a:latin typeface="Arial"/>
                <a:cs typeface="Arial"/>
              </a:rPr>
              <a:t>additional</a:t>
            </a:r>
            <a:r>
              <a:rPr sz="800" spc="5" dirty="0">
                <a:latin typeface="Arial"/>
                <a:cs typeface="Arial"/>
              </a:rPr>
              <a:t> </a:t>
            </a:r>
            <a:r>
              <a:rPr sz="800" dirty="0">
                <a:latin typeface="Arial"/>
                <a:cs typeface="Arial"/>
              </a:rPr>
              <a:t>gifts</a:t>
            </a:r>
            <a:r>
              <a:rPr sz="800" spc="-15" dirty="0">
                <a:latin typeface="Arial"/>
                <a:cs typeface="Arial"/>
              </a:rPr>
              <a:t> </a:t>
            </a:r>
            <a:r>
              <a:rPr sz="800" spc="-25" dirty="0">
                <a:latin typeface="Arial"/>
                <a:cs typeface="Arial"/>
              </a:rPr>
              <a:t>are</a:t>
            </a:r>
            <a:r>
              <a:rPr sz="800" dirty="0">
                <a:latin typeface="Arial"/>
                <a:cs typeface="Arial"/>
              </a:rPr>
              <a:t> made</a:t>
            </a:r>
            <a:r>
              <a:rPr sz="800" spc="-10" dirty="0">
                <a:latin typeface="Arial"/>
                <a:cs typeface="Arial"/>
              </a:rPr>
              <a:t> </a:t>
            </a:r>
            <a:r>
              <a:rPr sz="800" dirty="0">
                <a:latin typeface="Arial"/>
                <a:cs typeface="Arial"/>
              </a:rPr>
              <a:t>to</a:t>
            </a:r>
            <a:r>
              <a:rPr sz="800" spc="-10" dirty="0">
                <a:latin typeface="Arial"/>
                <a:cs typeface="Arial"/>
              </a:rPr>
              <a:t> </a:t>
            </a:r>
            <a:r>
              <a:rPr sz="800" dirty="0">
                <a:latin typeface="Arial"/>
                <a:cs typeface="Arial"/>
              </a:rPr>
              <a:t>the</a:t>
            </a:r>
            <a:r>
              <a:rPr sz="800" spc="-10" dirty="0">
                <a:latin typeface="Arial"/>
                <a:cs typeface="Arial"/>
              </a:rPr>
              <a:t> </a:t>
            </a:r>
            <a:r>
              <a:rPr sz="800" dirty="0">
                <a:latin typeface="Arial"/>
                <a:cs typeface="Arial"/>
              </a:rPr>
              <a:t>same</a:t>
            </a:r>
            <a:r>
              <a:rPr sz="800" spc="-10" dirty="0">
                <a:latin typeface="Arial"/>
                <a:cs typeface="Arial"/>
              </a:rPr>
              <a:t> </a:t>
            </a:r>
            <a:r>
              <a:rPr sz="800" dirty="0">
                <a:latin typeface="Arial"/>
                <a:cs typeface="Arial"/>
              </a:rPr>
              <a:t>beneficiary</a:t>
            </a:r>
            <a:r>
              <a:rPr sz="800" spc="-5" dirty="0">
                <a:latin typeface="Arial"/>
                <a:cs typeface="Arial"/>
              </a:rPr>
              <a:t> </a:t>
            </a:r>
            <a:r>
              <a:rPr sz="800" dirty="0">
                <a:latin typeface="Arial"/>
                <a:cs typeface="Arial"/>
              </a:rPr>
              <a:t>during</a:t>
            </a:r>
            <a:r>
              <a:rPr sz="800" spc="-5" dirty="0">
                <a:latin typeface="Arial"/>
                <a:cs typeface="Arial"/>
              </a:rPr>
              <a:t> </a:t>
            </a:r>
            <a:r>
              <a:rPr sz="800" dirty="0">
                <a:latin typeface="Arial"/>
                <a:cs typeface="Arial"/>
              </a:rPr>
              <a:t>this</a:t>
            </a:r>
            <a:r>
              <a:rPr sz="800" spc="-15" dirty="0">
                <a:latin typeface="Arial"/>
                <a:cs typeface="Arial"/>
              </a:rPr>
              <a:t> </a:t>
            </a:r>
            <a:r>
              <a:rPr sz="800" spc="-10" dirty="0">
                <a:latin typeface="Arial"/>
                <a:cs typeface="Arial"/>
              </a:rPr>
              <a:t>five-</a:t>
            </a:r>
            <a:r>
              <a:rPr sz="800" dirty="0">
                <a:latin typeface="Arial"/>
                <a:cs typeface="Arial"/>
              </a:rPr>
              <a:t>year</a:t>
            </a:r>
            <a:r>
              <a:rPr sz="800" spc="-5" dirty="0">
                <a:latin typeface="Arial"/>
                <a:cs typeface="Arial"/>
              </a:rPr>
              <a:t> </a:t>
            </a:r>
            <a:r>
              <a:rPr sz="800" dirty="0">
                <a:latin typeface="Arial"/>
                <a:cs typeface="Arial"/>
              </a:rPr>
              <a:t>period, a</a:t>
            </a:r>
            <a:r>
              <a:rPr sz="800" spc="-15" dirty="0">
                <a:latin typeface="Arial"/>
                <a:cs typeface="Arial"/>
              </a:rPr>
              <a:t> </a:t>
            </a:r>
            <a:r>
              <a:rPr sz="800" dirty="0">
                <a:latin typeface="Arial"/>
                <a:cs typeface="Arial"/>
              </a:rPr>
              <a:t>federal</a:t>
            </a:r>
            <a:r>
              <a:rPr sz="800" spc="5" dirty="0">
                <a:latin typeface="Arial"/>
                <a:cs typeface="Arial"/>
              </a:rPr>
              <a:t> </a:t>
            </a:r>
            <a:r>
              <a:rPr sz="800" dirty="0">
                <a:latin typeface="Arial"/>
                <a:cs typeface="Arial"/>
              </a:rPr>
              <a:t>gift</a:t>
            </a:r>
            <a:r>
              <a:rPr sz="800" spc="-20" dirty="0">
                <a:latin typeface="Arial"/>
                <a:cs typeface="Arial"/>
              </a:rPr>
              <a:t> </a:t>
            </a:r>
            <a:r>
              <a:rPr sz="800" dirty="0">
                <a:latin typeface="Arial"/>
                <a:cs typeface="Arial"/>
              </a:rPr>
              <a:t>tax</a:t>
            </a:r>
            <a:r>
              <a:rPr sz="800" spc="-10" dirty="0">
                <a:latin typeface="Arial"/>
                <a:cs typeface="Arial"/>
              </a:rPr>
              <a:t> </a:t>
            </a:r>
            <a:r>
              <a:rPr sz="800" dirty="0">
                <a:latin typeface="Arial"/>
                <a:cs typeface="Arial"/>
              </a:rPr>
              <a:t>may</a:t>
            </a:r>
            <a:r>
              <a:rPr sz="800" spc="-20" dirty="0">
                <a:latin typeface="Arial"/>
                <a:cs typeface="Arial"/>
              </a:rPr>
              <a:t> </a:t>
            </a:r>
            <a:r>
              <a:rPr sz="800" dirty="0">
                <a:latin typeface="Arial"/>
                <a:cs typeface="Arial"/>
              </a:rPr>
              <a:t>apply. If</a:t>
            </a:r>
            <a:r>
              <a:rPr sz="800" spc="-10" dirty="0">
                <a:latin typeface="Arial"/>
                <a:cs typeface="Arial"/>
              </a:rPr>
              <a:t> </a:t>
            </a:r>
            <a:r>
              <a:rPr sz="800" dirty="0">
                <a:latin typeface="Arial"/>
                <a:cs typeface="Arial"/>
              </a:rPr>
              <a:t>the</a:t>
            </a:r>
            <a:r>
              <a:rPr sz="800" spc="-10" dirty="0">
                <a:latin typeface="Arial"/>
                <a:cs typeface="Arial"/>
              </a:rPr>
              <a:t> </a:t>
            </a:r>
            <a:r>
              <a:rPr sz="800" dirty="0">
                <a:latin typeface="Arial"/>
                <a:cs typeface="Arial"/>
              </a:rPr>
              <a:t>donor dies</a:t>
            </a:r>
            <a:r>
              <a:rPr sz="800" spc="-15" dirty="0">
                <a:latin typeface="Arial"/>
                <a:cs typeface="Arial"/>
              </a:rPr>
              <a:t> </a:t>
            </a:r>
            <a:r>
              <a:rPr sz="800" dirty="0">
                <a:latin typeface="Arial"/>
                <a:cs typeface="Arial"/>
              </a:rPr>
              <a:t>within</a:t>
            </a:r>
            <a:r>
              <a:rPr sz="800" spc="-10" dirty="0">
                <a:latin typeface="Arial"/>
                <a:cs typeface="Arial"/>
              </a:rPr>
              <a:t> </a:t>
            </a:r>
            <a:r>
              <a:rPr sz="800" dirty="0">
                <a:latin typeface="Arial"/>
                <a:cs typeface="Arial"/>
              </a:rPr>
              <a:t>this</a:t>
            </a:r>
            <a:r>
              <a:rPr sz="800" spc="-20" dirty="0">
                <a:latin typeface="Arial"/>
                <a:cs typeface="Arial"/>
              </a:rPr>
              <a:t> </a:t>
            </a:r>
            <a:r>
              <a:rPr sz="800" spc="-10" dirty="0">
                <a:latin typeface="Arial"/>
                <a:cs typeface="Arial"/>
              </a:rPr>
              <a:t>five-</a:t>
            </a:r>
            <a:r>
              <a:rPr sz="800" dirty="0">
                <a:latin typeface="Arial"/>
                <a:cs typeface="Arial"/>
              </a:rPr>
              <a:t>year</a:t>
            </a:r>
            <a:r>
              <a:rPr sz="800" spc="-5" dirty="0">
                <a:latin typeface="Arial"/>
                <a:cs typeface="Arial"/>
              </a:rPr>
              <a:t> </a:t>
            </a:r>
            <a:r>
              <a:rPr sz="800" dirty="0">
                <a:latin typeface="Arial"/>
                <a:cs typeface="Arial"/>
              </a:rPr>
              <a:t>period, a</a:t>
            </a:r>
            <a:r>
              <a:rPr sz="800" spc="-10" dirty="0">
                <a:latin typeface="Arial"/>
                <a:cs typeface="Arial"/>
              </a:rPr>
              <a:t> </a:t>
            </a:r>
            <a:r>
              <a:rPr sz="800" dirty="0">
                <a:latin typeface="Arial"/>
                <a:cs typeface="Arial"/>
              </a:rPr>
              <a:t>pro</a:t>
            </a:r>
            <a:r>
              <a:rPr sz="800" spc="-15" dirty="0">
                <a:latin typeface="Arial"/>
                <a:cs typeface="Arial"/>
              </a:rPr>
              <a:t> </a:t>
            </a:r>
            <a:r>
              <a:rPr sz="800" dirty="0">
                <a:latin typeface="Arial"/>
                <a:cs typeface="Arial"/>
              </a:rPr>
              <a:t>rata</a:t>
            </a:r>
            <a:r>
              <a:rPr sz="800" spc="-5" dirty="0">
                <a:latin typeface="Arial"/>
                <a:cs typeface="Arial"/>
              </a:rPr>
              <a:t> </a:t>
            </a:r>
            <a:r>
              <a:rPr sz="800" dirty="0">
                <a:latin typeface="Arial"/>
                <a:cs typeface="Arial"/>
              </a:rPr>
              <a:t>share</a:t>
            </a:r>
            <a:r>
              <a:rPr sz="800" spc="-10" dirty="0">
                <a:latin typeface="Arial"/>
                <a:cs typeface="Arial"/>
              </a:rPr>
              <a:t> </a:t>
            </a:r>
            <a:r>
              <a:rPr sz="800" dirty="0">
                <a:latin typeface="Arial"/>
                <a:cs typeface="Arial"/>
              </a:rPr>
              <a:t>will</a:t>
            </a:r>
            <a:r>
              <a:rPr sz="800" spc="-25" dirty="0">
                <a:latin typeface="Arial"/>
                <a:cs typeface="Arial"/>
              </a:rPr>
              <a:t> </a:t>
            </a:r>
            <a:r>
              <a:rPr sz="800" dirty="0">
                <a:latin typeface="Arial"/>
                <a:cs typeface="Arial"/>
              </a:rPr>
              <a:t>be</a:t>
            </a:r>
            <a:r>
              <a:rPr sz="800" spc="-10" dirty="0">
                <a:latin typeface="Arial"/>
                <a:cs typeface="Arial"/>
              </a:rPr>
              <a:t> </a:t>
            </a:r>
            <a:r>
              <a:rPr sz="800" dirty="0">
                <a:latin typeface="Arial"/>
                <a:cs typeface="Arial"/>
              </a:rPr>
              <a:t>included</a:t>
            </a:r>
            <a:r>
              <a:rPr sz="800" spc="-5" dirty="0">
                <a:latin typeface="Arial"/>
                <a:cs typeface="Arial"/>
              </a:rPr>
              <a:t> </a:t>
            </a:r>
            <a:r>
              <a:rPr sz="800" spc="-25" dirty="0">
                <a:latin typeface="Arial"/>
                <a:cs typeface="Arial"/>
              </a:rPr>
              <a:t>in</a:t>
            </a:r>
            <a:r>
              <a:rPr sz="800" dirty="0">
                <a:latin typeface="Arial"/>
                <a:cs typeface="Arial"/>
              </a:rPr>
              <a:t> the</a:t>
            </a:r>
            <a:r>
              <a:rPr sz="800" spc="-15" dirty="0">
                <a:latin typeface="Arial"/>
                <a:cs typeface="Arial"/>
              </a:rPr>
              <a:t> </a:t>
            </a:r>
            <a:r>
              <a:rPr sz="800" dirty="0">
                <a:latin typeface="Arial"/>
                <a:cs typeface="Arial"/>
              </a:rPr>
              <a:t>donor’s</a:t>
            </a:r>
            <a:r>
              <a:rPr sz="800" spc="-5" dirty="0">
                <a:latin typeface="Arial"/>
                <a:cs typeface="Arial"/>
              </a:rPr>
              <a:t> </a:t>
            </a:r>
            <a:r>
              <a:rPr sz="800" dirty="0">
                <a:latin typeface="Arial"/>
                <a:cs typeface="Arial"/>
              </a:rPr>
              <a:t>estate</a:t>
            </a:r>
            <a:r>
              <a:rPr sz="800" spc="-5" dirty="0">
                <a:latin typeface="Arial"/>
                <a:cs typeface="Arial"/>
              </a:rPr>
              <a:t> </a:t>
            </a:r>
            <a:r>
              <a:rPr sz="800" dirty="0">
                <a:latin typeface="Arial"/>
                <a:cs typeface="Arial"/>
              </a:rPr>
              <a:t>for</a:t>
            </a:r>
            <a:r>
              <a:rPr sz="800" spc="-15" dirty="0">
                <a:latin typeface="Arial"/>
                <a:cs typeface="Arial"/>
              </a:rPr>
              <a:t> </a:t>
            </a:r>
            <a:r>
              <a:rPr sz="800" dirty="0">
                <a:latin typeface="Arial"/>
                <a:cs typeface="Arial"/>
              </a:rPr>
              <a:t>federal</a:t>
            </a:r>
            <a:r>
              <a:rPr sz="800" spc="-5" dirty="0">
                <a:latin typeface="Arial"/>
                <a:cs typeface="Arial"/>
              </a:rPr>
              <a:t> </a:t>
            </a:r>
            <a:r>
              <a:rPr sz="800" dirty="0">
                <a:latin typeface="Arial"/>
                <a:cs typeface="Arial"/>
              </a:rPr>
              <a:t>estate</a:t>
            </a:r>
            <a:r>
              <a:rPr sz="800" spc="-5" dirty="0">
                <a:latin typeface="Arial"/>
                <a:cs typeface="Arial"/>
              </a:rPr>
              <a:t> </a:t>
            </a:r>
            <a:r>
              <a:rPr sz="800" dirty="0">
                <a:latin typeface="Arial"/>
                <a:cs typeface="Arial"/>
              </a:rPr>
              <a:t>tax</a:t>
            </a:r>
            <a:r>
              <a:rPr sz="800" spc="-15" dirty="0">
                <a:latin typeface="Arial"/>
                <a:cs typeface="Arial"/>
              </a:rPr>
              <a:t> </a:t>
            </a:r>
            <a:r>
              <a:rPr sz="800" dirty="0">
                <a:latin typeface="Arial"/>
                <a:cs typeface="Arial"/>
              </a:rPr>
              <a:t>purposes. State</a:t>
            </a:r>
            <a:r>
              <a:rPr sz="800" spc="-5" dirty="0">
                <a:latin typeface="Arial"/>
                <a:cs typeface="Arial"/>
              </a:rPr>
              <a:t> </a:t>
            </a:r>
            <a:r>
              <a:rPr sz="800" dirty="0">
                <a:latin typeface="Arial"/>
                <a:cs typeface="Arial"/>
              </a:rPr>
              <a:t>gift</a:t>
            </a:r>
            <a:r>
              <a:rPr sz="800" spc="-20" dirty="0">
                <a:latin typeface="Arial"/>
                <a:cs typeface="Arial"/>
              </a:rPr>
              <a:t> </a:t>
            </a:r>
            <a:r>
              <a:rPr sz="800" dirty="0">
                <a:latin typeface="Arial"/>
                <a:cs typeface="Arial"/>
              </a:rPr>
              <a:t>and</a:t>
            </a:r>
            <a:r>
              <a:rPr sz="800" spc="-10" dirty="0">
                <a:latin typeface="Arial"/>
                <a:cs typeface="Arial"/>
              </a:rPr>
              <a:t> </a:t>
            </a:r>
            <a:r>
              <a:rPr sz="800" dirty="0">
                <a:latin typeface="Arial"/>
                <a:cs typeface="Arial"/>
              </a:rPr>
              <a:t>estate</a:t>
            </a:r>
            <a:r>
              <a:rPr sz="800" spc="-5" dirty="0">
                <a:latin typeface="Arial"/>
                <a:cs typeface="Arial"/>
              </a:rPr>
              <a:t> </a:t>
            </a:r>
            <a:r>
              <a:rPr sz="800" dirty="0">
                <a:latin typeface="Arial"/>
                <a:cs typeface="Arial"/>
              </a:rPr>
              <a:t>tax</a:t>
            </a:r>
            <a:r>
              <a:rPr sz="800" spc="-15" dirty="0">
                <a:latin typeface="Arial"/>
                <a:cs typeface="Arial"/>
              </a:rPr>
              <a:t> </a:t>
            </a:r>
            <a:r>
              <a:rPr sz="800" dirty="0">
                <a:latin typeface="Arial"/>
                <a:cs typeface="Arial"/>
              </a:rPr>
              <a:t>laws</a:t>
            </a:r>
            <a:r>
              <a:rPr sz="800" spc="-20" dirty="0">
                <a:latin typeface="Arial"/>
                <a:cs typeface="Arial"/>
              </a:rPr>
              <a:t> </a:t>
            </a:r>
            <a:r>
              <a:rPr sz="800" dirty="0">
                <a:latin typeface="Arial"/>
                <a:cs typeface="Arial"/>
              </a:rPr>
              <a:t>may</a:t>
            </a:r>
            <a:r>
              <a:rPr sz="800" spc="-20" dirty="0">
                <a:latin typeface="Arial"/>
                <a:cs typeface="Arial"/>
              </a:rPr>
              <a:t> </a:t>
            </a:r>
            <a:r>
              <a:rPr sz="800" spc="-10" dirty="0">
                <a:latin typeface="Arial"/>
                <a:cs typeface="Arial"/>
              </a:rPr>
              <a:t>vary.</a:t>
            </a:r>
            <a:endParaRPr sz="800">
              <a:latin typeface="Arial"/>
              <a:cs typeface="Arial"/>
            </a:endParaRPr>
          </a:p>
        </p:txBody>
      </p:sp>
    </p:spTree>
  </p:cSld>
  <p:clrMapOvr>
    <a:masterClrMapping/>
  </p:clrMapOvr>
  <p:transition spd="med">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dirty="0"/>
              <a:t>Estate</a:t>
            </a:r>
            <a:r>
              <a:rPr spc="-10" dirty="0"/>
              <a:t> planning</a:t>
            </a:r>
          </a:p>
        </p:txBody>
      </p:sp>
      <p:sp>
        <p:nvSpPr>
          <p:cNvPr id="5" name="object 5"/>
          <p:cNvSpPr txBox="1">
            <a:spLocks noGrp="1"/>
          </p:cNvSpPr>
          <p:nvPr>
            <p:ph type="sldNum" sz="quarter" idx="7"/>
          </p:nvPr>
        </p:nvSpPr>
        <p:spPr>
          <a:prstGeom prst="rect">
            <a:avLst/>
          </a:prstGeom>
        </p:spPr>
        <p:txBody>
          <a:bodyPr vert="horz" wrap="square" lIns="0" tIns="2540" rIns="0" bIns="0" rtlCol="0">
            <a:spAutoFit/>
          </a:bodyPr>
          <a:lstStyle/>
          <a:p>
            <a:pPr marL="38100">
              <a:lnSpc>
                <a:spcPct val="100000"/>
              </a:lnSpc>
              <a:spcBef>
                <a:spcPts val="20"/>
              </a:spcBef>
            </a:pPr>
            <a:fld id="{81D60167-4931-47E6-BA6A-407CBD079E47}" type="slidenum">
              <a:rPr spc="-25" dirty="0">
                <a:solidFill>
                  <a:srgbClr val="FFFFFF"/>
                </a:solidFill>
              </a:rPr>
              <a:t>28</a:t>
            </a:fld>
            <a:endParaRPr spc="-25" dirty="0">
              <a:solidFill>
                <a:srgbClr val="FFFFFF"/>
              </a:solidFill>
            </a:endParaRPr>
          </a:p>
        </p:txBody>
      </p:sp>
      <p:sp>
        <p:nvSpPr>
          <p:cNvPr id="3" name="object 3"/>
          <p:cNvSpPr txBox="1"/>
          <p:nvPr/>
        </p:nvSpPr>
        <p:spPr>
          <a:xfrm>
            <a:off x="1396746" y="1682495"/>
            <a:ext cx="6350635" cy="1028700"/>
          </a:xfrm>
          <a:prstGeom prst="rect">
            <a:avLst/>
          </a:prstGeom>
          <a:solidFill>
            <a:srgbClr val="0000C1"/>
          </a:solidFill>
        </p:spPr>
        <p:txBody>
          <a:bodyPr vert="horz" wrap="square" lIns="0" tIns="290830" rIns="0" bIns="0" rtlCol="0">
            <a:spAutoFit/>
          </a:bodyPr>
          <a:lstStyle/>
          <a:p>
            <a:pPr marL="454025">
              <a:lnSpc>
                <a:spcPct val="100000"/>
              </a:lnSpc>
              <a:spcBef>
                <a:spcPts val="2290"/>
              </a:spcBef>
            </a:pPr>
            <a:r>
              <a:rPr sz="2800" dirty="0">
                <a:solidFill>
                  <a:srgbClr val="FFFFFF"/>
                </a:solidFill>
                <a:latin typeface="Arial"/>
                <a:cs typeface="Arial"/>
              </a:rPr>
              <a:t>Account</a:t>
            </a:r>
            <a:r>
              <a:rPr sz="2800" spc="-30" dirty="0">
                <a:solidFill>
                  <a:srgbClr val="FFFFFF"/>
                </a:solidFill>
                <a:latin typeface="Arial"/>
                <a:cs typeface="Arial"/>
              </a:rPr>
              <a:t> </a:t>
            </a:r>
            <a:r>
              <a:rPr sz="2800" dirty="0">
                <a:solidFill>
                  <a:srgbClr val="FFFFFF"/>
                </a:solidFill>
                <a:latin typeface="Arial"/>
                <a:cs typeface="Arial"/>
              </a:rPr>
              <a:t>holder</a:t>
            </a:r>
            <a:r>
              <a:rPr sz="2800" spc="-5" dirty="0">
                <a:solidFill>
                  <a:srgbClr val="FFFFFF"/>
                </a:solidFill>
                <a:latin typeface="Arial"/>
                <a:cs typeface="Arial"/>
              </a:rPr>
              <a:t> </a:t>
            </a:r>
            <a:r>
              <a:rPr sz="2800" b="1" dirty="0">
                <a:solidFill>
                  <a:srgbClr val="FFFFFF"/>
                </a:solidFill>
                <a:latin typeface="Arial"/>
                <a:cs typeface="Arial"/>
              </a:rPr>
              <a:t>maintains</a:t>
            </a:r>
            <a:r>
              <a:rPr sz="2800" b="1" spc="-10" dirty="0">
                <a:solidFill>
                  <a:srgbClr val="FFFFFF"/>
                </a:solidFill>
                <a:latin typeface="Arial"/>
                <a:cs typeface="Arial"/>
              </a:rPr>
              <a:t> control</a:t>
            </a:r>
            <a:endParaRPr sz="2800">
              <a:latin typeface="Arial"/>
              <a:cs typeface="Arial"/>
            </a:endParaRPr>
          </a:p>
        </p:txBody>
      </p:sp>
      <p:sp>
        <p:nvSpPr>
          <p:cNvPr id="4" name="object 4"/>
          <p:cNvSpPr txBox="1"/>
          <p:nvPr/>
        </p:nvSpPr>
        <p:spPr>
          <a:xfrm>
            <a:off x="1390650" y="3168395"/>
            <a:ext cx="6362700" cy="1930400"/>
          </a:xfrm>
          <a:prstGeom prst="rect">
            <a:avLst/>
          </a:prstGeom>
          <a:solidFill>
            <a:srgbClr val="00A757"/>
          </a:solidFill>
        </p:spPr>
        <p:txBody>
          <a:bodyPr vert="horz" wrap="square" lIns="0" tIns="238760" rIns="0" bIns="0" rtlCol="0">
            <a:spAutoFit/>
          </a:bodyPr>
          <a:lstStyle/>
          <a:p>
            <a:pPr marL="635" algn="ctr">
              <a:lnSpc>
                <a:spcPct val="100000"/>
              </a:lnSpc>
              <a:spcBef>
                <a:spcPts val="1880"/>
              </a:spcBef>
            </a:pPr>
            <a:r>
              <a:rPr sz="2800" dirty="0">
                <a:solidFill>
                  <a:srgbClr val="FFFFFF"/>
                </a:solidFill>
                <a:latin typeface="Arial"/>
                <a:cs typeface="Arial"/>
              </a:rPr>
              <a:t>May change the</a:t>
            </a:r>
            <a:r>
              <a:rPr sz="2800" spc="-5" dirty="0">
                <a:solidFill>
                  <a:srgbClr val="FFFFFF"/>
                </a:solidFill>
                <a:latin typeface="Arial"/>
                <a:cs typeface="Arial"/>
              </a:rPr>
              <a:t> </a:t>
            </a:r>
            <a:r>
              <a:rPr sz="2800" spc="-10" dirty="0">
                <a:solidFill>
                  <a:srgbClr val="FFFFFF"/>
                </a:solidFill>
                <a:latin typeface="Arial"/>
                <a:cs typeface="Arial"/>
              </a:rPr>
              <a:t>beneficiary</a:t>
            </a:r>
            <a:endParaRPr sz="2800">
              <a:latin typeface="Arial"/>
              <a:cs typeface="Arial"/>
            </a:endParaRPr>
          </a:p>
          <a:p>
            <a:pPr marL="1270" algn="ctr">
              <a:lnSpc>
                <a:spcPct val="100000"/>
              </a:lnSpc>
            </a:pPr>
            <a:r>
              <a:rPr sz="2800" b="1" dirty="0">
                <a:solidFill>
                  <a:srgbClr val="FFFFFF"/>
                </a:solidFill>
                <a:latin typeface="Arial"/>
                <a:cs typeface="Arial"/>
              </a:rPr>
              <a:t>to</a:t>
            </a:r>
            <a:r>
              <a:rPr sz="2800" b="1" spc="-10" dirty="0">
                <a:solidFill>
                  <a:srgbClr val="FFFFFF"/>
                </a:solidFill>
                <a:latin typeface="Arial"/>
                <a:cs typeface="Arial"/>
              </a:rPr>
              <a:t> </a:t>
            </a:r>
            <a:r>
              <a:rPr sz="2800" b="1" dirty="0">
                <a:solidFill>
                  <a:srgbClr val="FFFFFF"/>
                </a:solidFill>
                <a:latin typeface="Arial"/>
                <a:cs typeface="Arial"/>
              </a:rPr>
              <a:t>another</a:t>
            </a:r>
            <a:r>
              <a:rPr sz="2800" b="1" spc="5" dirty="0">
                <a:solidFill>
                  <a:srgbClr val="FFFFFF"/>
                </a:solidFill>
                <a:latin typeface="Arial"/>
                <a:cs typeface="Arial"/>
              </a:rPr>
              <a:t> </a:t>
            </a:r>
            <a:r>
              <a:rPr sz="2800" b="1" dirty="0">
                <a:solidFill>
                  <a:srgbClr val="FFFFFF"/>
                </a:solidFill>
                <a:latin typeface="Arial"/>
                <a:cs typeface="Arial"/>
              </a:rPr>
              <a:t>family</a:t>
            </a:r>
            <a:r>
              <a:rPr sz="2800" b="1" spc="-15" dirty="0">
                <a:solidFill>
                  <a:srgbClr val="FFFFFF"/>
                </a:solidFill>
                <a:latin typeface="Arial"/>
                <a:cs typeface="Arial"/>
              </a:rPr>
              <a:t> </a:t>
            </a:r>
            <a:r>
              <a:rPr sz="2800" b="1" spc="-10" dirty="0">
                <a:solidFill>
                  <a:srgbClr val="FFFFFF"/>
                </a:solidFill>
                <a:latin typeface="Arial"/>
                <a:cs typeface="Arial"/>
              </a:rPr>
              <a:t>member</a:t>
            </a:r>
            <a:endParaRPr sz="2800">
              <a:latin typeface="Arial"/>
              <a:cs typeface="Arial"/>
            </a:endParaRPr>
          </a:p>
          <a:p>
            <a:pPr marL="2540" algn="ctr">
              <a:lnSpc>
                <a:spcPct val="100000"/>
              </a:lnSpc>
              <a:spcBef>
                <a:spcPts val="1200"/>
              </a:spcBef>
            </a:pPr>
            <a:r>
              <a:rPr sz="2800" dirty="0">
                <a:solidFill>
                  <a:srgbClr val="FFFFFF"/>
                </a:solidFill>
                <a:latin typeface="Arial"/>
                <a:cs typeface="Arial"/>
              </a:rPr>
              <a:t>Could</a:t>
            </a:r>
            <a:r>
              <a:rPr sz="2800" spc="5" dirty="0">
                <a:solidFill>
                  <a:srgbClr val="FFFFFF"/>
                </a:solidFill>
                <a:latin typeface="Arial"/>
                <a:cs typeface="Arial"/>
              </a:rPr>
              <a:t> </a:t>
            </a:r>
            <a:r>
              <a:rPr sz="2800" dirty="0">
                <a:solidFill>
                  <a:srgbClr val="FFFFFF"/>
                </a:solidFill>
                <a:latin typeface="Arial"/>
                <a:cs typeface="Arial"/>
              </a:rPr>
              <a:t>trigger federal</a:t>
            </a:r>
            <a:r>
              <a:rPr sz="2800" spc="10" dirty="0">
                <a:solidFill>
                  <a:srgbClr val="FFFFFF"/>
                </a:solidFill>
                <a:latin typeface="Arial"/>
                <a:cs typeface="Arial"/>
              </a:rPr>
              <a:t> </a:t>
            </a:r>
            <a:r>
              <a:rPr sz="2800" dirty="0">
                <a:solidFill>
                  <a:srgbClr val="FFFFFF"/>
                </a:solidFill>
                <a:latin typeface="Arial"/>
                <a:cs typeface="Arial"/>
              </a:rPr>
              <a:t>gift</a:t>
            </a:r>
            <a:r>
              <a:rPr sz="2800" spc="-10" dirty="0">
                <a:solidFill>
                  <a:srgbClr val="FFFFFF"/>
                </a:solidFill>
                <a:latin typeface="Arial"/>
                <a:cs typeface="Arial"/>
              </a:rPr>
              <a:t> </a:t>
            </a:r>
            <a:r>
              <a:rPr sz="2800" spc="-25" dirty="0">
                <a:solidFill>
                  <a:srgbClr val="FFFFFF"/>
                </a:solidFill>
                <a:latin typeface="Arial"/>
                <a:cs typeface="Arial"/>
              </a:rPr>
              <a:t>tax</a:t>
            </a:r>
            <a:endParaRPr sz="2800">
              <a:latin typeface="Arial"/>
              <a:cs typeface="Arial"/>
            </a:endParaRPr>
          </a:p>
        </p:txBody>
      </p:sp>
    </p:spTree>
  </p:cSld>
  <p:clrMapOvr>
    <a:masterClrMapping/>
  </p:clrMapOvr>
  <p:transition spd="med">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dirty="0"/>
              <a:t>The</a:t>
            </a:r>
            <a:r>
              <a:rPr spc="-20" dirty="0"/>
              <a:t> </a:t>
            </a:r>
            <a:r>
              <a:rPr dirty="0"/>
              <a:t>power</a:t>
            </a:r>
            <a:r>
              <a:rPr spc="-15" dirty="0"/>
              <a:t> </a:t>
            </a:r>
            <a:r>
              <a:rPr dirty="0"/>
              <a:t>of</a:t>
            </a:r>
            <a:r>
              <a:rPr spc="-15" dirty="0"/>
              <a:t> </a:t>
            </a:r>
            <a:r>
              <a:rPr spc="-10" dirty="0"/>
              <a:t>gifting</a:t>
            </a:r>
          </a:p>
        </p:txBody>
      </p:sp>
      <p:sp>
        <p:nvSpPr>
          <p:cNvPr id="3" name="object 3"/>
          <p:cNvSpPr txBox="1"/>
          <p:nvPr/>
        </p:nvSpPr>
        <p:spPr>
          <a:xfrm>
            <a:off x="3375659" y="2942844"/>
            <a:ext cx="843280" cy="1079500"/>
          </a:xfrm>
          <a:prstGeom prst="rect">
            <a:avLst/>
          </a:prstGeom>
          <a:solidFill>
            <a:srgbClr val="361457"/>
          </a:solidFill>
        </p:spPr>
        <p:txBody>
          <a:bodyPr vert="horz" wrap="square" lIns="0" tIns="91440" rIns="0" bIns="0" rtlCol="0">
            <a:spAutoFit/>
          </a:bodyPr>
          <a:lstStyle/>
          <a:p>
            <a:pPr marL="182880">
              <a:lnSpc>
                <a:spcPct val="100000"/>
              </a:lnSpc>
              <a:spcBef>
                <a:spcPts val="720"/>
              </a:spcBef>
            </a:pPr>
            <a:r>
              <a:rPr sz="1600" spc="-20" dirty="0">
                <a:solidFill>
                  <a:srgbClr val="FFFFFF"/>
                </a:solidFill>
                <a:latin typeface="Arial"/>
                <a:cs typeface="Arial"/>
              </a:rPr>
              <a:t>Drew</a:t>
            </a:r>
            <a:endParaRPr sz="1600">
              <a:latin typeface="Arial"/>
              <a:cs typeface="Arial"/>
            </a:endParaRPr>
          </a:p>
          <a:p>
            <a:pPr marL="118745">
              <a:lnSpc>
                <a:spcPct val="100000"/>
              </a:lnSpc>
              <a:spcBef>
                <a:spcPts val="540"/>
              </a:spcBef>
            </a:pPr>
            <a:r>
              <a:rPr sz="1600" spc="-10" dirty="0">
                <a:solidFill>
                  <a:srgbClr val="FFFFFF"/>
                </a:solidFill>
                <a:latin typeface="Arial"/>
                <a:cs typeface="Arial"/>
              </a:rPr>
              <a:t>$180K</a:t>
            </a:r>
            <a:endParaRPr sz="1600">
              <a:latin typeface="Arial"/>
              <a:cs typeface="Arial"/>
            </a:endParaRPr>
          </a:p>
          <a:p>
            <a:pPr marL="127635">
              <a:lnSpc>
                <a:spcPct val="100000"/>
              </a:lnSpc>
              <a:spcBef>
                <a:spcPts val="660"/>
              </a:spcBef>
            </a:pPr>
            <a:r>
              <a:rPr sz="1600" spc="-10" dirty="0">
                <a:solidFill>
                  <a:srgbClr val="FFFFFF"/>
                </a:solidFill>
                <a:latin typeface="Arial"/>
                <a:cs typeface="Arial"/>
              </a:rPr>
              <a:t>$180K</a:t>
            </a:r>
            <a:endParaRPr sz="1600">
              <a:latin typeface="Arial"/>
              <a:cs typeface="Arial"/>
            </a:endParaRPr>
          </a:p>
        </p:txBody>
      </p:sp>
      <p:sp>
        <p:nvSpPr>
          <p:cNvPr id="4" name="object 4"/>
          <p:cNvSpPr/>
          <p:nvPr/>
        </p:nvSpPr>
        <p:spPr>
          <a:xfrm>
            <a:off x="4258055" y="2337117"/>
            <a:ext cx="698500" cy="0"/>
          </a:xfrm>
          <a:custGeom>
            <a:avLst/>
            <a:gdLst/>
            <a:ahLst/>
            <a:cxnLst/>
            <a:rect l="l" t="t" r="r" b="b"/>
            <a:pathLst>
              <a:path w="698500">
                <a:moveTo>
                  <a:pt x="0" y="0"/>
                </a:moveTo>
                <a:lnTo>
                  <a:pt x="697992" y="0"/>
                </a:lnTo>
              </a:path>
            </a:pathLst>
          </a:custGeom>
          <a:ln w="42417">
            <a:solidFill>
              <a:srgbClr val="000000"/>
            </a:solidFill>
          </a:ln>
        </p:spPr>
        <p:txBody>
          <a:bodyPr wrap="square" lIns="0" tIns="0" rIns="0" bIns="0" rtlCol="0"/>
          <a:lstStyle/>
          <a:p>
            <a:endParaRPr/>
          </a:p>
        </p:txBody>
      </p:sp>
      <p:grpSp>
        <p:nvGrpSpPr>
          <p:cNvPr id="5" name="object 5"/>
          <p:cNvGrpSpPr/>
          <p:nvPr/>
        </p:nvGrpSpPr>
        <p:grpSpPr>
          <a:xfrm>
            <a:off x="869759" y="2315908"/>
            <a:ext cx="287020" cy="1228090"/>
            <a:chOff x="869759" y="2315908"/>
            <a:chExt cx="287020" cy="1228090"/>
          </a:xfrm>
        </p:grpSpPr>
        <p:sp>
          <p:nvSpPr>
            <p:cNvPr id="6" name="object 6"/>
            <p:cNvSpPr/>
            <p:nvPr/>
          </p:nvSpPr>
          <p:spPr>
            <a:xfrm>
              <a:off x="884047" y="2330195"/>
              <a:ext cx="258445" cy="1149350"/>
            </a:xfrm>
            <a:custGeom>
              <a:avLst/>
              <a:gdLst/>
              <a:ahLst/>
              <a:cxnLst/>
              <a:rect l="l" t="t" r="r" b="b"/>
              <a:pathLst>
                <a:path w="258444" h="1149350">
                  <a:moveTo>
                    <a:pt x="258190" y="0"/>
                  </a:moveTo>
                  <a:lnTo>
                    <a:pt x="0" y="0"/>
                  </a:lnTo>
                  <a:lnTo>
                    <a:pt x="0" y="1148981"/>
                  </a:lnTo>
                  <a:lnTo>
                    <a:pt x="231698" y="1148981"/>
                  </a:lnTo>
                </a:path>
              </a:pathLst>
            </a:custGeom>
            <a:ln w="28575">
              <a:solidFill>
                <a:srgbClr val="000000"/>
              </a:solidFill>
            </a:ln>
          </p:spPr>
          <p:txBody>
            <a:bodyPr wrap="square" lIns="0" tIns="0" rIns="0" bIns="0" rtlCol="0"/>
            <a:lstStyle/>
            <a:p>
              <a:endParaRPr/>
            </a:p>
          </p:txBody>
        </p:sp>
        <p:sp>
          <p:nvSpPr>
            <p:cNvPr id="7" name="object 7"/>
            <p:cNvSpPr/>
            <p:nvPr/>
          </p:nvSpPr>
          <p:spPr>
            <a:xfrm>
              <a:off x="1030019" y="3429163"/>
              <a:ext cx="85725" cy="100330"/>
            </a:xfrm>
            <a:custGeom>
              <a:avLst/>
              <a:gdLst/>
              <a:ahLst/>
              <a:cxnLst/>
              <a:rect l="l" t="t" r="r" b="b"/>
              <a:pathLst>
                <a:path w="85725" h="100329">
                  <a:moveTo>
                    <a:pt x="0" y="0"/>
                  </a:moveTo>
                  <a:lnTo>
                    <a:pt x="85725" y="50012"/>
                  </a:lnTo>
                  <a:lnTo>
                    <a:pt x="0" y="100012"/>
                  </a:lnTo>
                </a:path>
              </a:pathLst>
            </a:custGeom>
            <a:ln w="28575">
              <a:solidFill>
                <a:srgbClr val="000000"/>
              </a:solidFill>
            </a:ln>
          </p:spPr>
          <p:txBody>
            <a:bodyPr wrap="square" lIns="0" tIns="0" rIns="0" bIns="0" rtlCol="0"/>
            <a:lstStyle/>
            <a:p>
              <a:endParaRPr/>
            </a:p>
          </p:txBody>
        </p:sp>
      </p:grpSp>
      <p:grpSp>
        <p:nvGrpSpPr>
          <p:cNvPr id="8" name="object 8"/>
          <p:cNvGrpSpPr/>
          <p:nvPr/>
        </p:nvGrpSpPr>
        <p:grpSpPr>
          <a:xfrm>
            <a:off x="7524270" y="2325814"/>
            <a:ext cx="775335" cy="1228090"/>
            <a:chOff x="7524270" y="2325814"/>
            <a:chExt cx="775335" cy="1228090"/>
          </a:xfrm>
        </p:grpSpPr>
        <p:sp>
          <p:nvSpPr>
            <p:cNvPr id="9" name="object 9"/>
            <p:cNvSpPr/>
            <p:nvPr/>
          </p:nvSpPr>
          <p:spPr>
            <a:xfrm>
              <a:off x="7538563" y="2340101"/>
              <a:ext cx="746760" cy="1149350"/>
            </a:xfrm>
            <a:custGeom>
              <a:avLst/>
              <a:gdLst/>
              <a:ahLst/>
              <a:cxnLst/>
              <a:rect l="l" t="t" r="r" b="b"/>
              <a:pathLst>
                <a:path w="746759" h="1149350">
                  <a:moveTo>
                    <a:pt x="488200" y="0"/>
                  </a:moveTo>
                  <a:lnTo>
                    <a:pt x="746442" y="0"/>
                  </a:lnTo>
                  <a:lnTo>
                    <a:pt x="746442" y="1148981"/>
                  </a:lnTo>
                  <a:lnTo>
                    <a:pt x="0" y="1148981"/>
                  </a:lnTo>
                </a:path>
              </a:pathLst>
            </a:custGeom>
            <a:ln w="28575">
              <a:solidFill>
                <a:srgbClr val="000000"/>
              </a:solidFill>
            </a:ln>
          </p:spPr>
          <p:txBody>
            <a:bodyPr wrap="square" lIns="0" tIns="0" rIns="0" bIns="0" rtlCol="0"/>
            <a:lstStyle/>
            <a:p>
              <a:endParaRPr/>
            </a:p>
          </p:txBody>
        </p:sp>
        <p:sp>
          <p:nvSpPr>
            <p:cNvPr id="10" name="object 10"/>
            <p:cNvSpPr/>
            <p:nvPr/>
          </p:nvSpPr>
          <p:spPr>
            <a:xfrm>
              <a:off x="7538558" y="3439070"/>
              <a:ext cx="85725" cy="100330"/>
            </a:xfrm>
            <a:custGeom>
              <a:avLst/>
              <a:gdLst/>
              <a:ahLst/>
              <a:cxnLst/>
              <a:rect l="l" t="t" r="r" b="b"/>
              <a:pathLst>
                <a:path w="85725" h="100329">
                  <a:moveTo>
                    <a:pt x="85725" y="0"/>
                  </a:moveTo>
                  <a:lnTo>
                    <a:pt x="0" y="50012"/>
                  </a:lnTo>
                  <a:lnTo>
                    <a:pt x="85725" y="100012"/>
                  </a:lnTo>
                </a:path>
              </a:pathLst>
            </a:custGeom>
            <a:ln w="28575">
              <a:solidFill>
                <a:srgbClr val="000000"/>
              </a:solidFill>
            </a:ln>
          </p:spPr>
          <p:txBody>
            <a:bodyPr wrap="square" lIns="0" tIns="0" rIns="0" bIns="0" rtlCol="0"/>
            <a:lstStyle/>
            <a:p>
              <a:endParaRPr/>
            </a:p>
          </p:txBody>
        </p:sp>
      </p:grpSp>
      <p:grpSp>
        <p:nvGrpSpPr>
          <p:cNvPr id="11" name="object 11"/>
          <p:cNvGrpSpPr/>
          <p:nvPr/>
        </p:nvGrpSpPr>
        <p:grpSpPr>
          <a:xfrm>
            <a:off x="668464" y="1397698"/>
            <a:ext cx="2238375" cy="2511425"/>
            <a:chOff x="668464" y="1397698"/>
            <a:chExt cx="2238375" cy="2511425"/>
          </a:xfrm>
        </p:grpSpPr>
        <p:sp>
          <p:nvSpPr>
            <p:cNvPr id="12" name="object 12"/>
            <p:cNvSpPr/>
            <p:nvPr/>
          </p:nvSpPr>
          <p:spPr>
            <a:xfrm>
              <a:off x="678179" y="1411986"/>
              <a:ext cx="2228215" cy="0"/>
            </a:xfrm>
            <a:custGeom>
              <a:avLst/>
              <a:gdLst/>
              <a:ahLst/>
              <a:cxnLst/>
              <a:rect l="l" t="t" r="r" b="b"/>
              <a:pathLst>
                <a:path w="2228215">
                  <a:moveTo>
                    <a:pt x="0" y="0"/>
                  </a:moveTo>
                  <a:lnTo>
                    <a:pt x="2228088" y="0"/>
                  </a:lnTo>
                </a:path>
              </a:pathLst>
            </a:custGeom>
            <a:ln w="28575">
              <a:solidFill>
                <a:srgbClr val="000000"/>
              </a:solidFill>
            </a:ln>
          </p:spPr>
          <p:txBody>
            <a:bodyPr wrap="square" lIns="0" tIns="0" rIns="0" bIns="0" rtlCol="0"/>
            <a:lstStyle/>
            <a:p>
              <a:endParaRPr/>
            </a:p>
          </p:txBody>
        </p:sp>
        <p:sp>
          <p:nvSpPr>
            <p:cNvPr id="13" name="object 13"/>
            <p:cNvSpPr/>
            <p:nvPr/>
          </p:nvSpPr>
          <p:spPr>
            <a:xfrm>
              <a:off x="682751" y="1400556"/>
              <a:ext cx="0" cy="2444115"/>
            </a:xfrm>
            <a:custGeom>
              <a:avLst/>
              <a:gdLst/>
              <a:ahLst/>
              <a:cxnLst/>
              <a:rect l="l" t="t" r="r" b="b"/>
              <a:pathLst>
                <a:path h="2444115">
                  <a:moveTo>
                    <a:pt x="0" y="0"/>
                  </a:moveTo>
                  <a:lnTo>
                    <a:pt x="0" y="2443734"/>
                  </a:lnTo>
                </a:path>
              </a:pathLst>
            </a:custGeom>
            <a:ln w="28575">
              <a:solidFill>
                <a:srgbClr val="000000"/>
              </a:solidFill>
            </a:ln>
          </p:spPr>
          <p:txBody>
            <a:bodyPr wrap="square" lIns="0" tIns="0" rIns="0" bIns="0" rtlCol="0"/>
            <a:lstStyle/>
            <a:p>
              <a:endParaRPr/>
            </a:p>
          </p:txBody>
        </p:sp>
        <p:sp>
          <p:nvSpPr>
            <p:cNvPr id="14" name="object 14"/>
            <p:cNvSpPr/>
            <p:nvPr/>
          </p:nvSpPr>
          <p:spPr>
            <a:xfrm>
              <a:off x="670559" y="3844290"/>
              <a:ext cx="435609" cy="0"/>
            </a:xfrm>
            <a:custGeom>
              <a:avLst/>
              <a:gdLst/>
              <a:ahLst/>
              <a:cxnLst/>
              <a:rect l="l" t="t" r="r" b="b"/>
              <a:pathLst>
                <a:path w="435609">
                  <a:moveTo>
                    <a:pt x="0" y="0"/>
                  </a:moveTo>
                  <a:lnTo>
                    <a:pt x="435013" y="0"/>
                  </a:lnTo>
                </a:path>
              </a:pathLst>
            </a:custGeom>
            <a:ln w="28575">
              <a:solidFill>
                <a:srgbClr val="000000"/>
              </a:solidFill>
            </a:ln>
          </p:spPr>
          <p:txBody>
            <a:bodyPr wrap="square" lIns="0" tIns="0" rIns="0" bIns="0" rtlCol="0"/>
            <a:lstStyle/>
            <a:p>
              <a:endParaRPr/>
            </a:p>
          </p:txBody>
        </p:sp>
        <p:sp>
          <p:nvSpPr>
            <p:cNvPr id="15" name="object 15"/>
            <p:cNvSpPr/>
            <p:nvPr/>
          </p:nvSpPr>
          <p:spPr>
            <a:xfrm>
              <a:off x="1019844" y="3794278"/>
              <a:ext cx="85725" cy="100330"/>
            </a:xfrm>
            <a:custGeom>
              <a:avLst/>
              <a:gdLst/>
              <a:ahLst/>
              <a:cxnLst/>
              <a:rect l="l" t="t" r="r" b="b"/>
              <a:pathLst>
                <a:path w="85725" h="100329">
                  <a:moveTo>
                    <a:pt x="0" y="0"/>
                  </a:moveTo>
                  <a:lnTo>
                    <a:pt x="85725" y="50012"/>
                  </a:lnTo>
                  <a:lnTo>
                    <a:pt x="0" y="100012"/>
                  </a:lnTo>
                </a:path>
              </a:pathLst>
            </a:custGeom>
            <a:ln w="28575">
              <a:solidFill>
                <a:srgbClr val="000000"/>
              </a:solidFill>
            </a:ln>
          </p:spPr>
          <p:txBody>
            <a:bodyPr wrap="square" lIns="0" tIns="0" rIns="0" bIns="0" rtlCol="0"/>
            <a:lstStyle/>
            <a:p>
              <a:endParaRPr/>
            </a:p>
          </p:txBody>
        </p:sp>
      </p:grpSp>
      <p:grpSp>
        <p:nvGrpSpPr>
          <p:cNvPr id="16" name="object 16"/>
          <p:cNvGrpSpPr/>
          <p:nvPr/>
        </p:nvGrpSpPr>
        <p:grpSpPr>
          <a:xfrm>
            <a:off x="6143244" y="1397698"/>
            <a:ext cx="2383790" cy="2511425"/>
            <a:chOff x="6143244" y="1397698"/>
            <a:chExt cx="2383790" cy="2511425"/>
          </a:xfrm>
        </p:grpSpPr>
        <p:sp>
          <p:nvSpPr>
            <p:cNvPr id="17" name="object 17"/>
            <p:cNvSpPr/>
            <p:nvPr/>
          </p:nvSpPr>
          <p:spPr>
            <a:xfrm>
              <a:off x="6143244" y="1411986"/>
              <a:ext cx="2369185" cy="0"/>
            </a:xfrm>
            <a:custGeom>
              <a:avLst/>
              <a:gdLst/>
              <a:ahLst/>
              <a:cxnLst/>
              <a:rect l="l" t="t" r="r" b="b"/>
              <a:pathLst>
                <a:path w="2369184">
                  <a:moveTo>
                    <a:pt x="0" y="0"/>
                  </a:moveTo>
                  <a:lnTo>
                    <a:pt x="2369057" y="0"/>
                  </a:lnTo>
                </a:path>
              </a:pathLst>
            </a:custGeom>
            <a:ln w="28575">
              <a:solidFill>
                <a:srgbClr val="000000"/>
              </a:solidFill>
            </a:ln>
          </p:spPr>
          <p:txBody>
            <a:bodyPr wrap="square" lIns="0" tIns="0" rIns="0" bIns="0" rtlCol="0"/>
            <a:lstStyle/>
            <a:p>
              <a:endParaRPr/>
            </a:p>
          </p:txBody>
        </p:sp>
        <p:sp>
          <p:nvSpPr>
            <p:cNvPr id="18" name="object 18"/>
            <p:cNvSpPr/>
            <p:nvPr/>
          </p:nvSpPr>
          <p:spPr>
            <a:xfrm>
              <a:off x="8512301" y="1400556"/>
              <a:ext cx="0" cy="2444115"/>
            </a:xfrm>
            <a:custGeom>
              <a:avLst/>
              <a:gdLst/>
              <a:ahLst/>
              <a:cxnLst/>
              <a:rect l="l" t="t" r="r" b="b"/>
              <a:pathLst>
                <a:path h="2444115">
                  <a:moveTo>
                    <a:pt x="0" y="0"/>
                  </a:moveTo>
                  <a:lnTo>
                    <a:pt x="0" y="2443734"/>
                  </a:lnTo>
                </a:path>
              </a:pathLst>
            </a:custGeom>
            <a:ln w="28575">
              <a:solidFill>
                <a:srgbClr val="000000"/>
              </a:solidFill>
            </a:ln>
          </p:spPr>
          <p:txBody>
            <a:bodyPr wrap="square" lIns="0" tIns="0" rIns="0" bIns="0" rtlCol="0"/>
            <a:lstStyle/>
            <a:p>
              <a:endParaRPr/>
            </a:p>
          </p:txBody>
        </p:sp>
        <p:sp>
          <p:nvSpPr>
            <p:cNvPr id="19" name="object 19"/>
            <p:cNvSpPr/>
            <p:nvPr/>
          </p:nvSpPr>
          <p:spPr>
            <a:xfrm>
              <a:off x="7540840" y="3844290"/>
              <a:ext cx="981710" cy="0"/>
            </a:xfrm>
            <a:custGeom>
              <a:avLst/>
              <a:gdLst/>
              <a:ahLst/>
              <a:cxnLst/>
              <a:rect l="l" t="t" r="r" b="b"/>
              <a:pathLst>
                <a:path w="981709">
                  <a:moveTo>
                    <a:pt x="981367" y="0"/>
                  </a:moveTo>
                  <a:lnTo>
                    <a:pt x="0" y="0"/>
                  </a:lnTo>
                </a:path>
              </a:pathLst>
            </a:custGeom>
            <a:ln w="28575">
              <a:solidFill>
                <a:srgbClr val="000000"/>
              </a:solidFill>
            </a:ln>
          </p:spPr>
          <p:txBody>
            <a:bodyPr wrap="square" lIns="0" tIns="0" rIns="0" bIns="0" rtlCol="0"/>
            <a:lstStyle/>
            <a:p>
              <a:endParaRPr/>
            </a:p>
          </p:txBody>
        </p:sp>
        <p:sp>
          <p:nvSpPr>
            <p:cNvPr id="20" name="object 20"/>
            <p:cNvSpPr/>
            <p:nvPr/>
          </p:nvSpPr>
          <p:spPr>
            <a:xfrm>
              <a:off x="7540843" y="3794278"/>
              <a:ext cx="85725" cy="100330"/>
            </a:xfrm>
            <a:custGeom>
              <a:avLst/>
              <a:gdLst/>
              <a:ahLst/>
              <a:cxnLst/>
              <a:rect l="l" t="t" r="r" b="b"/>
              <a:pathLst>
                <a:path w="85725" h="100329">
                  <a:moveTo>
                    <a:pt x="85725" y="0"/>
                  </a:moveTo>
                  <a:lnTo>
                    <a:pt x="0" y="50012"/>
                  </a:lnTo>
                  <a:lnTo>
                    <a:pt x="85725" y="100012"/>
                  </a:lnTo>
                </a:path>
              </a:pathLst>
            </a:custGeom>
            <a:ln w="28575">
              <a:solidFill>
                <a:srgbClr val="000000"/>
              </a:solidFill>
            </a:ln>
          </p:spPr>
          <p:txBody>
            <a:bodyPr wrap="square" lIns="0" tIns="0" rIns="0" bIns="0" rtlCol="0"/>
            <a:lstStyle/>
            <a:p>
              <a:endParaRPr/>
            </a:p>
          </p:txBody>
        </p:sp>
      </p:grpSp>
      <p:sp>
        <p:nvSpPr>
          <p:cNvPr id="21" name="object 21"/>
          <p:cNvSpPr txBox="1"/>
          <p:nvPr/>
        </p:nvSpPr>
        <p:spPr>
          <a:xfrm>
            <a:off x="1184910" y="2942844"/>
            <a:ext cx="842010" cy="1079500"/>
          </a:xfrm>
          <a:prstGeom prst="rect">
            <a:avLst/>
          </a:prstGeom>
          <a:solidFill>
            <a:srgbClr val="361457"/>
          </a:solidFill>
        </p:spPr>
        <p:txBody>
          <a:bodyPr vert="horz" wrap="square" lIns="0" tIns="91440" rIns="0" bIns="0" rtlCol="0">
            <a:spAutoFit/>
          </a:bodyPr>
          <a:lstStyle/>
          <a:p>
            <a:pPr marL="109855">
              <a:lnSpc>
                <a:spcPct val="100000"/>
              </a:lnSpc>
              <a:spcBef>
                <a:spcPts val="720"/>
              </a:spcBef>
            </a:pPr>
            <a:r>
              <a:rPr sz="1600" spc="-10" dirty="0">
                <a:solidFill>
                  <a:srgbClr val="FFFFFF"/>
                </a:solidFill>
                <a:latin typeface="Arial"/>
                <a:cs typeface="Arial"/>
              </a:rPr>
              <a:t>Jordan</a:t>
            </a:r>
            <a:endParaRPr sz="1600">
              <a:latin typeface="Arial"/>
              <a:cs typeface="Arial"/>
            </a:endParaRPr>
          </a:p>
          <a:p>
            <a:pPr marL="123825">
              <a:lnSpc>
                <a:spcPct val="100000"/>
              </a:lnSpc>
              <a:spcBef>
                <a:spcPts val="540"/>
              </a:spcBef>
            </a:pPr>
            <a:r>
              <a:rPr sz="1600" spc="-10" dirty="0">
                <a:solidFill>
                  <a:srgbClr val="FFFFFF"/>
                </a:solidFill>
                <a:latin typeface="Arial"/>
                <a:cs typeface="Arial"/>
              </a:rPr>
              <a:t>$180K</a:t>
            </a:r>
            <a:endParaRPr sz="1600">
              <a:latin typeface="Arial"/>
              <a:cs typeface="Arial"/>
            </a:endParaRPr>
          </a:p>
          <a:p>
            <a:pPr marL="127000">
              <a:lnSpc>
                <a:spcPct val="100000"/>
              </a:lnSpc>
              <a:spcBef>
                <a:spcPts val="660"/>
              </a:spcBef>
            </a:pPr>
            <a:r>
              <a:rPr sz="1600" spc="-10" dirty="0">
                <a:solidFill>
                  <a:srgbClr val="FFFFFF"/>
                </a:solidFill>
                <a:latin typeface="Arial"/>
                <a:cs typeface="Arial"/>
              </a:rPr>
              <a:t>$180K</a:t>
            </a:r>
            <a:endParaRPr sz="1600">
              <a:latin typeface="Arial"/>
              <a:cs typeface="Arial"/>
            </a:endParaRPr>
          </a:p>
        </p:txBody>
      </p:sp>
      <p:sp>
        <p:nvSpPr>
          <p:cNvPr id="29" name="object 29"/>
          <p:cNvSpPr txBox="1">
            <a:spLocks noGrp="1"/>
          </p:cNvSpPr>
          <p:nvPr>
            <p:ph type="sldNum" sz="quarter" idx="7"/>
          </p:nvPr>
        </p:nvSpPr>
        <p:spPr>
          <a:prstGeom prst="rect">
            <a:avLst/>
          </a:prstGeom>
        </p:spPr>
        <p:txBody>
          <a:bodyPr vert="horz" wrap="square" lIns="0" tIns="2540" rIns="0" bIns="0" rtlCol="0">
            <a:spAutoFit/>
          </a:bodyPr>
          <a:lstStyle/>
          <a:p>
            <a:pPr marL="38100">
              <a:lnSpc>
                <a:spcPct val="100000"/>
              </a:lnSpc>
              <a:spcBef>
                <a:spcPts val="20"/>
              </a:spcBef>
            </a:pPr>
            <a:fld id="{81D60167-4931-47E6-BA6A-407CBD079E47}" type="slidenum">
              <a:rPr spc="-25" dirty="0">
                <a:solidFill>
                  <a:srgbClr val="FFFFFF"/>
                </a:solidFill>
              </a:rPr>
              <a:t>29</a:t>
            </a:fld>
            <a:endParaRPr spc="-25" dirty="0">
              <a:solidFill>
                <a:srgbClr val="FFFFFF"/>
              </a:solidFill>
            </a:endParaRPr>
          </a:p>
        </p:txBody>
      </p:sp>
      <p:sp>
        <p:nvSpPr>
          <p:cNvPr id="22" name="object 22"/>
          <p:cNvSpPr txBox="1"/>
          <p:nvPr/>
        </p:nvSpPr>
        <p:spPr>
          <a:xfrm>
            <a:off x="2279904" y="2942844"/>
            <a:ext cx="843280" cy="1079500"/>
          </a:xfrm>
          <a:prstGeom prst="rect">
            <a:avLst/>
          </a:prstGeom>
          <a:solidFill>
            <a:srgbClr val="361457"/>
          </a:solidFill>
        </p:spPr>
        <p:txBody>
          <a:bodyPr vert="horz" wrap="square" lIns="0" tIns="91440" rIns="0" bIns="0" rtlCol="0">
            <a:spAutoFit/>
          </a:bodyPr>
          <a:lstStyle/>
          <a:p>
            <a:pPr marL="234315">
              <a:lnSpc>
                <a:spcPct val="100000"/>
              </a:lnSpc>
              <a:spcBef>
                <a:spcPts val="720"/>
              </a:spcBef>
            </a:pPr>
            <a:r>
              <a:rPr sz="1600" spc="-20" dirty="0">
                <a:solidFill>
                  <a:srgbClr val="FFFFFF"/>
                </a:solidFill>
                <a:latin typeface="Arial"/>
                <a:cs typeface="Arial"/>
              </a:rPr>
              <a:t>Lisa</a:t>
            </a:r>
            <a:endParaRPr sz="1600">
              <a:latin typeface="Arial"/>
              <a:cs typeface="Arial"/>
            </a:endParaRPr>
          </a:p>
          <a:p>
            <a:pPr marL="125095">
              <a:lnSpc>
                <a:spcPct val="100000"/>
              </a:lnSpc>
              <a:spcBef>
                <a:spcPts val="540"/>
              </a:spcBef>
            </a:pPr>
            <a:r>
              <a:rPr sz="1600" spc="-10" dirty="0">
                <a:solidFill>
                  <a:srgbClr val="FFFFFF"/>
                </a:solidFill>
                <a:latin typeface="Arial"/>
                <a:cs typeface="Arial"/>
              </a:rPr>
              <a:t>$180K</a:t>
            </a:r>
            <a:endParaRPr sz="1600">
              <a:latin typeface="Arial"/>
              <a:cs typeface="Arial"/>
            </a:endParaRPr>
          </a:p>
          <a:p>
            <a:pPr marL="127635">
              <a:lnSpc>
                <a:spcPct val="100000"/>
              </a:lnSpc>
              <a:spcBef>
                <a:spcPts val="660"/>
              </a:spcBef>
            </a:pPr>
            <a:r>
              <a:rPr sz="1600" spc="-10" dirty="0">
                <a:solidFill>
                  <a:srgbClr val="FFFFFF"/>
                </a:solidFill>
                <a:latin typeface="Arial"/>
                <a:cs typeface="Arial"/>
              </a:rPr>
              <a:t>$180K</a:t>
            </a:r>
            <a:endParaRPr sz="1600">
              <a:latin typeface="Arial"/>
              <a:cs typeface="Arial"/>
            </a:endParaRPr>
          </a:p>
        </p:txBody>
      </p:sp>
      <p:sp>
        <p:nvSpPr>
          <p:cNvPr id="23" name="object 23"/>
          <p:cNvSpPr txBox="1"/>
          <p:nvPr/>
        </p:nvSpPr>
        <p:spPr>
          <a:xfrm>
            <a:off x="5481828" y="2942844"/>
            <a:ext cx="843280" cy="1079500"/>
          </a:xfrm>
          <a:prstGeom prst="rect">
            <a:avLst/>
          </a:prstGeom>
          <a:solidFill>
            <a:srgbClr val="361457"/>
          </a:solidFill>
        </p:spPr>
        <p:txBody>
          <a:bodyPr vert="horz" wrap="square" lIns="0" tIns="91440" rIns="0" bIns="0" rtlCol="0">
            <a:spAutoFit/>
          </a:bodyPr>
          <a:lstStyle/>
          <a:p>
            <a:pPr marL="206375">
              <a:lnSpc>
                <a:spcPct val="100000"/>
              </a:lnSpc>
              <a:spcBef>
                <a:spcPts val="720"/>
              </a:spcBef>
            </a:pPr>
            <a:r>
              <a:rPr sz="1600" spc="-20" dirty="0">
                <a:solidFill>
                  <a:srgbClr val="FFFFFF"/>
                </a:solidFill>
                <a:latin typeface="Arial"/>
                <a:cs typeface="Arial"/>
              </a:rPr>
              <a:t>Mike</a:t>
            </a:r>
            <a:endParaRPr sz="1600">
              <a:latin typeface="Arial"/>
              <a:cs typeface="Arial"/>
            </a:endParaRPr>
          </a:p>
          <a:p>
            <a:pPr marL="129539">
              <a:lnSpc>
                <a:spcPct val="100000"/>
              </a:lnSpc>
              <a:spcBef>
                <a:spcPts val="540"/>
              </a:spcBef>
            </a:pPr>
            <a:r>
              <a:rPr sz="1600" spc="-10" dirty="0">
                <a:solidFill>
                  <a:srgbClr val="FFFFFF"/>
                </a:solidFill>
                <a:latin typeface="Arial"/>
                <a:cs typeface="Arial"/>
              </a:rPr>
              <a:t>$180K</a:t>
            </a:r>
            <a:endParaRPr sz="1600">
              <a:latin typeface="Arial"/>
              <a:cs typeface="Arial"/>
            </a:endParaRPr>
          </a:p>
          <a:p>
            <a:pPr marL="127635">
              <a:lnSpc>
                <a:spcPct val="100000"/>
              </a:lnSpc>
              <a:spcBef>
                <a:spcPts val="660"/>
              </a:spcBef>
            </a:pPr>
            <a:r>
              <a:rPr sz="1600" spc="-10" dirty="0">
                <a:solidFill>
                  <a:srgbClr val="FFFFFF"/>
                </a:solidFill>
                <a:latin typeface="Arial"/>
                <a:cs typeface="Arial"/>
              </a:rPr>
              <a:t>$180K</a:t>
            </a:r>
            <a:endParaRPr sz="1600">
              <a:latin typeface="Arial"/>
              <a:cs typeface="Arial"/>
            </a:endParaRPr>
          </a:p>
        </p:txBody>
      </p:sp>
      <p:sp>
        <p:nvSpPr>
          <p:cNvPr id="24" name="object 24"/>
          <p:cNvSpPr txBox="1"/>
          <p:nvPr/>
        </p:nvSpPr>
        <p:spPr>
          <a:xfrm>
            <a:off x="6577583" y="2942844"/>
            <a:ext cx="843280" cy="1079500"/>
          </a:xfrm>
          <a:prstGeom prst="rect">
            <a:avLst/>
          </a:prstGeom>
          <a:solidFill>
            <a:srgbClr val="361457"/>
          </a:solidFill>
        </p:spPr>
        <p:txBody>
          <a:bodyPr vert="horz" wrap="square" lIns="0" tIns="91440" rIns="0" bIns="0" rtlCol="0">
            <a:spAutoFit/>
          </a:bodyPr>
          <a:lstStyle/>
          <a:p>
            <a:pPr marL="170180">
              <a:lnSpc>
                <a:spcPct val="100000"/>
              </a:lnSpc>
              <a:spcBef>
                <a:spcPts val="720"/>
              </a:spcBef>
            </a:pPr>
            <a:r>
              <a:rPr sz="1600" spc="-10" dirty="0">
                <a:solidFill>
                  <a:srgbClr val="FFFFFF"/>
                </a:solidFill>
                <a:latin typeface="Arial"/>
                <a:cs typeface="Arial"/>
              </a:rPr>
              <a:t>Tracy</a:t>
            </a:r>
            <a:endParaRPr sz="1600">
              <a:latin typeface="Arial"/>
              <a:cs typeface="Arial"/>
            </a:endParaRPr>
          </a:p>
          <a:p>
            <a:pPr marL="118110">
              <a:lnSpc>
                <a:spcPct val="100000"/>
              </a:lnSpc>
              <a:spcBef>
                <a:spcPts val="540"/>
              </a:spcBef>
            </a:pPr>
            <a:r>
              <a:rPr sz="1600" spc="-10" dirty="0">
                <a:solidFill>
                  <a:srgbClr val="FFFFFF"/>
                </a:solidFill>
                <a:latin typeface="Arial"/>
                <a:cs typeface="Arial"/>
              </a:rPr>
              <a:t>$180K</a:t>
            </a:r>
            <a:endParaRPr sz="1600">
              <a:latin typeface="Arial"/>
              <a:cs typeface="Arial"/>
            </a:endParaRPr>
          </a:p>
          <a:p>
            <a:pPr marL="127635">
              <a:lnSpc>
                <a:spcPct val="100000"/>
              </a:lnSpc>
              <a:spcBef>
                <a:spcPts val="660"/>
              </a:spcBef>
            </a:pPr>
            <a:r>
              <a:rPr sz="1600" spc="-10" dirty="0">
                <a:solidFill>
                  <a:srgbClr val="FFFFFF"/>
                </a:solidFill>
                <a:latin typeface="Arial"/>
                <a:cs typeface="Arial"/>
              </a:rPr>
              <a:t>$180K</a:t>
            </a:r>
            <a:endParaRPr sz="1600">
              <a:latin typeface="Arial"/>
              <a:cs typeface="Arial"/>
            </a:endParaRPr>
          </a:p>
        </p:txBody>
      </p:sp>
      <p:sp>
        <p:nvSpPr>
          <p:cNvPr id="25" name="object 25"/>
          <p:cNvSpPr txBox="1"/>
          <p:nvPr/>
        </p:nvSpPr>
        <p:spPr>
          <a:xfrm>
            <a:off x="1133855" y="1983485"/>
            <a:ext cx="3124200" cy="722630"/>
          </a:xfrm>
          <a:prstGeom prst="rect">
            <a:avLst/>
          </a:prstGeom>
          <a:solidFill>
            <a:srgbClr val="00A757"/>
          </a:solidFill>
        </p:spPr>
        <p:txBody>
          <a:bodyPr vert="horz" wrap="square" lIns="0" tIns="79375" rIns="0" bIns="0" rtlCol="0">
            <a:spAutoFit/>
          </a:bodyPr>
          <a:lstStyle/>
          <a:p>
            <a:pPr algn="ctr">
              <a:lnSpc>
                <a:spcPct val="100000"/>
              </a:lnSpc>
              <a:spcBef>
                <a:spcPts val="625"/>
              </a:spcBef>
            </a:pPr>
            <a:r>
              <a:rPr sz="2000" dirty="0">
                <a:solidFill>
                  <a:srgbClr val="FFFFFF"/>
                </a:solidFill>
                <a:latin typeface="Arial"/>
                <a:cs typeface="Arial"/>
              </a:rPr>
              <a:t>Adam</a:t>
            </a:r>
            <a:r>
              <a:rPr sz="2000" spc="-55" dirty="0">
                <a:solidFill>
                  <a:srgbClr val="FFFFFF"/>
                </a:solidFill>
                <a:latin typeface="Arial"/>
                <a:cs typeface="Arial"/>
              </a:rPr>
              <a:t> </a:t>
            </a:r>
            <a:r>
              <a:rPr sz="2000" dirty="0">
                <a:solidFill>
                  <a:srgbClr val="FFFFFF"/>
                </a:solidFill>
                <a:latin typeface="Arial"/>
                <a:cs typeface="Arial"/>
              </a:rPr>
              <a:t>and</a:t>
            </a:r>
            <a:r>
              <a:rPr sz="2000" spc="-65" dirty="0">
                <a:solidFill>
                  <a:srgbClr val="FFFFFF"/>
                </a:solidFill>
                <a:latin typeface="Arial"/>
                <a:cs typeface="Arial"/>
              </a:rPr>
              <a:t> </a:t>
            </a:r>
            <a:r>
              <a:rPr sz="2000" spc="-10" dirty="0">
                <a:solidFill>
                  <a:srgbClr val="FFFFFF"/>
                </a:solidFill>
                <a:latin typeface="Arial"/>
                <a:cs typeface="Arial"/>
              </a:rPr>
              <a:t>Melanie</a:t>
            </a:r>
            <a:endParaRPr sz="2000">
              <a:latin typeface="Arial"/>
              <a:cs typeface="Arial"/>
            </a:endParaRPr>
          </a:p>
          <a:p>
            <a:pPr algn="ctr">
              <a:lnSpc>
                <a:spcPct val="100000"/>
              </a:lnSpc>
              <a:spcBef>
                <a:spcPts val="10"/>
              </a:spcBef>
            </a:pPr>
            <a:r>
              <a:rPr sz="1600" spc="-10" dirty="0">
                <a:solidFill>
                  <a:srgbClr val="FFFFFF"/>
                </a:solidFill>
                <a:latin typeface="Arial"/>
                <a:cs typeface="Arial"/>
              </a:rPr>
              <a:t>Parents</a:t>
            </a:r>
            <a:endParaRPr sz="1600">
              <a:latin typeface="Arial"/>
              <a:cs typeface="Arial"/>
            </a:endParaRPr>
          </a:p>
        </p:txBody>
      </p:sp>
      <p:sp>
        <p:nvSpPr>
          <p:cNvPr id="26" name="object 26"/>
          <p:cNvSpPr txBox="1"/>
          <p:nvPr/>
        </p:nvSpPr>
        <p:spPr>
          <a:xfrm>
            <a:off x="4956047" y="1956054"/>
            <a:ext cx="3125470" cy="749935"/>
          </a:xfrm>
          <a:prstGeom prst="rect">
            <a:avLst/>
          </a:prstGeom>
          <a:solidFill>
            <a:srgbClr val="0000C1"/>
          </a:solidFill>
        </p:spPr>
        <p:txBody>
          <a:bodyPr vert="horz" wrap="square" lIns="0" tIns="93345" rIns="0" bIns="0" rtlCol="0">
            <a:spAutoFit/>
          </a:bodyPr>
          <a:lstStyle/>
          <a:p>
            <a:pPr algn="ctr">
              <a:lnSpc>
                <a:spcPct val="100000"/>
              </a:lnSpc>
              <a:spcBef>
                <a:spcPts val="735"/>
              </a:spcBef>
            </a:pPr>
            <a:r>
              <a:rPr sz="2000" dirty="0">
                <a:solidFill>
                  <a:srgbClr val="FFFFFF"/>
                </a:solidFill>
                <a:latin typeface="Arial"/>
                <a:cs typeface="Arial"/>
              </a:rPr>
              <a:t>Jennifer</a:t>
            </a:r>
            <a:r>
              <a:rPr sz="2000" spc="-75" dirty="0">
                <a:solidFill>
                  <a:srgbClr val="FFFFFF"/>
                </a:solidFill>
                <a:latin typeface="Arial"/>
                <a:cs typeface="Arial"/>
              </a:rPr>
              <a:t> </a:t>
            </a:r>
            <a:r>
              <a:rPr sz="2000" dirty="0">
                <a:solidFill>
                  <a:srgbClr val="FFFFFF"/>
                </a:solidFill>
                <a:latin typeface="Arial"/>
                <a:cs typeface="Arial"/>
              </a:rPr>
              <a:t>and</a:t>
            </a:r>
            <a:r>
              <a:rPr sz="2000" spc="-105" dirty="0">
                <a:solidFill>
                  <a:srgbClr val="FFFFFF"/>
                </a:solidFill>
                <a:latin typeface="Arial"/>
                <a:cs typeface="Arial"/>
              </a:rPr>
              <a:t> </a:t>
            </a:r>
            <a:r>
              <a:rPr sz="2000" spc="-25" dirty="0">
                <a:solidFill>
                  <a:srgbClr val="FFFFFF"/>
                </a:solidFill>
                <a:latin typeface="Arial"/>
                <a:cs typeface="Arial"/>
              </a:rPr>
              <a:t>Tim</a:t>
            </a:r>
            <a:endParaRPr sz="2000">
              <a:latin typeface="Arial"/>
              <a:cs typeface="Arial"/>
            </a:endParaRPr>
          </a:p>
          <a:p>
            <a:pPr algn="ctr">
              <a:lnSpc>
                <a:spcPct val="100000"/>
              </a:lnSpc>
              <a:spcBef>
                <a:spcPts val="10"/>
              </a:spcBef>
            </a:pPr>
            <a:r>
              <a:rPr sz="1600" spc="-10" dirty="0">
                <a:solidFill>
                  <a:srgbClr val="FFFFFF"/>
                </a:solidFill>
                <a:latin typeface="Arial"/>
                <a:cs typeface="Arial"/>
              </a:rPr>
              <a:t>Parents</a:t>
            </a:r>
            <a:endParaRPr sz="1600">
              <a:latin typeface="Arial"/>
              <a:cs typeface="Arial"/>
            </a:endParaRPr>
          </a:p>
        </p:txBody>
      </p:sp>
      <p:sp>
        <p:nvSpPr>
          <p:cNvPr id="27" name="object 27"/>
          <p:cNvSpPr txBox="1"/>
          <p:nvPr/>
        </p:nvSpPr>
        <p:spPr>
          <a:xfrm>
            <a:off x="389127" y="4221098"/>
            <a:ext cx="8350884" cy="2042795"/>
          </a:xfrm>
          <a:prstGeom prst="rect">
            <a:avLst/>
          </a:prstGeom>
        </p:spPr>
        <p:txBody>
          <a:bodyPr vert="horz" wrap="square" lIns="0" tIns="46990" rIns="0" bIns="0" rtlCol="0">
            <a:spAutoFit/>
          </a:bodyPr>
          <a:lstStyle/>
          <a:p>
            <a:pPr marL="12700" marR="985519">
              <a:lnSpc>
                <a:spcPts val="2160"/>
              </a:lnSpc>
              <a:spcBef>
                <a:spcPts val="370"/>
              </a:spcBef>
            </a:pPr>
            <a:r>
              <a:rPr sz="2000" spc="-10" dirty="0">
                <a:latin typeface="Arial"/>
                <a:cs typeface="Arial"/>
              </a:rPr>
              <a:t>Grandparents</a:t>
            </a:r>
            <a:r>
              <a:rPr sz="2000" spc="-80" dirty="0">
                <a:latin typeface="Arial"/>
                <a:cs typeface="Arial"/>
              </a:rPr>
              <a:t> </a:t>
            </a:r>
            <a:r>
              <a:rPr sz="2000" dirty="0">
                <a:latin typeface="Arial"/>
                <a:cs typeface="Arial"/>
              </a:rPr>
              <a:t>removed</a:t>
            </a:r>
            <a:r>
              <a:rPr sz="2000" spc="-70" dirty="0">
                <a:latin typeface="Arial"/>
                <a:cs typeface="Arial"/>
              </a:rPr>
              <a:t> </a:t>
            </a:r>
            <a:r>
              <a:rPr sz="2000" dirty="0">
                <a:latin typeface="Arial"/>
                <a:cs typeface="Arial"/>
              </a:rPr>
              <a:t>$900,000</a:t>
            </a:r>
            <a:r>
              <a:rPr sz="2000" spc="-75" dirty="0">
                <a:latin typeface="Arial"/>
                <a:cs typeface="Arial"/>
              </a:rPr>
              <a:t> </a:t>
            </a:r>
            <a:r>
              <a:rPr sz="2000" dirty="0">
                <a:latin typeface="Arial"/>
                <a:cs typeface="Arial"/>
              </a:rPr>
              <a:t>from</a:t>
            </a:r>
            <a:r>
              <a:rPr sz="2000" spc="-85" dirty="0">
                <a:latin typeface="Arial"/>
                <a:cs typeface="Arial"/>
              </a:rPr>
              <a:t> </a:t>
            </a:r>
            <a:r>
              <a:rPr sz="2000" dirty="0">
                <a:latin typeface="Arial"/>
                <a:cs typeface="Arial"/>
              </a:rPr>
              <a:t>estate</a:t>
            </a:r>
            <a:r>
              <a:rPr sz="2000" spc="-85" dirty="0">
                <a:latin typeface="Arial"/>
                <a:cs typeface="Arial"/>
              </a:rPr>
              <a:t> </a:t>
            </a:r>
            <a:r>
              <a:rPr sz="2000" dirty="0">
                <a:latin typeface="Arial"/>
                <a:cs typeface="Arial"/>
              </a:rPr>
              <a:t>and,</a:t>
            </a:r>
            <a:r>
              <a:rPr sz="2000" spc="-75" dirty="0">
                <a:latin typeface="Arial"/>
                <a:cs typeface="Arial"/>
              </a:rPr>
              <a:t> </a:t>
            </a:r>
            <a:r>
              <a:rPr sz="2000" dirty="0">
                <a:latin typeface="Arial"/>
                <a:cs typeface="Arial"/>
              </a:rPr>
              <a:t>as</a:t>
            </a:r>
            <a:r>
              <a:rPr sz="2000" spc="-75" dirty="0">
                <a:latin typeface="Arial"/>
                <a:cs typeface="Arial"/>
              </a:rPr>
              <a:t> </a:t>
            </a:r>
            <a:r>
              <a:rPr sz="2000" dirty="0">
                <a:latin typeface="Arial"/>
                <a:cs typeface="Arial"/>
              </a:rPr>
              <a:t>the</a:t>
            </a:r>
            <a:r>
              <a:rPr sz="2000" spc="-80" dirty="0">
                <a:latin typeface="Arial"/>
                <a:cs typeface="Arial"/>
              </a:rPr>
              <a:t> </a:t>
            </a:r>
            <a:r>
              <a:rPr sz="2000" spc="-10" dirty="0">
                <a:latin typeface="Arial"/>
                <a:cs typeface="Arial"/>
              </a:rPr>
              <a:t>account holder,</a:t>
            </a:r>
            <a:r>
              <a:rPr sz="2000" spc="-120" dirty="0">
                <a:latin typeface="Arial"/>
                <a:cs typeface="Arial"/>
              </a:rPr>
              <a:t> </a:t>
            </a:r>
            <a:r>
              <a:rPr sz="2000" b="1" dirty="0">
                <a:latin typeface="Arial"/>
                <a:cs typeface="Arial"/>
              </a:rPr>
              <a:t>maintain</a:t>
            </a:r>
            <a:r>
              <a:rPr sz="2000" b="1" spc="-120" dirty="0">
                <a:latin typeface="Arial"/>
                <a:cs typeface="Arial"/>
              </a:rPr>
              <a:t> </a:t>
            </a:r>
            <a:r>
              <a:rPr sz="2000" b="1" spc="-10" dirty="0">
                <a:latin typeface="Arial"/>
                <a:cs typeface="Arial"/>
              </a:rPr>
              <a:t>control</a:t>
            </a:r>
            <a:endParaRPr sz="2000">
              <a:latin typeface="Arial"/>
              <a:cs typeface="Arial"/>
            </a:endParaRPr>
          </a:p>
          <a:p>
            <a:pPr marL="12700" marR="716915">
              <a:lnSpc>
                <a:spcPct val="132300"/>
              </a:lnSpc>
              <a:spcBef>
                <a:spcPts val="5"/>
              </a:spcBef>
            </a:pPr>
            <a:r>
              <a:rPr sz="2000" dirty="0">
                <a:latin typeface="Arial"/>
                <a:cs typeface="Arial"/>
              </a:rPr>
              <a:t>Parents</a:t>
            </a:r>
            <a:r>
              <a:rPr sz="2000" spc="-100" dirty="0">
                <a:latin typeface="Arial"/>
                <a:cs typeface="Arial"/>
              </a:rPr>
              <a:t> </a:t>
            </a:r>
            <a:r>
              <a:rPr sz="2000" dirty="0">
                <a:latin typeface="Arial"/>
                <a:cs typeface="Arial"/>
              </a:rPr>
              <a:t>removed</a:t>
            </a:r>
            <a:r>
              <a:rPr sz="2000" spc="-100" dirty="0">
                <a:latin typeface="Arial"/>
                <a:cs typeface="Arial"/>
              </a:rPr>
              <a:t> </a:t>
            </a:r>
            <a:r>
              <a:rPr sz="2000" dirty="0">
                <a:latin typeface="Arial"/>
                <a:cs typeface="Arial"/>
              </a:rPr>
              <a:t>$510,000</a:t>
            </a:r>
            <a:r>
              <a:rPr sz="2000" spc="-95" dirty="0">
                <a:latin typeface="Arial"/>
                <a:cs typeface="Arial"/>
              </a:rPr>
              <a:t> </a:t>
            </a:r>
            <a:r>
              <a:rPr sz="2000" dirty="0">
                <a:latin typeface="Arial"/>
                <a:cs typeface="Arial"/>
              </a:rPr>
              <a:t>and</a:t>
            </a:r>
            <a:r>
              <a:rPr sz="2000" spc="-95" dirty="0">
                <a:latin typeface="Arial"/>
                <a:cs typeface="Arial"/>
              </a:rPr>
              <a:t> </a:t>
            </a:r>
            <a:r>
              <a:rPr sz="2000" dirty="0">
                <a:latin typeface="Arial"/>
                <a:cs typeface="Arial"/>
              </a:rPr>
              <a:t>$340,000</a:t>
            </a:r>
            <a:r>
              <a:rPr sz="2000" spc="-90" dirty="0">
                <a:latin typeface="Arial"/>
                <a:cs typeface="Arial"/>
              </a:rPr>
              <a:t> </a:t>
            </a:r>
            <a:r>
              <a:rPr sz="2000" dirty="0">
                <a:latin typeface="Arial"/>
                <a:cs typeface="Arial"/>
              </a:rPr>
              <a:t>from</a:t>
            </a:r>
            <a:r>
              <a:rPr sz="2000" spc="-110" dirty="0">
                <a:latin typeface="Arial"/>
                <a:cs typeface="Arial"/>
              </a:rPr>
              <a:t> </a:t>
            </a:r>
            <a:r>
              <a:rPr sz="2000" dirty="0">
                <a:latin typeface="Arial"/>
                <a:cs typeface="Arial"/>
              </a:rPr>
              <a:t>estates,</a:t>
            </a:r>
            <a:r>
              <a:rPr sz="2000" spc="-114" dirty="0">
                <a:latin typeface="Arial"/>
                <a:cs typeface="Arial"/>
              </a:rPr>
              <a:t> </a:t>
            </a:r>
            <a:r>
              <a:rPr sz="2000" spc="-10" dirty="0">
                <a:latin typeface="Arial"/>
                <a:cs typeface="Arial"/>
              </a:rPr>
              <a:t>respectively </a:t>
            </a:r>
            <a:r>
              <a:rPr sz="2000" dirty="0">
                <a:latin typeface="Arial"/>
                <a:cs typeface="Arial"/>
              </a:rPr>
              <a:t>Each</a:t>
            </a:r>
            <a:r>
              <a:rPr sz="2000" spc="-65" dirty="0">
                <a:latin typeface="Arial"/>
                <a:cs typeface="Arial"/>
              </a:rPr>
              <a:t> </a:t>
            </a:r>
            <a:r>
              <a:rPr sz="2000" dirty="0">
                <a:latin typeface="Arial"/>
                <a:cs typeface="Arial"/>
              </a:rPr>
              <a:t>child</a:t>
            </a:r>
            <a:r>
              <a:rPr sz="2000" spc="-60" dirty="0">
                <a:latin typeface="Arial"/>
                <a:cs typeface="Arial"/>
              </a:rPr>
              <a:t> </a:t>
            </a:r>
            <a:r>
              <a:rPr sz="2000" dirty="0">
                <a:latin typeface="Arial"/>
                <a:cs typeface="Arial"/>
              </a:rPr>
              <a:t>has</a:t>
            </a:r>
            <a:r>
              <a:rPr sz="2000" spc="-65" dirty="0">
                <a:latin typeface="Arial"/>
                <a:cs typeface="Arial"/>
              </a:rPr>
              <a:t> </a:t>
            </a:r>
            <a:r>
              <a:rPr sz="2000" dirty="0">
                <a:latin typeface="Arial"/>
                <a:cs typeface="Arial"/>
              </a:rPr>
              <a:t>an</a:t>
            </a:r>
            <a:r>
              <a:rPr sz="2000" spc="-65" dirty="0">
                <a:latin typeface="Arial"/>
                <a:cs typeface="Arial"/>
              </a:rPr>
              <a:t> </a:t>
            </a:r>
            <a:r>
              <a:rPr sz="2000" dirty="0">
                <a:latin typeface="Arial"/>
                <a:cs typeface="Arial"/>
              </a:rPr>
              <a:t>account</a:t>
            </a:r>
            <a:r>
              <a:rPr sz="2000" spc="-70" dirty="0">
                <a:latin typeface="Arial"/>
                <a:cs typeface="Arial"/>
              </a:rPr>
              <a:t> </a:t>
            </a:r>
            <a:r>
              <a:rPr sz="2000" dirty="0">
                <a:latin typeface="Arial"/>
                <a:cs typeface="Arial"/>
              </a:rPr>
              <a:t>starting</a:t>
            </a:r>
            <a:r>
              <a:rPr sz="2000" spc="-75" dirty="0">
                <a:latin typeface="Arial"/>
                <a:cs typeface="Arial"/>
              </a:rPr>
              <a:t> </a:t>
            </a:r>
            <a:r>
              <a:rPr sz="2000" dirty="0">
                <a:latin typeface="Arial"/>
                <a:cs typeface="Arial"/>
              </a:rPr>
              <a:t>with</a:t>
            </a:r>
            <a:r>
              <a:rPr sz="2000" spc="-60" dirty="0">
                <a:latin typeface="Arial"/>
                <a:cs typeface="Arial"/>
              </a:rPr>
              <a:t> </a:t>
            </a:r>
            <a:r>
              <a:rPr sz="2400" b="1" spc="-10" dirty="0">
                <a:latin typeface="Arial"/>
                <a:cs typeface="Arial"/>
              </a:rPr>
              <a:t>$348,000!</a:t>
            </a:r>
            <a:endParaRPr sz="2400">
              <a:latin typeface="Arial"/>
              <a:cs typeface="Arial"/>
            </a:endParaRPr>
          </a:p>
          <a:p>
            <a:pPr marL="12700" marR="5080">
              <a:lnSpc>
                <a:spcPct val="100000"/>
              </a:lnSpc>
              <a:spcBef>
                <a:spcPts val="1575"/>
              </a:spcBef>
            </a:pPr>
            <a:r>
              <a:rPr sz="800" dirty="0">
                <a:latin typeface="Arial"/>
                <a:cs typeface="Arial"/>
              </a:rPr>
              <a:t>Hypothetical example</a:t>
            </a:r>
            <a:r>
              <a:rPr sz="800" spc="-5" dirty="0">
                <a:latin typeface="Arial"/>
                <a:cs typeface="Arial"/>
              </a:rPr>
              <a:t> </a:t>
            </a:r>
            <a:r>
              <a:rPr sz="800" dirty="0">
                <a:latin typeface="Arial"/>
                <a:cs typeface="Arial"/>
              </a:rPr>
              <a:t>is</a:t>
            </a:r>
            <a:r>
              <a:rPr sz="800" spc="-30" dirty="0">
                <a:latin typeface="Arial"/>
                <a:cs typeface="Arial"/>
              </a:rPr>
              <a:t> </a:t>
            </a:r>
            <a:r>
              <a:rPr sz="800" dirty="0">
                <a:latin typeface="Arial"/>
                <a:cs typeface="Arial"/>
              </a:rPr>
              <a:t>for</a:t>
            </a:r>
            <a:r>
              <a:rPr sz="800" spc="-15" dirty="0">
                <a:latin typeface="Arial"/>
                <a:cs typeface="Arial"/>
              </a:rPr>
              <a:t> </a:t>
            </a:r>
            <a:r>
              <a:rPr sz="800" dirty="0">
                <a:latin typeface="Arial"/>
                <a:cs typeface="Arial"/>
              </a:rPr>
              <a:t>illustrative</a:t>
            </a:r>
            <a:r>
              <a:rPr sz="800" spc="-30" dirty="0">
                <a:latin typeface="Arial"/>
                <a:cs typeface="Arial"/>
              </a:rPr>
              <a:t> </a:t>
            </a:r>
            <a:r>
              <a:rPr sz="800" dirty="0">
                <a:latin typeface="Arial"/>
                <a:cs typeface="Arial"/>
              </a:rPr>
              <a:t>purposes</a:t>
            </a:r>
            <a:r>
              <a:rPr sz="800" spc="5" dirty="0">
                <a:latin typeface="Arial"/>
                <a:cs typeface="Arial"/>
              </a:rPr>
              <a:t> </a:t>
            </a:r>
            <a:r>
              <a:rPr sz="800" dirty="0">
                <a:latin typeface="Arial"/>
                <a:cs typeface="Arial"/>
              </a:rPr>
              <a:t>only.</a:t>
            </a:r>
            <a:r>
              <a:rPr sz="800" spc="-5" dirty="0">
                <a:latin typeface="Arial"/>
                <a:cs typeface="Arial"/>
              </a:rPr>
              <a:t> </a:t>
            </a:r>
            <a:r>
              <a:rPr sz="800" dirty="0">
                <a:latin typeface="Arial"/>
                <a:cs typeface="Arial"/>
              </a:rPr>
              <a:t>Not</a:t>
            </a:r>
            <a:r>
              <a:rPr sz="800" spc="-15" dirty="0">
                <a:latin typeface="Arial"/>
                <a:cs typeface="Arial"/>
              </a:rPr>
              <a:t> </a:t>
            </a:r>
            <a:r>
              <a:rPr sz="800" dirty="0">
                <a:latin typeface="Arial"/>
                <a:cs typeface="Arial"/>
              </a:rPr>
              <a:t>indicative</a:t>
            </a:r>
            <a:r>
              <a:rPr sz="800" spc="-15" dirty="0">
                <a:latin typeface="Arial"/>
                <a:cs typeface="Arial"/>
              </a:rPr>
              <a:t> </a:t>
            </a:r>
            <a:r>
              <a:rPr sz="800" dirty="0">
                <a:latin typeface="Arial"/>
                <a:cs typeface="Arial"/>
              </a:rPr>
              <a:t>of</a:t>
            </a:r>
            <a:r>
              <a:rPr sz="800" spc="-15" dirty="0">
                <a:latin typeface="Arial"/>
                <a:cs typeface="Arial"/>
              </a:rPr>
              <a:t> </a:t>
            </a:r>
            <a:r>
              <a:rPr sz="800" dirty="0">
                <a:latin typeface="Arial"/>
                <a:cs typeface="Arial"/>
              </a:rPr>
              <a:t>any</a:t>
            </a:r>
            <a:r>
              <a:rPr sz="800" spc="-10" dirty="0">
                <a:latin typeface="Arial"/>
                <a:cs typeface="Arial"/>
              </a:rPr>
              <a:t> </a:t>
            </a:r>
            <a:r>
              <a:rPr sz="800" dirty="0">
                <a:latin typeface="Arial"/>
                <a:cs typeface="Arial"/>
              </a:rPr>
              <a:t>portfolio.</a:t>
            </a:r>
            <a:r>
              <a:rPr sz="800" spc="-5" dirty="0">
                <a:latin typeface="Arial"/>
                <a:cs typeface="Arial"/>
              </a:rPr>
              <a:t> </a:t>
            </a:r>
            <a:r>
              <a:rPr sz="800" dirty="0">
                <a:latin typeface="Arial"/>
                <a:cs typeface="Arial"/>
              </a:rPr>
              <a:t>The</a:t>
            </a:r>
            <a:r>
              <a:rPr sz="800" spc="-10" dirty="0">
                <a:latin typeface="Arial"/>
                <a:cs typeface="Arial"/>
              </a:rPr>
              <a:t> </a:t>
            </a:r>
            <a:r>
              <a:rPr sz="800" dirty="0">
                <a:latin typeface="Arial"/>
                <a:cs typeface="Arial"/>
              </a:rPr>
              <a:t>donor</a:t>
            </a:r>
            <a:r>
              <a:rPr sz="800" spc="-5" dirty="0">
                <a:latin typeface="Arial"/>
                <a:cs typeface="Arial"/>
              </a:rPr>
              <a:t> </a:t>
            </a:r>
            <a:r>
              <a:rPr sz="800" dirty="0">
                <a:latin typeface="Arial"/>
                <a:cs typeface="Arial"/>
              </a:rPr>
              <a:t>must</a:t>
            </a:r>
            <a:r>
              <a:rPr sz="800" spc="-15" dirty="0">
                <a:latin typeface="Arial"/>
                <a:cs typeface="Arial"/>
              </a:rPr>
              <a:t> </a:t>
            </a:r>
            <a:r>
              <a:rPr sz="800" dirty="0">
                <a:latin typeface="Arial"/>
                <a:cs typeface="Arial"/>
              </a:rPr>
              <a:t>elect</a:t>
            </a:r>
            <a:r>
              <a:rPr sz="800" spc="-15" dirty="0">
                <a:latin typeface="Arial"/>
                <a:cs typeface="Arial"/>
              </a:rPr>
              <a:t> </a:t>
            </a:r>
            <a:r>
              <a:rPr sz="800" dirty="0">
                <a:latin typeface="Arial"/>
                <a:cs typeface="Arial"/>
              </a:rPr>
              <a:t>that</a:t>
            </a:r>
            <a:r>
              <a:rPr sz="800" spc="-5" dirty="0">
                <a:latin typeface="Arial"/>
                <a:cs typeface="Arial"/>
              </a:rPr>
              <a:t> </a:t>
            </a:r>
            <a:r>
              <a:rPr sz="800" dirty="0">
                <a:latin typeface="Arial"/>
                <a:cs typeface="Arial"/>
              </a:rPr>
              <a:t>the</a:t>
            </a:r>
            <a:r>
              <a:rPr sz="800" spc="-10" dirty="0">
                <a:latin typeface="Arial"/>
                <a:cs typeface="Arial"/>
              </a:rPr>
              <a:t> </a:t>
            </a:r>
            <a:r>
              <a:rPr sz="800" dirty="0">
                <a:latin typeface="Arial"/>
                <a:cs typeface="Arial"/>
              </a:rPr>
              <a:t>gift</a:t>
            </a:r>
            <a:r>
              <a:rPr sz="800" spc="-10" dirty="0">
                <a:latin typeface="Arial"/>
                <a:cs typeface="Arial"/>
              </a:rPr>
              <a:t> </a:t>
            </a:r>
            <a:r>
              <a:rPr sz="800" dirty="0">
                <a:latin typeface="Arial"/>
                <a:cs typeface="Arial"/>
              </a:rPr>
              <a:t>be</a:t>
            </a:r>
            <a:r>
              <a:rPr sz="800" spc="-15" dirty="0">
                <a:latin typeface="Arial"/>
                <a:cs typeface="Arial"/>
              </a:rPr>
              <a:t> </a:t>
            </a:r>
            <a:r>
              <a:rPr sz="800" dirty="0">
                <a:latin typeface="Arial"/>
                <a:cs typeface="Arial"/>
              </a:rPr>
              <a:t>treated as</a:t>
            </a:r>
            <a:r>
              <a:rPr sz="800" spc="-20" dirty="0">
                <a:latin typeface="Arial"/>
                <a:cs typeface="Arial"/>
              </a:rPr>
              <a:t> </a:t>
            </a:r>
            <a:r>
              <a:rPr sz="800" dirty="0">
                <a:latin typeface="Arial"/>
                <a:cs typeface="Arial"/>
              </a:rPr>
              <a:t>having</a:t>
            </a:r>
            <a:r>
              <a:rPr sz="800" spc="-5" dirty="0">
                <a:latin typeface="Arial"/>
                <a:cs typeface="Arial"/>
              </a:rPr>
              <a:t> </a:t>
            </a:r>
            <a:r>
              <a:rPr sz="800" dirty="0">
                <a:latin typeface="Arial"/>
                <a:cs typeface="Arial"/>
              </a:rPr>
              <a:t>occurred</a:t>
            </a:r>
            <a:r>
              <a:rPr sz="800" spc="-5" dirty="0">
                <a:latin typeface="Arial"/>
                <a:cs typeface="Arial"/>
              </a:rPr>
              <a:t> </a:t>
            </a:r>
            <a:r>
              <a:rPr sz="800" dirty="0">
                <a:latin typeface="Arial"/>
                <a:cs typeface="Arial"/>
              </a:rPr>
              <a:t>over</a:t>
            </a:r>
            <a:r>
              <a:rPr sz="800" spc="-20" dirty="0">
                <a:latin typeface="Arial"/>
                <a:cs typeface="Arial"/>
              </a:rPr>
              <a:t> </a:t>
            </a:r>
            <a:r>
              <a:rPr sz="800" dirty="0">
                <a:latin typeface="Arial"/>
                <a:cs typeface="Arial"/>
              </a:rPr>
              <a:t>a</a:t>
            </a:r>
            <a:r>
              <a:rPr sz="800" spc="-15" dirty="0">
                <a:latin typeface="Arial"/>
                <a:cs typeface="Arial"/>
              </a:rPr>
              <a:t> </a:t>
            </a:r>
            <a:r>
              <a:rPr sz="800" spc="-10" dirty="0">
                <a:latin typeface="Arial"/>
                <a:cs typeface="Arial"/>
              </a:rPr>
              <a:t>five-</a:t>
            </a:r>
            <a:r>
              <a:rPr sz="800" dirty="0">
                <a:latin typeface="Arial"/>
                <a:cs typeface="Arial"/>
              </a:rPr>
              <a:t>year</a:t>
            </a:r>
            <a:r>
              <a:rPr sz="800" spc="-5" dirty="0">
                <a:latin typeface="Arial"/>
                <a:cs typeface="Arial"/>
              </a:rPr>
              <a:t> </a:t>
            </a:r>
            <a:r>
              <a:rPr sz="800" dirty="0">
                <a:latin typeface="Arial"/>
                <a:cs typeface="Arial"/>
              </a:rPr>
              <a:t>period</a:t>
            </a:r>
            <a:r>
              <a:rPr sz="800" spc="-5" dirty="0">
                <a:latin typeface="Arial"/>
                <a:cs typeface="Arial"/>
              </a:rPr>
              <a:t> </a:t>
            </a:r>
            <a:r>
              <a:rPr sz="800" dirty="0">
                <a:latin typeface="Arial"/>
                <a:cs typeface="Arial"/>
              </a:rPr>
              <a:t>in</a:t>
            </a:r>
            <a:r>
              <a:rPr sz="800" spc="-20" dirty="0">
                <a:latin typeface="Arial"/>
                <a:cs typeface="Arial"/>
              </a:rPr>
              <a:t> </a:t>
            </a:r>
            <a:r>
              <a:rPr sz="800" dirty="0">
                <a:latin typeface="Arial"/>
                <a:cs typeface="Arial"/>
              </a:rPr>
              <a:t>order</a:t>
            </a:r>
            <a:r>
              <a:rPr sz="800" spc="-10" dirty="0">
                <a:latin typeface="Arial"/>
                <a:cs typeface="Arial"/>
              </a:rPr>
              <a:t> </a:t>
            </a:r>
            <a:r>
              <a:rPr sz="800" dirty="0">
                <a:latin typeface="Arial"/>
                <a:cs typeface="Arial"/>
              </a:rPr>
              <a:t>for</a:t>
            </a:r>
            <a:r>
              <a:rPr sz="800" spc="-20" dirty="0">
                <a:latin typeface="Arial"/>
                <a:cs typeface="Arial"/>
              </a:rPr>
              <a:t> </a:t>
            </a:r>
            <a:r>
              <a:rPr sz="800" spc="-25" dirty="0">
                <a:latin typeface="Arial"/>
                <a:cs typeface="Arial"/>
              </a:rPr>
              <a:t>it</a:t>
            </a:r>
            <a:r>
              <a:rPr sz="800" spc="500" dirty="0">
                <a:latin typeface="Arial"/>
                <a:cs typeface="Arial"/>
              </a:rPr>
              <a:t> </a:t>
            </a:r>
            <a:r>
              <a:rPr sz="800" dirty="0">
                <a:latin typeface="Arial"/>
                <a:cs typeface="Arial"/>
              </a:rPr>
              <a:t>to</a:t>
            </a:r>
            <a:r>
              <a:rPr sz="800" spc="-15" dirty="0">
                <a:latin typeface="Arial"/>
                <a:cs typeface="Arial"/>
              </a:rPr>
              <a:t> </a:t>
            </a:r>
            <a:r>
              <a:rPr sz="800" dirty="0">
                <a:latin typeface="Arial"/>
                <a:cs typeface="Arial"/>
              </a:rPr>
              <a:t>qualify</a:t>
            </a:r>
            <a:r>
              <a:rPr sz="800" spc="-15" dirty="0">
                <a:latin typeface="Arial"/>
                <a:cs typeface="Arial"/>
              </a:rPr>
              <a:t> </a:t>
            </a:r>
            <a:r>
              <a:rPr sz="800" dirty="0">
                <a:latin typeface="Arial"/>
                <a:cs typeface="Arial"/>
              </a:rPr>
              <a:t>for</a:t>
            </a:r>
            <a:r>
              <a:rPr sz="800" spc="-15" dirty="0">
                <a:latin typeface="Arial"/>
                <a:cs typeface="Arial"/>
              </a:rPr>
              <a:t> </a:t>
            </a:r>
            <a:r>
              <a:rPr sz="800" dirty="0">
                <a:latin typeface="Arial"/>
                <a:cs typeface="Arial"/>
              </a:rPr>
              <a:t>the</a:t>
            </a:r>
            <a:r>
              <a:rPr sz="800" spc="-10" dirty="0">
                <a:latin typeface="Arial"/>
                <a:cs typeface="Arial"/>
              </a:rPr>
              <a:t> </a:t>
            </a:r>
            <a:r>
              <a:rPr sz="800" dirty="0">
                <a:latin typeface="Arial"/>
                <a:cs typeface="Arial"/>
              </a:rPr>
              <a:t>federal gift</a:t>
            </a:r>
            <a:r>
              <a:rPr sz="800" spc="-15" dirty="0">
                <a:latin typeface="Arial"/>
                <a:cs typeface="Arial"/>
              </a:rPr>
              <a:t> </a:t>
            </a:r>
            <a:r>
              <a:rPr sz="800" dirty="0">
                <a:latin typeface="Arial"/>
                <a:cs typeface="Arial"/>
              </a:rPr>
              <a:t>tax</a:t>
            </a:r>
            <a:r>
              <a:rPr sz="800" spc="-15" dirty="0">
                <a:latin typeface="Arial"/>
                <a:cs typeface="Arial"/>
              </a:rPr>
              <a:t> </a:t>
            </a:r>
            <a:r>
              <a:rPr sz="800" dirty="0">
                <a:latin typeface="Arial"/>
                <a:cs typeface="Arial"/>
              </a:rPr>
              <a:t>exclusion.</a:t>
            </a:r>
            <a:r>
              <a:rPr sz="800" spc="-5" dirty="0">
                <a:latin typeface="Arial"/>
                <a:cs typeface="Arial"/>
              </a:rPr>
              <a:t> </a:t>
            </a:r>
            <a:r>
              <a:rPr sz="800" dirty="0">
                <a:latin typeface="Arial"/>
                <a:cs typeface="Arial"/>
              </a:rPr>
              <a:t>If</a:t>
            </a:r>
            <a:r>
              <a:rPr sz="800" spc="-15" dirty="0">
                <a:latin typeface="Arial"/>
                <a:cs typeface="Arial"/>
              </a:rPr>
              <a:t> </a:t>
            </a:r>
            <a:r>
              <a:rPr sz="800" dirty="0">
                <a:latin typeface="Arial"/>
                <a:cs typeface="Arial"/>
              </a:rPr>
              <a:t>additional gifts</a:t>
            </a:r>
            <a:r>
              <a:rPr sz="800" spc="-10" dirty="0">
                <a:latin typeface="Arial"/>
                <a:cs typeface="Arial"/>
              </a:rPr>
              <a:t> </a:t>
            </a:r>
            <a:r>
              <a:rPr sz="800" dirty="0">
                <a:latin typeface="Arial"/>
                <a:cs typeface="Arial"/>
              </a:rPr>
              <a:t>are</a:t>
            </a:r>
            <a:r>
              <a:rPr sz="800" spc="-15" dirty="0">
                <a:latin typeface="Arial"/>
                <a:cs typeface="Arial"/>
              </a:rPr>
              <a:t> </a:t>
            </a:r>
            <a:r>
              <a:rPr sz="800" dirty="0">
                <a:latin typeface="Arial"/>
                <a:cs typeface="Arial"/>
              </a:rPr>
              <a:t>made</a:t>
            </a:r>
            <a:r>
              <a:rPr sz="800" spc="-10" dirty="0">
                <a:latin typeface="Arial"/>
                <a:cs typeface="Arial"/>
              </a:rPr>
              <a:t> </a:t>
            </a:r>
            <a:r>
              <a:rPr sz="800" dirty="0">
                <a:latin typeface="Arial"/>
                <a:cs typeface="Arial"/>
              </a:rPr>
              <a:t>to</a:t>
            </a:r>
            <a:r>
              <a:rPr sz="800" spc="-10" dirty="0">
                <a:latin typeface="Arial"/>
                <a:cs typeface="Arial"/>
              </a:rPr>
              <a:t> </a:t>
            </a:r>
            <a:r>
              <a:rPr sz="800" dirty="0">
                <a:latin typeface="Arial"/>
                <a:cs typeface="Arial"/>
              </a:rPr>
              <a:t>the</a:t>
            </a:r>
            <a:r>
              <a:rPr sz="800" spc="-10" dirty="0">
                <a:latin typeface="Arial"/>
                <a:cs typeface="Arial"/>
              </a:rPr>
              <a:t> </a:t>
            </a:r>
            <a:r>
              <a:rPr sz="800" dirty="0">
                <a:latin typeface="Arial"/>
                <a:cs typeface="Arial"/>
              </a:rPr>
              <a:t>same</a:t>
            </a:r>
            <a:r>
              <a:rPr sz="800" spc="-15" dirty="0">
                <a:latin typeface="Arial"/>
                <a:cs typeface="Arial"/>
              </a:rPr>
              <a:t> </a:t>
            </a:r>
            <a:r>
              <a:rPr sz="800" dirty="0">
                <a:latin typeface="Arial"/>
                <a:cs typeface="Arial"/>
              </a:rPr>
              <a:t>beneficiary during</a:t>
            </a:r>
            <a:r>
              <a:rPr sz="800" spc="-10" dirty="0">
                <a:latin typeface="Arial"/>
                <a:cs typeface="Arial"/>
              </a:rPr>
              <a:t> </a:t>
            </a:r>
            <a:r>
              <a:rPr sz="800" dirty="0">
                <a:latin typeface="Arial"/>
                <a:cs typeface="Arial"/>
              </a:rPr>
              <a:t>this</a:t>
            </a:r>
            <a:r>
              <a:rPr sz="800" spc="-15" dirty="0">
                <a:latin typeface="Arial"/>
                <a:cs typeface="Arial"/>
              </a:rPr>
              <a:t> </a:t>
            </a:r>
            <a:r>
              <a:rPr sz="800" spc="-10" dirty="0">
                <a:latin typeface="Arial"/>
                <a:cs typeface="Arial"/>
              </a:rPr>
              <a:t>five-</a:t>
            </a:r>
            <a:r>
              <a:rPr sz="800" dirty="0">
                <a:latin typeface="Arial"/>
                <a:cs typeface="Arial"/>
              </a:rPr>
              <a:t>year</a:t>
            </a:r>
            <a:r>
              <a:rPr sz="800" spc="-5" dirty="0">
                <a:latin typeface="Arial"/>
                <a:cs typeface="Arial"/>
              </a:rPr>
              <a:t> </a:t>
            </a:r>
            <a:r>
              <a:rPr sz="800" dirty="0">
                <a:latin typeface="Arial"/>
                <a:cs typeface="Arial"/>
              </a:rPr>
              <a:t>period,</a:t>
            </a:r>
            <a:r>
              <a:rPr sz="800" spc="-5" dirty="0">
                <a:latin typeface="Arial"/>
                <a:cs typeface="Arial"/>
              </a:rPr>
              <a:t> </a:t>
            </a:r>
            <a:r>
              <a:rPr sz="800" dirty="0">
                <a:latin typeface="Arial"/>
                <a:cs typeface="Arial"/>
              </a:rPr>
              <a:t>a</a:t>
            </a:r>
            <a:r>
              <a:rPr sz="800" spc="-10" dirty="0">
                <a:latin typeface="Arial"/>
                <a:cs typeface="Arial"/>
              </a:rPr>
              <a:t> </a:t>
            </a:r>
            <a:r>
              <a:rPr sz="800" dirty="0">
                <a:latin typeface="Arial"/>
                <a:cs typeface="Arial"/>
              </a:rPr>
              <a:t>federal</a:t>
            </a:r>
            <a:r>
              <a:rPr sz="800" spc="-5" dirty="0">
                <a:latin typeface="Arial"/>
                <a:cs typeface="Arial"/>
              </a:rPr>
              <a:t> </a:t>
            </a:r>
            <a:r>
              <a:rPr sz="800" dirty="0">
                <a:latin typeface="Arial"/>
                <a:cs typeface="Arial"/>
              </a:rPr>
              <a:t>gift</a:t>
            </a:r>
            <a:r>
              <a:rPr sz="800" spc="-15" dirty="0">
                <a:latin typeface="Arial"/>
                <a:cs typeface="Arial"/>
              </a:rPr>
              <a:t> </a:t>
            </a:r>
            <a:r>
              <a:rPr sz="800" dirty="0">
                <a:latin typeface="Arial"/>
                <a:cs typeface="Arial"/>
              </a:rPr>
              <a:t>tax</a:t>
            </a:r>
            <a:r>
              <a:rPr sz="800" spc="-10" dirty="0">
                <a:latin typeface="Arial"/>
                <a:cs typeface="Arial"/>
              </a:rPr>
              <a:t> </a:t>
            </a:r>
            <a:r>
              <a:rPr sz="800" dirty="0">
                <a:latin typeface="Arial"/>
                <a:cs typeface="Arial"/>
              </a:rPr>
              <a:t>may</a:t>
            </a:r>
            <a:r>
              <a:rPr sz="800" spc="-25" dirty="0">
                <a:latin typeface="Arial"/>
                <a:cs typeface="Arial"/>
              </a:rPr>
              <a:t> </a:t>
            </a:r>
            <a:r>
              <a:rPr sz="800" dirty="0">
                <a:latin typeface="Arial"/>
                <a:cs typeface="Arial"/>
              </a:rPr>
              <a:t>apply. If</a:t>
            </a:r>
            <a:r>
              <a:rPr sz="800" spc="-10" dirty="0">
                <a:latin typeface="Arial"/>
                <a:cs typeface="Arial"/>
              </a:rPr>
              <a:t> </a:t>
            </a:r>
            <a:r>
              <a:rPr sz="800" dirty="0">
                <a:latin typeface="Arial"/>
                <a:cs typeface="Arial"/>
              </a:rPr>
              <a:t>the</a:t>
            </a:r>
            <a:r>
              <a:rPr sz="800" spc="-10" dirty="0">
                <a:latin typeface="Arial"/>
                <a:cs typeface="Arial"/>
              </a:rPr>
              <a:t> </a:t>
            </a:r>
            <a:r>
              <a:rPr sz="800" dirty="0">
                <a:latin typeface="Arial"/>
                <a:cs typeface="Arial"/>
              </a:rPr>
              <a:t>donor</a:t>
            </a:r>
            <a:r>
              <a:rPr sz="800" spc="-5" dirty="0">
                <a:latin typeface="Arial"/>
                <a:cs typeface="Arial"/>
              </a:rPr>
              <a:t> </a:t>
            </a:r>
            <a:r>
              <a:rPr sz="800" dirty="0">
                <a:latin typeface="Arial"/>
                <a:cs typeface="Arial"/>
              </a:rPr>
              <a:t>dies</a:t>
            </a:r>
            <a:r>
              <a:rPr sz="800" spc="-15" dirty="0">
                <a:latin typeface="Arial"/>
                <a:cs typeface="Arial"/>
              </a:rPr>
              <a:t> </a:t>
            </a:r>
            <a:r>
              <a:rPr sz="800" dirty="0">
                <a:latin typeface="Arial"/>
                <a:cs typeface="Arial"/>
              </a:rPr>
              <a:t>within</a:t>
            </a:r>
            <a:r>
              <a:rPr sz="800" spc="-15" dirty="0">
                <a:latin typeface="Arial"/>
                <a:cs typeface="Arial"/>
              </a:rPr>
              <a:t> </a:t>
            </a:r>
            <a:r>
              <a:rPr sz="800" dirty="0">
                <a:latin typeface="Arial"/>
                <a:cs typeface="Arial"/>
              </a:rPr>
              <a:t>this</a:t>
            </a:r>
            <a:r>
              <a:rPr sz="800" spc="-15" dirty="0">
                <a:latin typeface="Arial"/>
                <a:cs typeface="Arial"/>
              </a:rPr>
              <a:t> </a:t>
            </a:r>
            <a:r>
              <a:rPr sz="800" spc="-10" dirty="0">
                <a:latin typeface="Arial"/>
                <a:cs typeface="Arial"/>
              </a:rPr>
              <a:t>five-</a:t>
            </a:r>
            <a:r>
              <a:rPr sz="800" spc="500" dirty="0">
                <a:latin typeface="Arial"/>
                <a:cs typeface="Arial"/>
              </a:rPr>
              <a:t> </a:t>
            </a:r>
            <a:r>
              <a:rPr sz="800" dirty="0">
                <a:latin typeface="Arial"/>
                <a:cs typeface="Arial"/>
              </a:rPr>
              <a:t>year</a:t>
            </a:r>
            <a:r>
              <a:rPr sz="800" spc="-10" dirty="0">
                <a:latin typeface="Arial"/>
                <a:cs typeface="Arial"/>
              </a:rPr>
              <a:t> </a:t>
            </a:r>
            <a:r>
              <a:rPr sz="800" dirty="0">
                <a:latin typeface="Arial"/>
                <a:cs typeface="Arial"/>
              </a:rPr>
              <a:t>period,</a:t>
            </a:r>
            <a:r>
              <a:rPr sz="800" spc="-5" dirty="0">
                <a:latin typeface="Arial"/>
                <a:cs typeface="Arial"/>
              </a:rPr>
              <a:t> </a:t>
            </a:r>
            <a:r>
              <a:rPr sz="800" dirty="0">
                <a:latin typeface="Arial"/>
                <a:cs typeface="Arial"/>
              </a:rPr>
              <a:t>a</a:t>
            </a:r>
            <a:r>
              <a:rPr sz="800" spc="-15" dirty="0">
                <a:latin typeface="Arial"/>
                <a:cs typeface="Arial"/>
              </a:rPr>
              <a:t> </a:t>
            </a:r>
            <a:r>
              <a:rPr sz="800" dirty="0">
                <a:latin typeface="Arial"/>
                <a:cs typeface="Arial"/>
              </a:rPr>
              <a:t>pro</a:t>
            </a:r>
            <a:r>
              <a:rPr sz="800" spc="-10" dirty="0">
                <a:latin typeface="Arial"/>
                <a:cs typeface="Arial"/>
              </a:rPr>
              <a:t> </a:t>
            </a:r>
            <a:r>
              <a:rPr sz="800" dirty="0">
                <a:latin typeface="Arial"/>
                <a:cs typeface="Arial"/>
              </a:rPr>
              <a:t>rata</a:t>
            </a:r>
            <a:r>
              <a:rPr sz="800" spc="-15" dirty="0">
                <a:latin typeface="Arial"/>
                <a:cs typeface="Arial"/>
              </a:rPr>
              <a:t> </a:t>
            </a:r>
            <a:r>
              <a:rPr sz="800" dirty="0">
                <a:latin typeface="Arial"/>
                <a:cs typeface="Arial"/>
              </a:rPr>
              <a:t>share</a:t>
            </a:r>
            <a:r>
              <a:rPr sz="800" spc="-10" dirty="0">
                <a:latin typeface="Arial"/>
                <a:cs typeface="Arial"/>
              </a:rPr>
              <a:t> </a:t>
            </a:r>
            <a:r>
              <a:rPr sz="800" dirty="0">
                <a:latin typeface="Arial"/>
                <a:cs typeface="Arial"/>
              </a:rPr>
              <a:t>will</a:t>
            </a:r>
            <a:r>
              <a:rPr sz="800" spc="-25" dirty="0">
                <a:latin typeface="Arial"/>
                <a:cs typeface="Arial"/>
              </a:rPr>
              <a:t> </a:t>
            </a:r>
            <a:r>
              <a:rPr sz="800" dirty="0">
                <a:latin typeface="Arial"/>
                <a:cs typeface="Arial"/>
              </a:rPr>
              <a:t>be</a:t>
            </a:r>
            <a:r>
              <a:rPr sz="800" spc="-10" dirty="0">
                <a:latin typeface="Arial"/>
                <a:cs typeface="Arial"/>
              </a:rPr>
              <a:t> </a:t>
            </a:r>
            <a:r>
              <a:rPr sz="800" dirty="0">
                <a:latin typeface="Arial"/>
                <a:cs typeface="Arial"/>
              </a:rPr>
              <a:t>included</a:t>
            </a:r>
            <a:r>
              <a:rPr sz="800" spc="-10" dirty="0">
                <a:latin typeface="Arial"/>
                <a:cs typeface="Arial"/>
              </a:rPr>
              <a:t> </a:t>
            </a:r>
            <a:r>
              <a:rPr sz="800" dirty="0">
                <a:latin typeface="Arial"/>
                <a:cs typeface="Arial"/>
              </a:rPr>
              <a:t>in</a:t>
            </a:r>
            <a:r>
              <a:rPr sz="800" spc="-20" dirty="0">
                <a:latin typeface="Arial"/>
                <a:cs typeface="Arial"/>
              </a:rPr>
              <a:t> </a:t>
            </a:r>
            <a:r>
              <a:rPr sz="800" dirty="0">
                <a:latin typeface="Arial"/>
                <a:cs typeface="Arial"/>
              </a:rPr>
              <a:t>the</a:t>
            </a:r>
            <a:r>
              <a:rPr sz="800" spc="-10" dirty="0">
                <a:latin typeface="Arial"/>
                <a:cs typeface="Arial"/>
              </a:rPr>
              <a:t> </a:t>
            </a:r>
            <a:r>
              <a:rPr sz="800" dirty="0">
                <a:latin typeface="Arial"/>
                <a:cs typeface="Arial"/>
              </a:rPr>
              <a:t>donor’s</a:t>
            </a:r>
            <a:r>
              <a:rPr sz="800" spc="-5" dirty="0">
                <a:latin typeface="Arial"/>
                <a:cs typeface="Arial"/>
              </a:rPr>
              <a:t> </a:t>
            </a:r>
            <a:r>
              <a:rPr sz="800" dirty="0">
                <a:latin typeface="Arial"/>
                <a:cs typeface="Arial"/>
              </a:rPr>
              <a:t>estate</a:t>
            </a:r>
            <a:r>
              <a:rPr sz="800" spc="-5" dirty="0">
                <a:latin typeface="Arial"/>
                <a:cs typeface="Arial"/>
              </a:rPr>
              <a:t> </a:t>
            </a:r>
            <a:r>
              <a:rPr sz="800" dirty="0">
                <a:latin typeface="Arial"/>
                <a:cs typeface="Arial"/>
              </a:rPr>
              <a:t>for</a:t>
            </a:r>
            <a:r>
              <a:rPr sz="800" spc="-20" dirty="0">
                <a:latin typeface="Arial"/>
                <a:cs typeface="Arial"/>
              </a:rPr>
              <a:t> </a:t>
            </a:r>
            <a:r>
              <a:rPr sz="800" dirty="0">
                <a:latin typeface="Arial"/>
                <a:cs typeface="Arial"/>
              </a:rPr>
              <a:t>federal estate</a:t>
            </a:r>
            <a:r>
              <a:rPr sz="800" spc="-5" dirty="0">
                <a:latin typeface="Arial"/>
                <a:cs typeface="Arial"/>
              </a:rPr>
              <a:t> </a:t>
            </a:r>
            <a:r>
              <a:rPr sz="800" dirty="0">
                <a:latin typeface="Arial"/>
                <a:cs typeface="Arial"/>
              </a:rPr>
              <a:t>tax</a:t>
            </a:r>
            <a:r>
              <a:rPr sz="800" spc="-15" dirty="0">
                <a:latin typeface="Arial"/>
                <a:cs typeface="Arial"/>
              </a:rPr>
              <a:t> </a:t>
            </a:r>
            <a:r>
              <a:rPr sz="800" dirty="0">
                <a:latin typeface="Arial"/>
                <a:cs typeface="Arial"/>
              </a:rPr>
              <a:t>purposes. State</a:t>
            </a:r>
            <a:r>
              <a:rPr sz="800" spc="-5" dirty="0">
                <a:latin typeface="Arial"/>
                <a:cs typeface="Arial"/>
              </a:rPr>
              <a:t> </a:t>
            </a:r>
            <a:r>
              <a:rPr sz="800" dirty="0">
                <a:latin typeface="Arial"/>
                <a:cs typeface="Arial"/>
              </a:rPr>
              <a:t>gift</a:t>
            </a:r>
            <a:r>
              <a:rPr sz="800" spc="-15" dirty="0">
                <a:latin typeface="Arial"/>
                <a:cs typeface="Arial"/>
              </a:rPr>
              <a:t> </a:t>
            </a:r>
            <a:r>
              <a:rPr sz="800" dirty="0">
                <a:latin typeface="Arial"/>
                <a:cs typeface="Arial"/>
              </a:rPr>
              <a:t>and</a:t>
            </a:r>
            <a:r>
              <a:rPr sz="800" spc="-5" dirty="0">
                <a:latin typeface="Arial"/>
                <a:cs typeface="Arial"/>
              </a:rPr>
              <a:t> </a:t>
            </a:r>
            <a:r>
              <a:rPr sz="800" dirty="0">
                <a:latin typeface="Arial"/>
                <a:cs typeface="Arial"/>
              </a:rPr>
              <a:t>estate</a:t>
            </a:r>
            <a:r>
              <a:rPr sz="800" spc="-5" dirty="0">
                <a:latin typeface="Arial"/>
                <a:cs typeface="Arial"/>
              </a:rPr>
              <a:t> </a:t>
            </a:r>
            <a:r>
              <a:rPr sz="800" dirty="0">
                <a:latin typeface="Arial"/>
                <a:cs typeface="Arial"/>
              </a:rPr>
              <a:t>tax</a:t>
            </a:r>
            <a:r>
              <a:rPr sz="800" spc="5" dirty="0">
                <a:latin typeface="Arial"/>
                <a:cs typeface="Arial"/>
              </a:rPr>
              <a:t> </a:t>
            </a:r>
            <a:r>
              <a:rPr sz="800" dirty="0">
                <a:latin typeface="Arial"/>
                <a:cs typeface="Arial"/>
              </a:rPr>
              <a:t>laws</a:t>
            </a:r>
            <a:r>
              <a:rPr sz="800" spc="-15" dirty="0">
                <a:latin typeface="Arial"/>
                <a:cs typeface="Arial"/>
              </a:rPr>
              <a:t> </a:t>
            </a:r>
            <a:r>
              <a:rPr sz="800" dirty="0">
                <a:latin typeface="Arial"/>
                <a:cs typeface="Arial"/>
              </a:rPr>
              <a:t>may</a:t>
            </a:r>
            <a:r>
              <a:rPr sz="800" spc="-25" dirty="0">
                <a:latin typeface="Arial"/>
                <a:cs typeface="Arial"/>
              </a:rPr>
              <a:t> </a:t>
            </a:r>
            <a:r>
              <a:rPr sz="800" spc="-10" dirty="0">
                <a:latin typeface="Arial"/>
                <a:cs typeface="Arial"/>
              </a:rPr>
              <a:t>vary.</a:t>
            </a:r>
            <a:endParaRPr sz="800">
              <a:latin typeface="Arial"/>
              <a:cs typeface="Arial"/>
            </a:endParaRPr>
          </a:p>
        </p:txBody>
      </p:sp>
      <p:sp>
        <p:nvSpPr>
          <p:cNvPr id="28" name="object 28"/>
          <p:cNvSpPr txBox="1"/>
          <p:nvPr/>
        </p:nvSpPr>
        <p:spPr>
          <a:xfrm>
            <a:off x="2906267" y="1062989"/>
            <a:ext cx="3237230" cy="707390"/>
          </a:xfrm>
          <a:prstGeom prst="rect">
            <a:avLst/>
          </a:prstGeom>
          <a:solidFill>
            <a:srgbClr val="FF7769"/>
          </a:solidFill>
        </p:spPr>
        <p:txBody>
          <a:bodyPr vert="horz" wrap="square" lIns="0" tIns="71755" rIns="0" bIns="0" rtlCol="0">
            <a:spAutoFit/>
          </a:bodyPr>
          <a:lstStyle/>
          <a:p>
            <a:pPr algn="ctr">
              <a:lnSpc>
                <a:spcPct val="100000"/>
              </a:lnSpc>
              <a:spcBef>
                <a:spcPts val="565"/>
              </a:spcBef>
            </a:pPr>
            <a:r>
              <a:rPr sz="2000" dirty="0">
                <a:solidFill>
                  <a:srgbClr val="FFFFFF"/>
                </a:solidFill>
                <a:latin typeface="Arial"/>
                <a:cs typeface="Arial"/>
              </a:rPr>
              <a:t>Susan</a:t>
            </a:r>
            <a:r>
              <a:rPr sz="2000" spc="-55" dirty="0">
                <a:solidFill>
                  <a:srgbClr val="FFFFFF"/>
                </a:solidFill>
                <a:latin typeface="Arial"/>
                <a:cs typeface="Arial"/>
              </a:rPr>
              <a:t> </a:t>
            </a:r>
            <a:r>
              <a:rPr sz="2000" dirty="0">
                <a:solidFill>
                  <a:srgbClr val="FFFFFF"/>
                </a:solidFill>
                <a:latin typeface="Arial"/>
                <a:cs typeface="Arial"/>
              </a:rPr>
              <a:t>and</a:t>
            </a:r>
            <a:r>
              <a:rPr sz="2000" spc="-70" dirty="0">
                <a:solidFill>
                  <a:srgbClr val="FFFFFF"/>
                </a:solidFill>
                <a:latin typeface="Arial"/>
                <a:cs typeface="Arial"/>
              </a:rPr>
              <a:t> </a:t>
            </a:r>
            <a:r>
              <a:rPr sz="2000" spc="-10" dirty="0">
                <a:solidFill>
                  <a:srgbClr val="FFFFFF"/>
                </a:solidFill>
                <a:latin typeface="Arial"/>
                <a:cs typeface="Arial"/>
              </a:rPr>
              <a:t>Howard</a:t>
            </a:r>
            <a:endParaRPr sz="2000">
              <a:latin typeface="Arial"/>
              <a:cs typeface="Arial"/>
            </a:endParaRPr>
          </a:p>
          <a:p>
            <a:pPr algn="ctr">
              <a:lnSpc>
                <a:spcPct val="100000"/>
              </a:lnSpc>
              <a:spcBef>
                <a:spcPts val="10"/>
              </a:spcBef>
            </a:pPr>
            <a:r>
              <a:rPr sz="1600" spc="-10" dirty="0">
                <a:solidFill>
                  <a:srgbClr val="FFFFFF"/>
                </a:solidFill>
                <a:latin typeface="Arial"/>
                <a:cs typeface="Arial"/>
              </a:rPr>
              <a:t>Grandparents</a:t>
            </a:r>
            <a:endParaRPr sz="1600">
              <a:latin typeface="Arial"/>
              <a:cs typeface="Arial"/>
            </a:endParaRPr>
          </a:p>
        </p:txBody>
      </p:sp>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87870" y="2552300"/>
            <a:ext cx="7853045" cy="1122680"/>
          </a:xfrm>
          <a:prstGeom prst="rect">
            <a:avLst/>
          </a:prstGeom>
        </p:spPr>
        <p:txBody>
          <a:bodyPr vert="horz" wrap="square" lIns="0" tIns="12700" rIns="0" bIns="0" rtlCol="0">
            <a:spAutoFit/>
          </a:bodyPr>
          <a:lstStyle/>
          <a:p>
            <a:pPr marL="12700">
              <a:lnSpc>
                <a:spcPct val="100000"/>
              </a:lnSpc>
              <a:spcBef>
                <a:spcPts val="100"/>
              </a:spcBef>
            </a:pPr>
            <a:r>
              <a:rPr sz="7200" dirty="0">
                <a:solidFill>
                  <a:srgbClr val="FFFFFF"/>
                </a:solidFill>
              </a:rPr>
              <a:t>529</a:t>
            </a:r>
            <a:r>
              <a:rPr sz="7200" spc="-20" dirty="0">
                <a:solidFill>
                  <a:srgbClr val="FFFFFF"/>
                </a:solidFill>
              </a:rPr>
              <a:t> </a:t>
            </a:r>
            <a:r>
              <a:rPr sz="7200" dirty="0">
                <a:solidFill>
                  <a:srgbClr val="FFFFFF"/>
                </a:solidFill>
              </a:rPr>
              <a:t>plan</a:t>
            </a:r>
            <a:r>
              <a:rPr sz="7200" spc="-5" dirty="0">
                <a:solidFill>
                  <a:srgbClr val="FFFFFF"/>
                </a:solidFill>
              </a:rPr>
              <a:t> </a:t>
            </a:r>
            <a:r>
              <a:rPr sz="7200" spc="-10" dirty="0">
                <a:solidFill>
                  <a:srgbClr val="FFFFFF"/>
                </a:solidFill>
              </a:rPr>
              <a:t>overview</a:t>
            </a:r>
            <a:endParaRPr sz="7200"/>
          </a:p>
        </p:txBody>
      </p:sp>
      <p:sp>
        <p:nvSpPr>
          <p:cNvPr id="3" name="object 3"/>
          <p:cNvSpPr txBox="1">
            <a:spLocks noGrp="1"/>
          </p:cNvSpPr>
          <p:nvPr>
            <p:ph type="sldNum" sz="quarter" idx="7"/>
          </p:nvPr>
        </p:nvSpPr>
        <p:spPr>
          <a:prstGeom prst="rect">
            <a:avLst/>
          </a:prstGeom>
        </p:spPr>
        <p:txBody>
          <a:bodyPr vert="horz" wrap="square" lIns="0" tIns="2540" rIns="0" bIns="0" rtlCol="0">
            <a:spAutoFit/>
          </a:bodyPr>
          <a:lstStyle/>
          <a:p>
            <a:pPr marL="94615">
              <a:lnSpc>
                <a:spcPct val="100000"/>
              </a:lnSpc>
              <a:spcBef>
                <a:spcPts val="20"/>
              </a:spcBef>
            </a:pPr>
            <a:fld id="{81D60167-4931-47E6-BA6A-407CBD079E47}" type="slidenum">
              <a:rPr spc="-5" dirty="0">
                <a:solidFill>
                  <a:srgbClr val="FFFFFF"/>
                </a:solidFill>
              </a:rPr>
              <a:t>3</a:t>
            </a:fld>
            <a:endParaRPr spc="-5" dirty="0">
              <a:solidFill>
                <a:srgbClr val="FFFFFF"/>
              </a:solidFill>
            </a:endParaRPr>
          </a:p>
        </p:txBody>
      </p:sp>
    </p:spTree>
  </p:cSld>
  <p:clrMapOvr>
    <a:masterClrMapping/>
  </p:clrMapOvr>
  <p:transition spd="med">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dirty="0"/>
              <a:t>Gifting</a:t>
            </a:r>
            <a:r>
              <a:rPr spc="-45" dirty="0"/>
              <a:t> </a:t>
            </a:r>
            <a:r>
              <a:rPr dirty="0"/>
              <a:t>over</a:t>
            </a:r>
            <a:r>
              <a:rPr spc="-15" dirty="0"/>
              <a:t> </a:t>
            </a:r>
            <a:r>
              <a:rPr dirty="0"/>
              <a:t>five</a:t>
            </a:r>
            <a:r>
              <a:rPr spc="-20" dirty="0"/>
              <a:t> </a:t>
            </a:r>
            <a:r>
              <a:rPr spc="-10" dirty="0"/>
              <a:t>years</a:t>
            </a:r>
          </a:p>
        </p:txBody>
      </p:sp>
      <p:sp>
        <p:nvSpPr>
          <p:cNvPr id="3" name="object 3"/>
          <p:cNvSpPr txBox="1"/>
          <p:nvPr/>
        </p:nvSpPr>
        <p:spPr>
          <a:xfrm>
            <a:off x="3202410" y="6436050"/>
            <a:ext cx="3791585" cy="147320"/>
          </a:xfrm>
          <a:prstGeom prst="rect">
            <a:avLst/>
          </a:prstGeom>
        </p:spPr>
        <p:txBody>
          <a:bodyPr vert="horz" wrap="square" lIns="0" tIns="12065" rIns="0" bIns="0" rtlCol="0">
            <a:spAutoFit/>
          </a:bodyPr>
          <a:lstStyle/>
          <a:p>
            <a:pPr marL="12700">
              <a:lnSpc>
                <a:spcPct val="100000"/>
              </a:lnSpc>
              <a:spcBef>
                <a:spcPts val="95"/>
              </a:spcBef>
            </a:pPr>
            <a:r>
              <a:rPr sz="800" dirty="0">
                <a:latin typeface="Arial"/>
                <a:cs typeface="Arial"/>
              </a:rPr>
              <a:t>Hypothetical</a:t>
            </a:r>
            <a:r>
              <a:rPr sz="800" spc="-10" dirty="0">
                <a:latin typeface="Arial"/>
                <a:cs typeface="Arial"/>
              </a:rPr>
              <a:t> </a:t>
            </a:r>
            <a:r>
              <a:rPr sz="800" dirty="0">
                <a:latin typeface="Arial"/>
                <a:cs typeface="Arial"/>
              </a:rPr>
              <a:t>example</a:t>
            </a:r>
            <a:r>
              <a:rPr sz="800" spc="-10" dirty="0">
                <a:latin typeface="Arial"/>
                <a:cs typeface="Arial"/>
              </a:rPr>
              <a:t> </a:t>
            </a:r>
            <a:r>
              <a:rPr sz="800" dirty="0">
                <a:latin typeface="Arial"/>
                <a:cs typeface="Arial"/>
              </a:rPr>
              <a:t>is</a:t>
            </a:r>
            <a:r>
              <a:rPr sz="800" spc="-35" dirty="0">
                <a:latin typeface="Arial"/>
                <a:cs typeface="Arial"/>
              </a:rPr>
              <a:t> </a:t>
            </a:r>
            <a:r>
              <a:rPr sz="800" dirty="0">
                <a:latin typeface="Arial"/>
                <a:cs typeface="Arial"/>
              </a:rPr>
              <a:t>for</a:t>
            </a:r>
            <a:r>
              <a:rPr sz="800" spc="-25" dirty="0">
                <a:latin typeface="Arial"/>
                <a:cs typeface="Arial"/>
              </a:rPr>
              <a:t> </a:t>
            </a:r>
            <a:r>
              <a:rPr sz="800" dirty="0">
                <a:latin typeface="Arial"/>
                <a:cs typeface="Arial"/>
              </a:rPr>
              <a:t>illustrative</a:t>
            </a:r>
            <a:r>
              <a:rPr sz="800" spc="-35" dirty="0">
                <a:latin typeface="Arial"/>
                <a:cs typeface="Arial"/>
              </a:rPr>
              <a:t> </a:t>
            </a:r>
            <a:r>
              <a:rPr sz="800" dirty="0">
                <a:latin typeface="Arial"/>
                <a:cs typeface="Arial"/>
              </a:rPr>
              <a:t>purposes only.</a:t>
            </a:r>
            <a:r>
              <a:rPr sz="800" spc="-10" dirty="0">
                <a:latin typeface="Arial"/>
                <a:cs typeface="Arial"/>
              </a:rPr>
              <a:t> </a:t>
            </a:r>
            <a:r>
              <a:rPr sz="800" dirty="0">
                <a:latin typeface="Arial"/>
                <a:cs typeface="Arial"/>
              </a:rPr>
              <a:t>Not</a:t>
            </a:r>
            <a:r>
              <a:rPr sz="800" spc="-25" dirty="0">
                <a:latin typeface="Arial"/>
                <a:cs typeface="Arial"/>
              </a:rPr>
              <a:t> </a:t>
            </a:r>
            <a:r>
              <a:rPr sz="800" dirty="0">
                <a:latin typeface="Arial"/>
                <a:cs typeface="Arial"/>
              </a:rPr>
              <a:t>indicative</a:t>
            </a:r>
            <a:r>
              <a:rPr sz="800" spc="-20" dirty="0">
                <a:latin typeface="Arial"/>
                <a:cs typeface="Arial"/>
              </a:rPr>
              <a:t> </a:t>
            </a:r>
            <a:r>
              <a:rPr sz="800" dirty="0">
                <a:latin typeface="Arial"/>
                <a:cs typeface="Arial"/>
              </a:rPr>
              <a:t>of</a:t>
            </a:r>
            <a:r>
              <a:rPr sz="800" spc="-20" dirty="0">
                <a:latin typeface="Arial"/>
                <a:cs typeface="Arial"/>
              </a:rPr>
              <a:t> </a:t>
            </a:r>
            <a:r>
              <a:rPr sz="800" dirty="0">
                <a:latin typeface="Arial"/>
                <a:cs typeface="Arial"/>
              </a:rPr>
              <a:t>any</a:t>
            </a:r>
            <a:r>
              <a:rPr sz="800" spc="-25" dirty="0">
                <a:latin typeface="Arial"/>
                <a:cs typeface="Arial"/>
              </a:rPr>
              <a:t> </a:t>
            </a:r>
            <a:r>
              <a:rPr sz="800" spc="-10" dirty="0">
                <a:latin typeface="Arial"/>
                <a:cs typeface="Arial"/>
              </a:rPr>
              <a:t>portfolio.</a:t>
            </a:r>
            <a:endParaRPr sz="800">
              <a:latin typeface="Arial"/>
              <a:cs typeface="Arial"/>
            </a:endParaRPr>
          </a:p>
        </p:txBody>
      </p:sp>
      <p:grpSp>
        <p:nvGrpSpPr>
          <p:cNvPr id="4" name="object 4"/>
          <p:cNvGrpSpPr/>
          <p:nvPr/>
        </p:nvGrpSpPr>
        <p:grpSpPr>
          <a:xfrm>
            <a:off x="1263396" y="2111882"/>
            <a:ext cx="7329170" cy="952500"/>
            <a:chOff x="1263396" y="2111882"/>
            <a:chExt cx="7329170" cy="952500"/>
          </a:xfrm>
        </p:grpSpPr>
        <p:sp>
          <p:nvSpPr>
            <p:cNvPr id="5" name="object 5"/>
            <p:cNvSpPr/>
            <p:nvPr/>
          </p:nvSpPr>
          <p:spPr>
            <a:xfrm>
              <a:off x="1272921" y="2422016"/>
              <a:ext cx="6638290" cy="381000"/>
            </a:xfrm>
            <a:custGeom>
              <a:avLst/>
              <a:gdLst/>
              <a:ahLst/>
              <a:cxnLst/>
              <a:rect l="l" t="t" r="r" b="b"/>
              <a:pathLst>
                <a:path w="6638290" h="381000">
                  <a:moveTo>
                    <a:pt x="0" y="358775"/>
                  </a:moveTo>
                  <a:lnTo>
                    <a:pt x="0" y="0"/>
                  </a:lnTo>
                  <a:lnTo>
                    <a:pt x="6637782" y="0"/>
                  </a:lnTo>
                  <a:lnTo>
                    <a:pt x="6637782" y="381000"/>
                  </a:lnTo>
                </a:path>
              </a:pathLst>
            </a:custGeom>
            <a:ln w="19050">
              <a:solidFill>
                <a:srgbClr val="000000"/>
              </a:solidFill>
            </a:ln>
          </p:spPr>
          <p:txBody>
            <a:bodyPr wrap="square" lIns="0" tIns="0" rIns="0" bIns="0" rtlCol="0"/>
            <a:lstStyle/>
            <a:p>
              <a:endParaRPr/>
            </a:p>
          </p:txBody>
        </p:sp>
        <p:sp>
          <p:nvSpPr>
            <p:cNvPr id="6" name="object 6"/>
            <p:cNvSpPr/>
            <p:nvPr/>
          </p:nvSpPr>
          <p:spPr>
            <a:xfrm>
              <a:off x="2930271" y="2121407"/>
              <a:ext cx="3329304" cy="544195"/>
            </a:xfrm>
            <a:custGeom>
              <a:avLst/>
              <a:gdLst/>
              <a:ahLst/>
              <a:cxnLst/>
              <a:rect l="l" t="t" r="r" b="b"/>
              <a:pathLst>
                <a:path w="3329304" h="544194">
                  <a:moveTo>
                    <a:pt x="3329178" y="296037"/>
                  </a:moveTo>
                  <a:lnTo>
                    <a:pt x="3329178" y="544068"/>
                  </a:lnTo>
                </a:path>
                <a:path w="3329304" h="544194">
                  <a:moveTo>
                    <a:pt x="0" y="305943"/>
                  </a:moveTo>
                  <a:lnTo>
                    <a:pt x="0" y="544068"/>
                  </a:lnTo>
                </a:path>
                <a:path w="3329304" h="544194">
                  <a:moveTo>
                    <a:pt x="1663445" y="0"/>
                  </a:moveTo>
                  <a:lnTo>
                    <a:pt x="1663445" y="544068"/>
                  </a:lnTo>
                </a:path>
              </a:pathLst>
            </a:custGeom>
            <a:ln w="19050">
              <a:solidFill>
                <a:srgbClr val="000000"/>
              </a:solidFill>
            </a:ln>
          </p:spPr>
          <p:txBody>
            <a:bodyPr wrap="square" lIns="0" tIns="0" rIns="0" bIns="0" rtlCol="0"/>
            <a:lstStyle/>
            <a:p>
              <a:endParaRPr/>
            </a:p>
          </p:txBody>
        </p:sp>
        <p:sp>
          <p:nvSpPr>
            <p:cNvPr id="7" name="object 7"/>
            <p:cNvSpPr/>
            <p:nvPr/>
          </p:nvSpPr>
          <p:spPr>
            <a:xfrm>
              <a:off x="7249667" y="2665475"/>
              <a:ext cx="1343025" cy="398780"/>
            </a:xfrm>
            <a:custGeom>
              <a:avLst/>
              <a:gdLst/>
              <a:ahLst/>
              <a:cxnLst/>
              <a:rect l="l" t="t" r="r" b="b"/>
              <a:pathLst>
                <a:path w="1343025" h="398780">
                  <a:moveTo>
                    <a:pt x="1342644" y="0"/>
                  </a:moveTo>
                  <a:lnTo>
                    <a:pt x="0" y="0"/>
                  </a:lnTo>
                  <a:lnTo>
                    <a:pt x="0" y="398525"/>
                  </a:lnTo>
                  <a:lnTo>
                    <a:pt x="1342644" y="398525"/>
                  </a:lnTo>
                  <a:lnTo>
                    <a:pt x="1342644" y="0"/>
                  </a:lnTo>
                  <a:close/>
                </a:path>
              </a:pathLst>
            </a:custGeom>
            <a:solidFill>
              <a:srgbClr val="0000C1"/>
            </a:solidFill>
          </p:spPr>
          <p:txBody>
            <a:bodyPr wrap="square" lIns="0" tIns="0" rIns="0" bIns="0" rtlCol="0"/>
            <a:lstStyle/>
            <a:p>
              <a:endParaRPr/>
            </a:p>
          </p:txBody>
        </p:sp>
      </p:grpSp>
      <p:graphicFrame>
        <p:nvGraphicFramePr>
          <p:cNvPr id="8" name="object 8"/>
          <p:cNvGraphicFramePr>
            <a:graphicFrameLocks noGrp="1"/>
          </p:cNvGraphicFramePr>
          <p:nvPr/>
        </p:nvGraphicFramePr>
        <p:xfrm>
          <a:off x="2271522" y="3358896"/>
          <a:ext cx="1308735" cy="2005965"/>
        </p:xfrm>
        <a:graphic>
          <a:graphicData uri="http://schemas.openxmlformats.org/drawingml/2006/table">
            <a:tbl>
              <a:tblPr firstRow="1" bandRow="1">
                <a:tableStyleId>{2D5ABB26-0587-4C30-8999-92F81FD0307C}</a:tableStyleId>
              </a:tblPr>
              <a:tblGrid>
                <a:gridCol w="597535">
                  <a:extLst>
                    <a:ext uri="{9D8B030D-6E8A-4147-A177-3AD203B41FA5}">
                      <a16:colId xmlns:a16="http://schemas.microsoft.com/office/drawing/2014/main" val="20000"/>
                    </a:ext>
                  </a:extLst>
                </a:gridCol>
                <a:gridCol w="57150">
                  <a:extLst>
                    <a:ext uri="{9D8B030D-6E8A-4147-A177-3AD203B41FA5}">
                      <a16:colId xmlns:a16="http://schemas.microsoft.com/office/drawing/2014/main" val="20001"/>
                    </a:ext>
                  </a:extLst>
                </a:gridCol>
                <a:gridCol w="57150">
                  <a:extLst>
                    <a:ext uri="{9D8B030D-6E8A-4147-A177-3AD203B41FA5}">
                      <a16:colId xmlns:a16="http://schemas.microsoft.com/office/drawing/2014/main" val="20002"/>
                    </a:ext>
                  </a:extLst>
                </a:gridCol>
                <a:gridCol w="596900">
                  <a:extLst>
                    <a:ext uri="{9D8B030D-6E8A-4147-A177-3AD203B41FA5}">
                      <a16:colId xmlns:a16="http://schemas.microsoft.com/office/drawing/2014/main" val="20003"/>
                    </a:ext>
                  </a:extLst>
                </a:gridCol>
              </a:tblGrid>
              <a:tr h="454025">
                <a:tc gridSpan="4">
                  <a:txBody>
                    <a:bodyPr/>
                    <a:lstStyle/>
                    <a:p>
                      <a:pPr marL="195580">
                        <a:lnSpc>
                          <a:spcPct val="100000"/>
                        </a:lnSpc>
                        <a:spcBef>
                          <a:spcPts val="530"/>
                        </a:spcBef>
                      </a:pPr>
                      <a:r>
                        <a:rPr sz="2000" spc="-10" dirty="0">
                          <a:solidFill>
                            <a:srgbClr val="FFFFFF"/>
                          </a:solidFill>
                          <a:latin typeface="Arial"/>
                          <a:cs typeface="Arial"/>
                        </a:rPr>
                        <a:t>$13,200</a:t>
                      </a:r>
                      <a:endParaRPr sz="2000">
                        <a:latin typeface="Arial"/>
                        <a:cs typeface="Arial"/>
                      </a:endParaRPr>
                    </a:p>
                  </a:txBody>
                  <a:tcPr marL="0" marR="0" marT="67310" marB="0">
                    <a:solidFill>
                      <a:srgbClr val="00A757"/>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0"/>
                  </a:ext>
                </a:extLst>
              </a:tr>
              <a:tr h="325120">
                <a:tc gridSpan="2">
                  <a:txBody>
                    <a:bodyPr/>
                    <a:lstStyle/>
                    <a:p>
                      <a:pPr>
                        <a:lnSpc>
                          <a:spcPct val="100000"/>
                        </a:lnSpc>
                      </a:pPr>
                      <a:endParaRPr sz="1600">
                        <a:latin typeface="Times New Roman"/>
                        <a:cs typeface="Times New Roman"/>
                      </a:endParaRPr>
                    </a:p>
                  </a:txBody>
                  <a:tcPr marL="0" marR="0" marT="0" marB="0">
                    <a:lnR w="19050">
                      <a:solidFill>
                        <a:srgbClr val="000000"/>
                      </a:solidFill>
                      <a:prstDash val="solid"/>
                    </a:lnR>
                  </a:tcPr>
                </a:tc>
                <a:tc hMerge="1">
                  <a:txBody>
                    <a:bodyPr/>
                    <a:lstStyle/>
                    <a:p>
                      <a:endParaRPr/>
                    </a:p>
                  </a:txBody>
                  <a:tcPr marL="0" marR="0" marT="0" marB="0"/>
                </a:tc>
                <a:tc gridSpan="2">
                  <a:txBody>
                    <a:bodyPr/>
                    <a:lstStyle/>
                    <a:p>
                      <a:pPr>
                        <a:lnSpc>
                          <a:spcPct val="100000"/>
                        </a:lnSpc>
                      </a:pPr>
                      <a:endParaRPr sz="1600">
                        <a:latin typeface="Times New Roman"/>
                        <a:cs typeface="Times New Roman"/>
                      </a:endParaRPr>
                    </a:p>
                  </a:txBody>
                  <a:tcPr marL="0" marR="0" marT="0" marB="0">
                    <a:lnL w="19050">
                      <a:solidFill>
                        <a:srgbClr val="000000"/>
                      </a:solidFill>
                      <a:prstDash val="solid"/>
                    </a:lnL>
                  </a:tcPr>
                </a:tc>
                <a:tc hMerge="1">
                  <a:txBody>
                    <a:bodyPr/>
                    <a:lstStyle/>
                    <a:p>
                      <a:endParaRPr/>
                    </a:p>
                  </a:txBody>
                  <a:tcPr marL="0" marR="0" marT="0" marB="0"/>
                </a:tc>
                <a:extLst>
                  <a:ext uri="{0D108BD9-81ED-4DB2-BD59-A6C34878D82A}">
                    <a16:rowId xmlns:a16="http://schemas.microsoft.com/office/drawing/2014/main" val="10001"/>
                  </a:ext>
                </a:extLst>
              </a:tr>
              <a:tr h="457200">
                <a:tc gridSpan="4">
                  <a:txBody>
                    <a:bodyPr/>
                    <a:lstStyle/>
                    <a:p>
                      <a:pPr marL="266065">
                        <a:lnSpc>
                          <a:spcPct val="100000"/>
                        </a:lnSpc>
                        <a:spcBef>
                          <a:spcPts val="545"/>
                        </a:spcBef>
                      </a:pPr>
                      <a:r>
                        <a:rPr sz="2000" spc="-10" dirty="0">
                          <a:solidFill>
                            <a:srgbClr val="FFFFFF"/>
                          </a:solidFill>
                          <a:latin typeface="Arial"/>
                          <a:cs typeface="Arial"/>
                        </a:rPr>
                        <a:t>$4,800</a:t>
                      </a:r>
                      <a:endParaRPr sz="2000">
                        <a:latin typeface="Arial"/>
                        <a:cs typeface="Arial"/>
                      </a:endParaRPr>
                    </a:p>
                  </a:txBody>
                  <a:tcPr marL="0" marR="0" marT="69215" marB="0">
                    <a:solidFill>
                      <a:srgbClr val="00A757"/>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2"/>
                  </a:ext>
                </a:extLst>
              </a:tr>
              <a:tr h="315595">
                <a:tc>
                  <a:txBody>
                    <a:bodyPr/>
                    <a:lstStyle/>
                    <a:p>
                      <a:pPr>
                        <a:lnSpc>
                          <a:spcPct val="100000"/>
                        </a:lnSpc>
                      </a:pPr>
                      <a:endParaRPr sz="1600">
                        <a:latin typeface="Times New Roman"/>
                        <a:cs typeface="Times New Roman"/>
                      </a:endParaRPr>
                    </a:p>
                  </a:txBody>
                  <a:tcPr marL="0" marR="0" marT="0" marB="0">
                    <a:lnR w="19050">
                      <a:solidFill>
                        <a:srgbClr val="000000"/>
                      </a:solidFill>
                      <a:prstDash val="solid"/>
                    </a:lnR>
                  </a:tcPr>
                </a:tc>
                <a:tc gridSpan="2">
                  <a:txBody>
                    <a:bodyPr/>
                    <a:lstStyle/>
                    <a:p>
                      <a:pPr>
                        <a:lnSpc>
                          <a:spcPct val="100000"/>
                        </a:lnSpc>
                      </a:pPr>
                      <a:endParaRPr sz="1600">
                        <a:latin typeface="Times New Roman"/>
                        <a:cs typeface="Times New Roman"/>
                      </a:endParaRPr>
                    </a:p>
                  </a:txBody>
                  <a:tcPr marL="0" marR="0" marT="0" marB="0">
                    <a:lnL w="19050">
                      <a:solidFill>
                        <a:srgbClr val="000000"/>
                      </a:solidFill>
                      <a:prstDash val="solid"/>
                    </a:lnL>
                    <a:lnR w="19050">
                      <a:solidFill>
                        <a:srgbClr val="000000"/>
                      </a:solidFill>
                      <a:prstDash val="solid"/>
                    </a:lnR>
                  </a:tcPr>
                </a:tc>
                <a:tc hMerge="1">
                  <a:txBody>
                    <a:bodyPr/>
                    <a:lstStyle/>
                    <a:p>
                      <a:endParaRPr/>
                    </a:p>
                  </a:txBody>
                  <a:tcPr marL="0" marR="0" marT="0" marB="0"/>
                </a:tc>
                <a:tc>
                  <a:txBody>
                    <a:bodyPr/>
                    <a:lstStyle/>
                    <a:p>
                      <a:pPr>
                        <a:lnSpc>
                          <a:spcPct val="100000"/>
                        </a:lnSpc>
                      </a:pPr>
                      <a:endParaRPr sz="1600">
                        <a:latin typeface="Times New Roman"/>
                        <a:cs typeface="Times New Roman"/>
                      </a:endParaRPr>
                    </a:p>
                  </a:txBody>
                  <a:tcPr marL="0" marR="0" marT="0" marB="0">
                    <a:lnL w="19050">
                      <a:solidFill>
                        <a:srgbClr val="000000"/>
                      </a:solidFill>
                      <a:prstDash val="solid"/>
                    </a:lnL>
                  </a:tcPr>
                </a:tc>
                <a:extLst>
                  <a:ext uri="{0D108BD9-81ED-4DB2-BD59-A6C34878D82A}">
                    <a16:rowId xmlns:a16="http://schemas.microsoft.com/office/drawing/2014/main" val="10003"/>
                  </a:ext>
                </a:extLst>
              </a:tr>
              <a:tr h="454025">
                <a:tc gridSpan="4">
                  <a:txBody>
                    <a:bodyPr/>
                    <a:lstStyle/>
                    <a:p>
                      <a:pPr marL="195580">
                        <a:lnSpc>
                          <a:spcPct val="100000"/>
                        </a:lnSpc>
                        <a:spcBef>
                          <a:spcPts val="530"/>
                        </a:spcBef>
                      </a:pPr>
                      <a:r>
                        <a:rPr sz="2000" spc="-10" dirty="0">
                          <a:solidFill>
                            <a:srgbClr val="FFFFFF"/>
                          </a:solidFill>
                          <a:latin typeface="Arial"/>
                          <a:cs typeface="Arial"/>
                        </a:rPr>
                        <a:t>$18,000</a:t>
                      </a:r>
                      <a:endParaRPr sz="2000">
                        <a:latin typeface="Arial"/>
                        <a:cs typeface="Arial"/>
                      </a:endParaRPr>
                    </a:p>
                  </a:txBody>
                  <a:tcPr marL="0" marR="0" marT="67310" marB="0">
                    <a:solidFill>
                      <a:srgbClr val="FF7769"/>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4"/>
                  </a:ext>
                </a:extLst>
              </a:tr>
            </a:tbl>
          </a:graphicData>
        </a:graphic>
      </p:graphicFrame>
      <p:graphicFrame>
        <p:nvGraphicFramePr>
          <p:cNvPr id="9" name="object 9"/>
          <p:cNvGraphicFramePr>
            <a:graphicFrameLocks noGrp="1"/>
          </p:cNvGraphicFramePr>
          <p:nvPr/>
        </p:nvGraphicFramePr>
        <p:xfrm>
          <a:off x="3934967" y="3358896"/>
          <a:ext cx="1313814" cy="2005965"/>
        </p:xfrm>
        <a:graphic>
          <a:graphicData uri="http://schemas.openxmlformats.org/drawingml/2006/table">
            <a:tbl>
              <a:tblPr firstRow="1" bandRow="1">
                <a:tableStyleId>{2D5ABB26-0587-4C30-8999-92F81FD0307C}</a:tableStyleId>
              </a:tblPr>
              <a:tblGrid>
                <a:gridCol w="597535">
                  <a:extLst>
                    <a:ext uri="{9D8B030D-6E8A-4147-A177-3AD203B41FA5}">
                      <a16:colId xmlns:a16="http://schemas.microsoft.com/office/drawing/2014/main" val="20000"/>
                    </a:ext>
                  </a:extLst>
                </a:gridCol>
                <a:gridCol w="57150">
                  <a:extLst>
                    <a:ext uri="{9D8B030D-6E8A-4147-A177-3AD203B41FA5}">
                      <a16:colId xmlns:a16="http://schemas.microsoft.com/office/drawing/2014/main" val="20001"/>
                    </a:ext>
                  </a:extLst>
                </a:gridCol>
                <a:gridCol w="57150">
                  <a:extLst>
                    <a:ext uri="{9D8B030D-6E8A-4147-A177-3AD203B41FA5}">
                      <a16:colId xmlns:a16="http://schemas.microsoft.com/office/drawing/2014/main" val="20002"/>
                    </a:ext>
                  </a:extLst>
                </a:gridCol>
                <a:gridCol w="601979">
                  <a:extLst>
                    <a:ext uri="{9D8B030D-6E8A-4147-A177-3AD203B41FA5}">
                      <a16:colId xmlns:a16="http://schemas.microsoft.com/office/drawing/2014/main" val="20003"/>
                    </a:ext>
                  </a:extLst>
                </a:gridCol>
              </a:tblGrid>
              <a:tr h="454025">
                <a:tc gridSpan="4">
                  <a:txBody>
                    <a:bodyPr/>
                    <a:lstStyle/>
                    <a:p>
                      <a:pPr marL="196215">
                        <a:lnSpc>
                          <a:spcPct val="100000"/>
                        </a:lnSpc>
                        <a:spcBef>
                          <a:spcPts val="530"/>
                        </a:spcBef>
                      </a:pPr>
                      <a:r>
                        <a:rPr sz="2000" spc="-10" dirty="0">
                          <a:solidFill>
                            <a:srgbClr val="FFFFFF"/>
                          </a:solidFill>
                          <a:latin typeface="Arial"/>
                          <a:cs typeface="Arial"/>
                        </a:rPr>
                        <a:t>$13,200</a:t>
                      </a:r>
                      <a:endParaRPr sz="2000">
                        <a:latin typeface="Arial"/>
                        <a:cs typeface="Arial"/>
                      </a:endParaRPr>
                    </a:p>
                  </a:txBody>
                  <a:tcPr marL="0" marR="0" marT="67310" marB="0">
                    <a:solidFill>
                      <a:srgbClr val="00A757"/>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0"/>
                  </a:ext>
                </a:extLst>
              </a:tr>
              <a:tr h="325120">
                <a:tc gridSpan="2">
                  <a:txBody>
                    <a:bodyPr/>
                    <a:lstStyle/>
                    <a:p>
                      <a:pPr>
                        <a:lnSpc>
                          <a:spcPct val="100000"/>
                        </a:lnSpc>
                      </a:pPr>
                      <a:endParaRPr sz="1600">
                        <a:latin typeface="Times New Roman"/>
                        <a:cs typeface="Times New Roman"/>
                      </a:endParaRPr>
                    </a:p>
                  </a:txBody>
                  <a:tcPr marL="0" marR="0" marT="0" marB="0">
                    <a:lnR w="19050">
                      <a:solidFill>
                        <a:srgbClr val="000000"/>
                      </a:solidFill>
                      <a:prstDash val="solid"/>
                    </a:lnR>
                  </a:tcPr>
                </a:tc>
                <a:tc hMerge="1">
                  <a:txBody>
                    <a:bodyPr/>
                    <a:lstStyle/>
                    <a:p>
                      <a:endParaRPr/>
                    </a:p>
                  </a:txBody>
                  <a:tcPr marL="0" marR="0" marT="0" marB="0"/>
                </a:tc>
                <a:tc gridSpan="2">
                  <a:txBody>
                    <a:bodyPr/>
                    <a:lstStyle/>
                    <a:p>
                      <a:pPr>
                        <a:lnSpc>
                          <a:spcPct val="100000"/>
                        </a:lnSpc>
                      </a:pPr>
                      <a:endParaRPr sz="1600">
                        <a:latin typeface="Times New Roman"/>
                        <a:cs typeface="Times New Roman"/>
                      </a:endParaRPr>
                    </a:p>
                  </a:txBody>
                  <a:tcPr marL="0" marR="0" marT="0" marB="0">
                    <a:lnL w="19050">
                      <a:solidFill>
                        <a:srgbClr val="000000"/>
                      </a:solidFill>
                      <a:prstDash val="solid"/>
                    </a:lnL>
                  </a:tcPr>
                </a:tc>
                <a:tc hMerge="1">
                  <a:txBody>
                    <a:bodyPr/>
                    <a:lstStyle/>
                    <a:p>
                      <a:endParaRPr/>
                    </a:p>
                  </a:txBody>
                  <a:tcPr marL="0" marR="0" marT="0" marB="0"/>
                </a:tc>
                <a:extLst>
                  <a:ext uri="{0D108BD9-81ED-4DB2-BD59-A6C34878D82A}">
                    <a16:rowId xmlns:a16="http://schemas.microsoft.com/office/drawing/2014/main" val="10001"/>
                  </a:ext>
                </a:extLst>
              </a:tr>
              <a:tr h="457200">
                <a:tc gridSpan="4">
                  <a:txBody>
                    <a:bodyPr/>
                    <a:lstStyle/>
                    <a:p>
                      <a:pPr marL="266065">
                        <a:lnSpc>
                          <a:spcPct val="100000"/>
                        </a:lnSpc>
                        <a:spcBef>
                          <a:spcPts val="545"/>
                        </a:spcBef>
                      </a:pPr>
                      <a:r>
                        <a:rPr sz="2000" spc="-10" dirty="0">
                          <a:solidFill>
                            <a:srgbClr val="FFFFFF"/>
                          </a:solidFill>
                          <a:latin typeface="Arial"/>
                          <a:cs typeface="Arial"/>
                        </a:rPr>
                        <a:t>$4,800</a:t>
                      </a:r>
                      <a:endParaRPr sz="2000">
                        <a:latin typeface="Arial"/>
                        <a:cs typeface="Arial"/>
                      </a:endParaRPr>
                    </a:p>
                  </a:txBody>
                  <a:tcPr marL="0" marR="0" marT="69215" marB="0">
                    <a:solidFill>
                      <a:srgbClr val="00A757"/>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2"/>
                  </a:ext>
                </a:extLst>
              </a:tr>
              <a:tr h="315595">
                <a:tc>
                  <a:txBody>
                    <a:bodyPr/>
                    <a:lstStyle/>
                    <a:p>
                      <a:pPr>
                        <a:lnSpc>
                          <a:spcPct val="100000"/>
                        </a:lnSpc>
                      </a:pPr>
                      <a:endParaRPr sz="1600">
                        <a:latin typeface="Times New Roman"/>
                        <a:cs typeface="Times New Roman"/>
                      </a:endParaRPr>
                    </a:p>
                  </a:txBody>
                  <a:tcPr marL="0" marR="0" marT="0" marB="0">
                    <a:lnR w="19050">
                      <a:solidFill>
                        <a:srgbClr val="000000"/>
                      </a:solidFill>
                      <a:prstDash val="solid"/>
                    </a:lnR>
                  </a:tcPr>
                </a:tc>
                <a:tc gridSpan="2">
                  <a:txBody>
                    <a:bodyPr/>
                    <a:lstStyle/>
                    <a:p>
                      <a:pPr>
                        <a:lnSpc>
                          <a:spcPct val="100000"/>
                        </a:lnSpc>
                      </a:pPr>
                      <a:endParaRPr sz="1600">
                        <a:latin typeface="Times New Roman"/>
                        <a:cs typeface="Times New Roman"/>
                      </a:endParaRPr>
                    </a:p>
                  </a:txBody>
                  <a:tcPr marL="0" marR="0" marT="0" marB="0">
                    <a:lnL w="19050">
                      <a:solidFill>
                        <a:srgbClr val="000000"/>
                      </a:solidFill>
                      <a:prstDash val="solid"/>
                    </a:lnL>
                    <a:lnR w="19050">
                      <a:solidFill>
                        <a:srgbClr val="000000"/>
                      </a:solidFill>
                      <a:prstDash val="solid"/>
                    </a:lnR>
                  </a:tcPr>
                </a:tc>
                <a:tc hMerge="1">
                  <a:txBody>
                    <a:bodyPr/>
                    <a:lstStyle/>
                    <a:p>
                      <a:endParaRPr/>
                    </a:p>
                  </a:txBody>
                  <a:tcPr marL="0" marR="0" marT="0" marB="0"/>
                </a:tc>
                <a:tc>
                  <a:txBody>
                    <a:bodyPr/>
                    <a:lstStyle/>
                    <a:p>
                      <a:pPr>
                        <a:lnSpc>
                          <a:spcPct val="100000"/>
                        </a:lnSpc>
                      </a:pPr>
                      <a:endParaRPr sz="1600">
                        <a:latin typeface="Times New Roman"/>
                        <a:cs typeface="Times New Roman"/>
                      </a:endParaRPr>
                    </a:p>
                  </a:txBody>
                  <a:tcPr marL="0" marR="0" marT="0" marB="0">
                    <a:lnL w="19050">
                      <a:solidFill>
                        <a:srgbClr val="000000"/>
                      </a:solidFill>
                      <a:prstDash val="solid"/>
                    </a:lnL>
                  </a:tcPr>
                </a:tc>
                <a:extLst>
                  <a:ext uri="{0D108BD9-81ED-4DB2-BD59-A6C34878D82A}">
                    <a16:rowId xmlns:a16="http://schemas.microsoft.com/office/drawing/2014/main" val="10003"/>
                  </a:ext>
                </a:extLst>
              </a:tr>
              <a:tr h="454025">
                <a:tc gridSpan="4">
                  <a:txBody>
                    <a:bodyPr/>
                    <a:lstStyle/>
                    <a:p>
                      <a:pPr marL="195580">
                        <a:lnSpc>
                          <a:spcPct val="100000"/>
                        </a:lnSpc>
                        <a:spcBef>
                          <a:spcPts val="530"/>
                        </a:spcBef>
                      </a:pPr>
                      <a:r>
                        <a:rPr sz="2000" spc="-10" dirty="0">
                          <a:solidFill>
                            <a:srgbClr val="FFFFFF"/>
                          </a:solidFill>
                          <a:latin typeface="Arial"/>
                          <a:cs typeface="Arial"/>
                        </a:rPr>
                        <a:t>$18,000</a:t>
                      </a:r>
                      <a:endParaRPr sz="2000">
                        <a:latin typeface="Arial"/>
                        <a:cs typeface="Arial"/>
                      </a:endParaRPr>
                    </a:p>
                  </a:txBody>
                  <a:tcPr marL="0" marR="0" marT="67310" marB="0">
                    <a:solidFill>
                      <a:srgbClr val="FF7769"/>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4"/>
                  </a:ext>
                </a:extLst>
              </a:tr>
            </a:tbl>
          </a:graphicData>
        </a:graphic>
      </p:graphicFrame>
      <p:graphicFrame>
        <p:nvGraphicFramePr>
          <p:cNvPr id="10" name="object 10"/>
          <p:cNvGraphicFramePr>
            <a:graphicFrameLocks noGrp="1"/>
          </p:cNvGraphicFramePr>
          <p:nvPr/>
        </p:nvGraphicFramePr>
        <p:xfrm>
          <a:off x="5598414" y="3358896"/>
          <a:ext cx="1314450" cy="2005965"/>
        </p:xfrm>
        <a:graphic>
          <a:graphicData uri="http://schemas.openxmlformats.org/drawingml/2006/table">
            <a:tbl>
              <a:tblPr firstRow="1" bandRow="1">
                <a:tableStyleId>{2D5ABB26-0587-4C30-8999-92F81FD0307C}</a:tableStyleId>
              </a:tblPr>
              <a:tblGrid>
                <a:gridCol w="598170">
                  <a:extLst>
                    <a:ext uri="{9D8B030D-6E8A-4147-A177-3AD203B41FA5}">
                      <a16:colId xmlns:a16="http://schemas.microsoft.com/office/drawing/2014/main" val="20000"/>
                    </a:ext>
                  </a:extLst>
                </a:gridCol>
                <a:gridCol w="57150">
                  <a:extLst>
                    <a:ext uri="{9D8B030D-6E8A-4147-A177-3AD203B41FA5}">
                      <a16:colId xmlns:a16="http://schemas.microsoft.com/office/drawing/2014/main" val="20001"/>
                    </a:ext>
                  </a:extLst>
                </a:gridCol>
                <a:gridCol w="57150">
                  <a:extLst>
                    <a:ext uri="{9D8B030D-6E8A-4147-A177-3AD203B41FA5}">
                      <a16:colId xmlns:a16="http://schemas.microsoft.com/office/drawing/2014/main" val="20002"/>
                    </a:ext>
                  </a:extLst>
                </a:gridCol>
                <a:gridCol w="601980">
                  <a:extLst>
                    <a:ext uri="{9D8B030D-6E8A-4147-A177-3AD203B41FA5}">
                      <a16:colId xmlns:a16="http://schemas.microsoft.com/office/drawing/2014/main" val="20003"/>
                    </a:ext>
                  </a:extLst>
                </a:gridCol>
              </a:tblGrid>
              <a:tr h="454025">
                <a:tc gridSpan="4">
                  <a:txBody>
                    <a:bodyPr/>
                    <a:lstStyle/>
                    <a:p>
                      <a:pPr marL="196215">
                        <a:lnSpc>
                          <a:spcPct val="100000"/>
                        </a:lnSpc>
                        <a:spcBef>
                          <a:spcPts val="530"/>
                        </a:spcBef>
                      </a:pPr>
                      <a:r>
                        <a:rPr sz="2000" spc="-10" dirty="0">
                          <a:solidFill>
                            <a:srgbClr val="FFFFFF"/>
                          </a:solidFill>
                          <a:latin typeface="Arial"/>
                          <a:cs typeface="Arial"/>
                        </a:rPr>
                        <a:t>$13,200</a:t>
                      </a:r>
                      <a:endParaRPr sz="2000">
                        <a:latin typeface="Arial"/>
                        <a:cs typeface="Arial"/>
                      </a:endParaRPr>
                    </a:p>
                  </a:txBody>
                  <a:tcPr marL="0" marR="0" marT="67310" marB="0">
                    <a:solidFill>
                      <a:srgbClr val="00A757"/>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0"/>
                  </a:ext>
                </a:extLst>
              </a:tr>
              <a:tr h="325120">
                <a:tc gridSpan="2">
                  <a:txBody>
                    <a:bodyPr/>
                    <a:lstStyle/>
                    <a:p>
                      <a:pPr>
                        <a:lnSpc>
                          <a:spcPct val="100000"/>
                        </a:lnSpc>
                      </a:pPr>
                      <a:endParaRPr sz="1600">
                        <a:latin typeface="Times New Roman"/>
                        <a:cs typeface="Times New Roman"/>
                      </a:endParaRPr>
                    </a:p>
                  </a:txBody>
                  <a:tcPr marL="0" marR="0" marT="0" marB="0">
                    <a:lnR w="19050">
                      <a:solidFill>
                        <a:srgbClr val="000000"/>
                      </a:solidFill>
                      <a:prstDash val="solid"/>
                    </a:lnR>
                  </a:tcPr>
                </a:tc>
                <a:tc hMerge="1">
                  <a:txBody>
                    <a:bodyPr/>
                    <a:lstStyle/>
                    <a:p>
                      <a:endParaRPr/>
                    </a:p>
                  </a:txBody>
                  <a:tcPr marL="0" marR="0" marT="0" marB="0"/>
                </a:tc>
                <a:tc gridSpan="2">
                  <a:txBody>
                    <a:bodyPr/>
                    <a:lstStyle/>
                    <a:p>
                      <a:pPr>
                        <a:lnSpc>
                          <a:spcPct val="100000"/>
                        </a:lnSpc>
                      </a:pPr>
                      <a:endParaRPr sz="1600">
                        <a:latin typeface="Times New Roman"/>
                        <a:cs typeface="Times New Roman"/>
                      </a:endParaRPr>
                    </a:p>
                  </a:txBody>
                  <a:tcPr marL="0" marR="0" marT="0" marB="0">
                    <a:lnL w="19050">
                      <a:solidFill>
                        <a:srgbClr val="000000"/>
                      </a:solidFill>
                      <a:prstDash val="solid"/>
                    </a:lnL>
                  </a:tcPr>
                </a:tc>
                <a:tc hMerge="1">
                  <a:txBody>
                    <a:bodyPr/>
                    <a:lstStyle/>
                    <a:p>
                      <a:endParaRPr/>
                    </a:p>
                  </a:txBody>
                  <a:tcPr marL="0" marR="0" marT="0" marB="0"/>
                </a:tc>
                <a:extLst>
                  <a:ext uri="{0D108BD9-81ED-4DB2-BD59-A6C34878D82A}">
                    <a16:rowId xmlns:a16="http://schemas.microsoft.com/office/drawing/2014/main" val="10001"/>
                  </a:ext>
                </a:extLst>
              </a:tr>
              <a:tr h="457200">
                <a:tc gridSpan="4">
                  <a:txBody>
                    <a:bodyPr/>
                    <a:lstStyle/>
                    <a:p>
                      <a:pPr marL="266700">
                        <a:lnSpc>
                          <a:spcPct val="100000"/>
                        </a:lnSpc>
                        <a:spcBef>
                          <a:spcPts val="545"/>
                        </a:spcBef>
                      </a:pPr>
                      <a:r>
                        <a:rPr sz="2000" spc="-10" dirty="0">
                          <a:solidFill>
                            <a:srgbClr val="FFFFFF"/>
                          </a:solidFill>
                          <a:latin typeface="Arial"/>
                          <a:cs typeface="Arial"/>
                        </a:rPr>
                        <a:t>$4,800</a:t>
                      </a:r>
                      <a:endParaRPr sz="2000">
                        <a:latin typeface="Arial"/>
                        <a:cs typeface="Arial"/>
                      </a:endParaRPr>
                    </a:p>
                  </a:txBody>
                  <a:tcPr marL="0" marR="0" marT="69215" marB="0">
                    <a:solidFill>
                      <a:srgbClr val="00A757"/>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2"/>
                  </a:ext>
                </a:extLst>
              </a:tr>
              <a:tr h="315595">
                <a:tc>
                  <a:txBody>
                    <a:bodyPr/>
                    <a:lstStyle/>
                    <a:p>
                      <a:pPr>
                        <a:lnSpc>
                          <a:spcPct val="100000"/>
                        </a:lnSpc>
                      </a:pPr>
                      <a:endParaRPr sz="1600">
                        <a:latin typeface="Times New Roman"/>
                        <a:cs typeface="Times New Roman"/>
                      </a:endParaRPr>
                    </a:p>
                  </a:txBody>
                  <a:tcPr marL="0" marR="0" marT="0" marB="0">
                    <a:lnR w="19050">
                      <a:solidFill>
                        <a:srgbClr val="000000"/>
                      </a:solidFill>
                      <a:prstDash val="solid"/>
                    </a:lnR>
                  </a:tcPr>
                </a:tc>
                <a:tc gridSpan="2">
                  <a:txBody>
                    <a:bodyPr/>
                    <a:lstStyle/>
                    <a:p>
                      <a:pPr>
                        <a:lnSpc>
                          <a:spcPct val="100000"/>
                        </a:lnSpc>
                      </a:pPr>
                      <a:endParaRPr sz="1600">
                        <a:latin typeface="Times New Roman"/>
                        <a:cs typeface="Times New Roman"/>
                      </a:endParaRPr>
                    </a:p>
                  </a:txBody>
                  <a:tcPr marL="0" marR="0" marT="0" marB="0">
                    <a:lnL w="19050">
                      <a:solidFill>
                        <a:srgbClr val="000000"/>
                      </a:solidFill>
                      <a:prstDash val="solid"/>
                    </a:lnL>
                    <a:lnR w="19050">
                      <a:solidFill>
                        <a:srgbClr val="000000"/>
                      </a:solidFill>
                      <a:prstDash val="solid"/>
                    </a:lnR>
                  </a:tcPr>
                </a:tc>
                <a:tc hMerge="1">
                  <a:txBody>
                    <a:bodyPr/>
                    <a:lstStyle/>
                    <a:p>
                      <a:endParaRPr/>
                    </a:p>
                  </a:txBody>
                  <a:tcPr marL="0" marR="0" marT="0" marB="0"/>
                </a:tc>
                <a:tc>
                  <a:txBody>
                    <a:bodyPr/>
                    <a:lstStyle/>
                    <a:p>
                      <a:pPr>
                        <a:lnSpc>
                          <a:spcPct val="100000"/>
                        </a:lnSpc>
                      </a:pPr>
                      <a:endParaRPr sz="1600">
                        <a:latin typeface="Times New Roman"/>
                        <a:cs typeface="Times New Roman"/>
                      </a:endParaRPr>
                    </a:p>
                  </a:txBody>
                  <a:tcPr marL="0" marR="0" marT="0" marB="0">
                    <a:lnL w="19050">
                      <a:solidFill>
                        <a:srgbClr val="000000"/>
                      </a:solidFill>
                      <a:prstDash val="solid"/>
                    </a:lnL>
                  </a:tcPr>
                </a:tc>
                <a:extLst>
                  <a:ext uri="{0D108BD9-81ED-4DB2-BD59-A6C34878D82A}">
                    <a16:rowId xmlns:a16="http://schemas.microsoft.com/office/drawing/2014/main" val="10003"/>
                  </a:ext>
                </a:extLst>
              </a:tr>
              <a:tr h="454025">
                <a:tc gridSpan="4">
                  <a:txBody>
                    <a:bodyPr/>
                    <a:lstStyle/>
                    <a:p>
                      <a:pPr marL="196215">
                        <a:lnSpc>
                          <a:spcPct val="100000"/>
                        </a:lnSpc>
                        <a:spcBef>
                          <a:spcPts val="530"/>
                        </a:spcBef>
                      </a:pPr>
                      <a:r>
                        <a:rPr sz="2000" spc="-10" dirty="0">
                          <a:solidFill>
                            <a:srgbClr val="FFFFFF"/>
                          </a:solidFill>
                          <a:latin typeface="Arial"/>
                          <a:cs typeface="Arial"/>
                        </a:rPr>
                        <a:t>$18,000</a:t>
                      </a:r>
                      <a:endParaRPr sz="2000">
                        <a:latin typeface="Arial"/>
                        <a:cs typeface="Arial"/>
                      </a:endParaRPr>
                    </a:p>
                  </a:txBody>
                  <a:tcPr marL="0" marR="0" marT="67310" marB="0">
                    <a:solidFill>
                      <a:srgbClr val="FF7769"/>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4"/>
                  </a:ext>
                </a:extLst>
              </a:tr>
            </a:tbl>
          </a:graphicData>
        </a:graphic>
      </p:graphicFrame>
      <p:graphicFrame>
        <p:nvGraphicFramePr>
          <p:cNvPr id="11" name="object 11"/>
          <p:cNvGraphicFramePr>
            <a:graphicFrameLocks noGrp="1"/>
          </p:cNvGraphicFramePr>
          <p:nvPr/>
        </p:nvGraphicFramePr>
        <p:xfrm>
          <a:off x="7262621" y="3358896"/>
          <a:ext cx="1308735" cy="2005965"/>
        </p:xfrm>
        <a:graphic>
          <a:graphicData uri="http://schemas.openxmlformats.org/drawingml/2006/table">
            <a:tbl>
              <a:tblPr firstRow="1" bandRow="1">
                <a:tableStyleId>{2D5ABB26-0587-4C30-8999-92F81FD0307C}</a:tableStyleId>
              </a:tblPr>
              <a:tblGrid>
                <a:gridCol w="597535">
                  <a:extLst>
                    <a:ext uri="{9D8B030D-6E8A-4147-A177-3AD203B41FA5}">
                      <a16:colId xmlns:a16="http://schemas.microsoft.com/office/drawing/2014/main" val="20000"/>
                    </a:ext>
                  </a:extLst>
                </a:gridCol>
                <a:gridCol w="57150">
                  <a:extLst>
                    <a:ext uri="{9D8B030D-6E8A-4147-A177-3AD203B41FA5}">
                      <a16:colId xmlns:a16="http://schemas.microsoft.com/office/drawing/2014/main" val="20001"/>
                    </a:ext>
                  </a:extLst>
                </a:gridCol>
                <a:gridCol w="57150">
                  <a:extLst>
                    <a:ext uri="{9D8B030D-6E8A-4147-A177-3AD203B41FA5}">
                      <a16:colId xmlns:a16="http://schemas.microsoft.com/office/drawing/2014/main" val="20002"/>
                    </a:ext>
                  </a:extLst>
                </a:gridCol>
                <a:gridCol w="596900">
                  <a:extLst>
                    <a:ext uri="{9D8B030D-6E8A-4147-A177-3AD203B41FA5}">
                      <a16:colId xmlns:a16="http://schemas.microsoft.com/office/drawing/2014/main" val="20003"/>
                    </a:ext>
                  </a:extLst>
                </a:gridCol>
              </a:tblGrid>
              <a:tr h="454025">
                <a:tc gridSpan="4">
                  <a:txBody>
                    <a:bodyPr/>
                    <a:lstStyle/>
                    <a:p>
                      <a:pPr marL="195580">
                        <a:lnSpc>
                          <a:spcPct val="100000"/>
                        </a:lnSpc>
                        <a:spcBef>
                          <a:spcPts val="530"/>
                        </a:spcBef>
                      </a:pPr>
                      <a:r>
                        <a:rPr sz="2000" spc="-10" dirty="0">
                          <a:solidFill>
                            <a:srgbClr val="FFFFFF"/>
                          </a:solidFill>
                          <a:latin typeface="Arial"/>
                          <a:cs typeface="Arial"/>
                        </a:rPr>
                        <a:t>$13,200</a:t>
                      </a:r>
                      <a:endParaRPr sz="2000">
                        <a:latin typeface="Arial"/>
                        <a:cs typeface="Arial"/>
                      </a:endParaRPr>
                    </a:p>
                  </a:txBody>
                  <a:tcPr marL="0" marR="0" marT="67310" marB="0">
                    <a:solidFill>
                      <a:srgbClr val="00A757"/>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0"/>
                  </a:ext>
                </a:extLst>
              </a:tr>
              <a:tr h="325120">
                <a:tc gridSpan="2">
                  <a:txBody>
                    <a:bodyPr/>
                    <a:lstStyle/>
                    <a:p>
                      <a:pPr>
                        <a:lnSpc>
                          <a:spcPct val="100000"/>
                        </a:lnSpc>
                      </a:pPr>
                      <a:endParaRPr sz="1600">
                        <a:latin typeface="Times New Roman"/>
                        <a:cs typeface="Times New Roman"/>
                      </a:endParaRPr>
                    </a:p>
                  </a:txBody>
                  <a:tcPr marL="0" marR="0" marT="0" marB="0">
                    <a:lnR w="19050">
                      <a:solidFill>
                        <a:srgbClr val="000000"/>
                      </a:solidFill>
                      <a:prstDash val="solid"/>
                    </a:lnR>
                  </a:tcPr>
                </a:tc>
                <a:tc hMerge="1">
                  <a:txBody>
                    <a:bodyPr/>
                    <a:lstStyle/>
                    <a:p>
                      <a:endParaRPr/>
                    </a:p>
                  </a:txBody>
                  <a:tcPr marL="0" marR="0" marT="0" marB="0"/>
                </a:tc>
                <a:tc gridSpan="2">
                  <a:txBody>
                    <a:bodyPr/>
                    <a:lstStyle/>
                    <a:p>
                      <a:pPr>
                        <a:lnSpc>
                          <a:spcPct val="100000"/>
                        </a:lnSpc>
                      </a:pPr>
                      <a:endParaRPr sz="1600">
                        <a:latin typeface="Times New Roman"/>
                        <a:cs typeface="Times New Roman"/>
                      </a:endParaRPr>
                    </a:p>
                  </a:txBody>
                  <a:tcPr marL="0" marR="0" marT="0" marB="0">
                    <a:lnL w="19050">
                      <a:solidFill>
                        <a:srgbClr val="000000"/>
                      </a:solidFill>
                      <a:prstDash val="solid"/>
                    </a:lnL>
                  </a:tcPr>
                </a:tc>
                <a:tc hMerge="1">
                  <a:txBody>
                    <a:bodyPr/>
                    <a:lstStyle/>
                    <a:p>
                      <a:endParaRPr/>
                    </a:p>
                  </a:txBody>
                  <a:tcPr marL="0" marR="0" marT="0" marB="0"/>
                </a:tc>
                <a:extLst>
                  <a:ext uri="{0D108BD9-81ED-4DB2-BD59-A6C34878D82A}">
                    <a16:rowId xmlns:a16="http://schemas.microsoft.com/office/drawing/2014/main" val="10001"/>
                  </a:ext>
                </a:extLst>
              </a:tr>
              <a:tr h="457200">
                <a:tc gridSpan="4">
                  <a:txBody>
                    <a:bodyPr/>
                    <a:lstStyle/>
                    <a:p>
                      <a:pPr marL="266065">
                        <a:lnSpc>
                          <a:spcPct val="100000"/>
                        </a:lnSpc>
                        <a:spcBef>
                          <a:spcPts val="545"/>
                        </a:spcBef>
                      </a:pPr>
                      <a:r>
                        <a:rPr sz="2000" spc="-10" dirty="0">
                          <a:solidFill>
                            <a:srgbClr val="FFFFFF"/>
                          </a:solidFill>
                          <a:latin typeface="Arial"/>
                          <a:cs typeface="Arial"/>
                        </a:rPr>
                        <a:t>$4,800</a:t>
                      </a:r>
                      <a:endParaRPr sz="2000">
                        <a:latin typeface="Arial"/>
                        <a:cs typeface="Arial"/>
                      </a:endParaRPr>
                    </a:p>
                  </a:txBody>
                  <a:tcPr marL="0" marR="0" marT="69215" marB="0">
                    <a:solidFill>
                      <a:srgbClr val="00A757"/>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2"/>
                  </a:ext>
                </a:extLst>
              </a:tr>
              <a:tr h="315595">
                <a:tc>
                  <a:txBody>
                    <a:bodyPr/>
                    <a:lstStyle/>
                    <a:p>
                      <a:pPr>
                        <a:lnSpc>
                          <a:spcPct val="100000"/>
                        </a:lnSpc>
                      </a:pPr>
                      <a:endParaRPr sz="1600">
                        <a:latin typeface="Times New Roman"/>
                        <a:cs typeface="Times New Roman"/>
                      </a:endParaRPr>
                    </a:p>
                  </a:txBody>
                  <a:tcPr marL="0" marR="0" marT="0" marB="0">
                    <a:lnR w="19050">
                      <a:solidFill>
                        <a:srgbClr val="000000"/>
                      </a:solidFill>
                      <a:prstDash val="solid"/>
                    </a:lnR>
                  </a:tcPr>
                </a:tc>
                <a:tc gridSpan="2">
                  <a:txBody>
                    <a:bodyPr/>
                    <a:lstStyle/>
                    <a:p>
                      <a:pPr>
                        <a:lnSpc>
                          <a:spcPct val="100000"/>
                        </a:lnSpc>
                      </a:pPr>
                      <a:endParaRPr sz="1600">
                        <a:latin typeface="Times New Roman"/>
                        <a:cs typeface="Times New Roman"/>
                      </a:endParaRPr>
                    </a:p>
                  </a:txBody>
                  <a:tcPr marL="0" marR="0" marT="0" marB="0">
                    <a:lnL w="19050">
                      <a:solidFill>
                        <a:srgbClr val="000000"/>
                      </a:solidFill>
                      <a:prstDash val="solid"/>
                    </a:lnL>
                    <a:lnR w="19050">
                      <a:solidFill>
                        <a:srgbClr val="000000"/>
                      </a:solidFill>
                      <a:prstDash val="solid"/>
                    </a:lnR>
                  </a:tcPr>
                </a:tc>
                <a:tc hMerge="1">
                  <a:txBody>
                    <a:bodyPr/>
                    <a:lstStyle/>
                    <a:p>
                      <a:endParaRPr/>
                    </a:p>
                  </a:txBody>
                  <a:tcPr marL="0" marR="0" marT="0" marB="0"/>
                </a:tc>
                <a:tc>
                  <a:txBody>
                    <a:bodyPr/>
                    <a:lstStyle/>
                    <a:p>
                      <a:pPr>
                        <a:lnSpc>
                          <a:spcPct val="100000"/>
                        </a:lnSpc>
                      </a:pPr>
                      <a:endParaRPr sz="1600">
                        <a:latin typeface="Times New Roman"/>
                        <a:cs typeface="Times New Roman"/>
                      </a:endParaRPr>
                    </a:p>
                  </a:txBody>
                  <a:tcPr marL="0" marR="0" marT="0" marB="0">
                    <a:lnL w="19050">
                      <a:solidFill>
                        <a:srgbClr val="000000"/>
                      </a:solidFill>
                      <a:prstDash val="solid"/>
                    </a:lnL>
                  </a:tcPr>
                </a:tc>
                <a:extLst>
                  <a:ext uri="{0D108BD9-81ED-4DB2-BD59-A6C34878D82A}">
                    <a16:rowId xmlns:a16="http://schemas.microsoft.com/office/drawing/2014/main" val="10003"/>
                  </a:ext>
                </a:extLst>
              </a:tr>
              <a:tr h="454025">
                <a:tc gridSpan="4">
                  <a:txBody>
                    <a:bodyPr/>
                    <a:lstStyle/>
                    <a:p>
                      <a:pPr marL="195580">
                        <a:lnSpc>
                          <a:spcPct val="100000"/>
                        </a:lnSpc>
                        <a:spcBef>
                          <a:spcPts val="530"/>
                        </a:spcBef>
                      </a:pPr>
                      <a:r>
                        <a:rPr sz="2000" spc="-10" dirty="0">
                          <a:solidFill>
                            <a:srgbClr val="FFFFFF"/>
                          </a:solidFill>
                          <a:latin typeface="Arial"/>
                          <a:cs typeface="Arial"/>
                        </a:rPr>
                        <a:t>$18,000</a:t>
                      </a:r>
                      <a:endParaRPr sz="2000">
                        <a:latin typeface="Arial"/>
                        <a:cs typeface="Arial"/>
                      </a:endParaRPr>
                    </a:p>
                  </a:txBody>
                  <a:tcPr marL="0" marR="0" marT="67310" marB="0">
                    <a:solidFill>
                      <a:srgbClr val="FF7769"/>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4"/>
                  </a:ext>
                </a:extLst>
              </a:tr>
            </a:tbl>
          </a:graphicData>
        </a:graphic>
      </p:graphicFrame>
      <p:sp>
        <p:nvSpPr>
          <p:cNvPr id="12" name="object 12"/>
          <p:cNvSpPr txBox="1"/>
          <p:nvPr/>
        </p:nvSpPr>
        <p:spPr>
          <a:xfrm>
            <a:off x="618744" y="3358896"/>
            <a:ext cx="1304925" cy="454659"/>
          </a:xfrm>
          <a:prstGeom prst="rect">
            <a:avLst/>
          </a:prstGeom>
          <a:solidFill>
            <a:srgbClr val="00A757"/>
          </a:solidFill>
        </p:spPr>
        <p:txBody>
          <a:bodyPr vert="horz" wrap="square" lIns="0" tIns="67310" rIns="0" bIns="0" rtlCol="0">
            <a:spAutoFit/>
          </a:bodyPr>
          <a:lstStyle/>
          <a:p>
            <a:pPr marL="193675">
              <a:lnSpc>
                <a:spcPct val="100000"/>
              </a:lnSpc>
              <a:spcBef>
                <a:spcPts val="530"/>
              </a:spcBef>
            </a:pPr>
            <a:r>
              <a:rPr sz="2000" spc="-10" dirty="0">
                <a:solidFill>
                  <a:srgbClr val="FFFFFF"/>
                </a:solidFill>
                <a:latin typeface="Arial"/>
                <a:cs typeface="Arial"/>
              </a:rPr>
              <a:t>$13,200</a:t>
            </a:r>
            <a:endParaRPr sz="2000">
              <a:latin typeface="Arial"/>
              <a:cs typeface="Arial"/>
            </a:endParaRPr>
          </a:p>
        </p:txBody>
      </p:sp>
      <p:sp>
        <p:nvSpPr>
          <p:cNvPr id="13" name="object 13"/>
          <p:cNvSpPr txBox="1"/>
          <p:nvPr/>
        </p:nvSpPr>
        <p:spPr>
          <a:xfrm>
            <a:off x="7546115" y="2692605"/>
            <a:ext cx="749935" cy="330200"/>
          </a:xfrm>
          <a:prstGeom prst="rect">
            <a:avLst/>
          </a:prstGeom>
        </p:spPr>
        <p:txBody>
          <a:bodyPr vert="horz" wrap="square" lIns="0" tIns="12065" rIns="0" bIns="0" rtlCol="0">
            <a:spAutoFit/>
          </a:bodyPr>
          <a:lstStyle/>
          <a:p>
            <a:pPr marL="12700">
              <a:lnSpc>
                <a:spcPct val="100000"/>
              </a:lnSpc>
              <a:spcBef>
                <a:spcPts val="95"/>
              </a:spcBef>
            </a:pPr>
            <a:r>
              <a:rPr sz="2000" spc="-35" dirty="0">
                <a:solidFill>
                  <a:srgbClr val="FFFFFF"/>
                </a:solidFill>
                <a:latin typeface="Arial"/>
                <a:cs typeface="Arial"/>
              </a:rPr>
              <a:t>Year</a:t>
            </a:r>
            <a:r>
              <a:rPr sz="2000" spc="-105" dirty="0">
                <a:solidFill>
                  <a:srgbClr val="FFFFFF"/>
                </a:solidFill>
                <a:latin typeface="Arial"/>
                <a:cs typeface="Arial"/>
              </a:rPr>
              <a:t> </a:t>
            </a:r>
            <a:r>
              <a:rPr sz="2000" spc="-50" dirty="0">
                <a:solidFill>
                  <a:srgbClr val="FFFFFF"/>
                </a:solidFill>
                <a:latin typeface="Arial"/>
                <a:cs typeface="Arial"/>
              </a:rPr>
              <a:t>5</a:t>
            </a:r>
            <a:endParaRPr sz="2000">
              <a:latin typeface="Arial"/>
              <a:cs typeface="Arial"/>
            </a:endParaRPr>
          </a:p>
        </p:txBody>
      </p:sp>
      <p:sp>
        <p:nvSpPr>
          <p:cNvPr id="14" name="object 14"/>
          <p:cNvSpPr/>
          <p:nvPr/>
        </p:nvSpPr>
        <p:spPr>
          <a:xfrm>
            <a:off x="599694" y="2665476"/>
            <a:ext cx="1343025" cy="398780"/>
          </a:xfrm>
          <a:custGeom>
            <a:avLst/>
            <a:gdLst/>
            <a:ahLst/>
            <a:cxnLst/>
            <a:rect l="l" t="t" r="r" b="b"/>
            <a:pathLst>
              <a:path w="1343025" h="398780">
                <a:moveTo>
                  <a:pt x="1342644" y="0"/>
                </a:moveTo>
                <a:lnTo>
                  <a:pt x="0" y="0"/>
                </a:lnTo>
                <a:lnTo>
                  <a:pt x="0" y="398525"/>
                </a:lnTo>
                <a:lnTo>
                  <a:pt x="1342644" y="398525"/>
                </a:lnTo>
                <a:lnTo>
                  <a:pt x="1342644" y="0"/>
                </a:lnTo>
                <a:close/>
              </a:path>
            </a:pathLst>
          </a:custGeom>
          <a:solidFill>
            <a:srgbClr val="0000C1"/>
          </a:solidFill>
        </p:spPr>
        <p:txBody>
          <a:bodyPr wrap="square" lIns="0" tIns="0" rIns="0" bIns="0" rtlCol="0"/>
          <a:lstStyle/>
          <a:p>
            <a:endParaRPr/>
          </a:p>
        </p:txBody>
      </p:sp>
      <p:sp>
        <p:nvSpPr>
          <p:cNvPr id="15" name="object 15"/>
          <p:cNvSpPr txBox="1"/>
          <p:nvPr/>
        </p:nvSpPr>
        <p:spPr>
          <a:xfrm>
            <a:off x="896077" y="2692605"/>
            <a:ext cx="749935" cy="330200"/>
          </a:xfrm>
          <a:prstGeom prst="rect">
            <a:avLst/>
          </a:prstGeom>
        </p:spPr>
        <p:txBody>
          <a:bodyPr vert="horz" wrap="square" lIns="0" tIns="12065" rIns="0" bIns="0" rtlCol="0">
            <a:spAutoFit/>
          </a:bodyPr>
          <a:lstStyle/>
          <a:p>
            <a:pPr marL="12700">
              <a:lnSpc>
                <a:spcPct val="100000"/>
              </a:lnSpc>
              <a:spcBef>
                <a:spcPts val="95"/>
              </a:spcBef>
            </a:pPr>
            <a:r>
              <a:rPr sz="2000" spc="-35" dirty="0">
                <a:solidFill>
                  <a:srgbClr val="FFFFFF"/>
                </a:solidFill>
                <a:latin typeface="Arial"/>
                <a:cs typeface="Arial"/>
              </a:rPr>
              <a:t>Year</a:t>
            </a:r>
            <a:r>
              <a:rPr sz="2000" spc="-105" dirty="0">
                <a:solidFill>
                  <a:srgbClr val="FFFFFF"/>
                </a:solidFill>
                <a:latin typeface="Arial"/>
                <a:cs typeface="Arial"/>
              </a:rPr>
              <a:t> </a:t>
            </a:r>
            <a:r>
              <a:rPr sz="2000" spc="-50" dirty="0">
                <a:solidFill>
                  <a:srgbClr val="FFFFFF"/>
                </a:solidFill>
                <a:latin typeface="Arial"/>
                <a:cs typeface="Arial"/>
              </a:rPr>
              <a:t>1</a:t>
            </a:r>
            <a:endParaRPr sz="2000">
              <a:latin typeface="Arial"/>
              <a:cs typeface="Arial"/>
            </a:endParaRPr>
          </a:p>
        </p:txBody>
      </p:sp>
      <p:sp>
        <p:nvSpPr>
          <p:cNvPr id="16" name="object 16"/>
          <p:cNvSpPr txBox="1"/>
          <p:nvPr/>
        </p:nvSpPr>
        <p:spPr>
          <a:xfrm>
            <a:off x="3920490" y="2665476"/>
            <a:ext cx="1346835" cy="398780"/>
          </a:xfrm>
          <a:prstGeom prst="rect">
            <a:avLst/>
          </a:prstGeom>
          <a:solidFill>
            <a:srgbClr val="0000C1"/>
          </a:solidFill>
        </p:spPr>
        <p:txBody>
          <a:bodyPr vert="horz" wrap="square" lIns="0" tIns="39370" rIns="0" bIns="0" rtlCol="0">
            <a:spAutoFit/>
          </a:bodyPr>
          <a:lstStyle/>
          <a:p>
            <a:pPr marL="310515">
              <a:lnSpc>
                <a:spcPct val="100000"/>
              </a:lnSpc>
              <a:spcBef>
                <a:spcPts val="310"/>
              </a:spcBef>
            </a:pPr>
            <a:r>
              <a:rPr sz="2000" spc="-35" dirty="0">
                <a:solidFill>
                  <a:srgbClr val="FFFFFF"/>
                </a:solidFill>
                <a:latin typeface="Arial"/>
                <a:cs typeface="Arial"/>
              </a:rPr>
              <a:t>Year</a:t>
            </a:r>
            <a:r>
              <a:rPr sz="2000" spc="-105" dirty="0">
                <a:solidFill>
                  <a:srgbClr val="FFFFFF"/>
                </a:solidFill>
                <a:latin typeface="Arial"/>
                <a:cs typeface="Arial"/>
              </a:rPr>
              <a:t> </a:t>
            </a:r>
            <a:r>
              <a:rPr sz="2000" spc="-50" dirty="0">
                <a:solidFill>
                  <a:srgbClr val="FFFFFF"/>
                </a:solidFill>
                <a:latin typeface="Arial"/>
                <a:cs typeface="Arial"/>
              </a:rPr>
              <a:t>3</a:t>
            </a:r>
            <a:endParaRPr sz="2000">
              <a:latin typeface="Arial"/>
              <a:cs typeface="Arial"/>
            </a:endParaRPr>
          </a:p>
        </p:txBody>
      </p:sp>
      <p:sp>
        <p:nvSpPr>
          <p:cNvPr id="17" name="object 17"/>
          <p:cNvSpPr txBox="1"/>
          <p:nvPr/>
        </p:nvSpPr>
        <p:spPr>
          <a:xfrm>
            <a:off x="2258567" y="2665476"/>
            <a:ext cx="1336675" cy="398780"/>
          </a:xfrm>
          <a:prstGeom prst="rect">
            <a:avLst/>
          </a:prstGeom>
          <a:solidFill>
            <a:srgbClr val="0000C1"/>
          </a:solidFill>
        </p:spPr>
        <p:txBody>
          <a:bodyPr vert="horz" wrap="square" lIns="0" tIns="39370" rIns="0" bIns="0" rtlCol="0">
            <a:spAutoFit/>
          </a:bodyPr>
          <a:lstStyle/>
          <a:p>
            <a:pPr marL="308610">
              <a:lnSpc>
                <a:spcPct val="100000"/>
              </a:lnSpc>
              <a:spcBef>
                <a:spcPts val="310"/>
              </a:spcBef>
            </a:pPr>
            <a:r>
              <a:rPr sz="2000" spc="-35" dirty="0">
                <a:solidFill>
                  <a:srgbClr val="FFFFFF"/>
                </a:solidFill>
                <a:latin typeface="Arial"/>
                <a:cs typeface="Arial"/>
              </a:rPr>
              <a:t>Year</a:t>
            </a:r>
            <a:r>
              <a:rPr sz="2000" spc="-105" dirty="0">
                <a:solidFill>
                  <a:srgbClr val="FFFFFF"/>
                </a:solidFill>
                <a:latin typeface="Arial"/>
                <a:cs typeface="Arial"/>
              </a:rPr>
              <a:t> </a:t>
            </a:r>
            <a:r>
              <a:rPr sz="2000" spc="-50" dirty="0">
                <a:solidFill>
                  <a:srgbClr val="FFFFFF"/>
                </a:solidFill>
                <a:latin typeface="Arial"/>
                <a:cs typeface="Arial"/>
              </a:rPr>
              <a:t>2</a:t>
            </a:r>
            <a:endParaRPr sz="2000">
              <a:latin typeface="Arial"/>
              <a:cs typeface="Arial"/>
            </a:endParaRPr>
          </a:p>
        </p:txBody>
      </p:sp>
      <p:sp>
        <p:nvSpPr>
          <p:cNvPr id="18" name="object 18"/>
          <p:cNvSpPr txBox="1"/>
          <p:nvPr/>
        </p:nvSpPr>
        <p:spPr>
          <a:xfrm>
            <a:off x="5586221" y="2665476"/>
            <a:ext cx="1346200" cy="398780"/>
          </a:xfrm>
          <a:prstGeom prst="rect">
            <a:avLst/>
          </a:prstGeom>
          <a:solidFill>
            <a:srgbClr val="0000C1"/>
          </a:solidFill>
        </p:spPr>
        <p:txBody>
          <a:bodyPr vert="horz" wrap="square" lIns="0" tIns="39370" rIns="0" bIns="0" rtlCol="0">
            <a:spAutoFit/>
          </a:bodyPr>
          <a:lstStyle/>
          <a:p>
            <a:pPr marL="309880">
              <a:lnSpc>
                <a:spcPct val="100000"/>
              </a:lnSpc>
              <a:spcBef>
                <a:spcPts val="310"/>
              </a:spcBef>
            </a:pPr>
            <a:r>
              <a:rPr sz="2000" spc="-35" dirty="0">
                <a:solidFill>
                  <a:srgbClr val="FFFFFF"/>
                </a:solidFill>
                <a:latin typeface="Arial"/>
                <a:cs typeface="Arial"/>
              </a:rPr>
              <a:t>Year</a:t>
            </a:r>
            <a:r>
              <a:rPr sz="2000" spc="-105" dirty="0">
                <a:solidFill>
                  <a:srgbClr val="FFFFFF"/>
                </a:solidFill>
                <a:latin typeface="Arial"/>
                <a:cs typeface="Arial"/>
              </a:rPr>
              <a:t> </a:t>
            </a:r>
            <a:r>
              <a:rPr sz="2000" spc="-50" dirty="0">
                <a:solidFill>
                  <a:srgbClr val="FFFFFF"/>
                </a:solidFill>
                <a:latin typeface="Arial"/>
                <a:cs typeface="Arial"/>
              </a:rPr>
              <a:t>4</a:t>
            </a:r>
            <a:endParaRPr sz="2000">
              <a:latin typeface="Arial"/>
              <a:cs typeface="Arial"/>
            </a:endParaRPr>
          </a:p>
        </p:txBody>
      </p:sp>
      <p:sp>
        <p:nvSpPr>
          <p:cNvPr id="19" name="object 19"/>
          <p:cNvSpPr txBox="1"/>
          <p:nvPr/>
        </p:nvSpPr>
        <p:spPr>
          <a:xfrm>
            <a:off x="3595115" y="1572767"/>
            <a:ext cx="1991360" cy="548640"/>
          </a:xfrm>
          <a:prstGeom prst="rect">
            <a:avLst/>
          </a:prstGeom>
          <a:solidFill>
            <a:srgbClr val="00A757"/>
          </a:solidFill>
        </p:spPr>
        <p:txBody>
          <a:bodyPr vert="horz" wrap="square" lIns="0" tIns="19685" rIns="0" bIns="0" rtlCol="0">
            <a:spAutoFit/>
          </a:bodyPr>
          <a:lstStyle/>
          <a:p>
            <a:pPr marL="258445">
              <a:lnSpc>
                <a:spcPct val="100000"/>
              </a:lnSpc>
              <a:spcBef>
                <a:spcPts val="155"/>
              </a:spcBef>
            </a:pPr>
            <a:r>
              <a:rPr sz="3200" spc="-10" dirty="0">
                <a:solidFill>
                  <a:srgbClr val="FFFFFF"/>
                </a:solidFill>
                <a:latin typeface="Arial"/>
                <a:cs typeface="Arial"/>
              </a:rPr>
              <a:t>$66,000</a:t>
            </a:r>
            <a:endParaRPr sz="3200">
              <a:latin typeface="Arial"/>
              <a:cs typeface="Arial"/>
            </a:endParaRPr>
          </a:p>
        </p:txBody>
      </p:sp>
      <p:sp>
        <p:nvSpPr>
          <p:cNvPr id="20" name="object 20"/>
          <p:cNvSpPr txBox="1"/>
          <p:nvPr/>
        </p:nvSpPr>
        <p:spPr>
          <a:xfrm>
            <a:off x="8618665" y="6438070"/>
            <a:ext cx="138430" cy="147320"/>
          </a:xfrm>
          <a:prstGeom prst="rect">
            <a:avLst/>
          </a:prstGeom>
        </p:spPr>
        <p:txBody>
          <a:bodyPr vert="horz" wrap="square" lIns="0" tIns="12065" rIns="0" bIns="0" rtlCol="0">
            <a:spAutoFit/>
          </a:bodyPr>
          <a:lstStyle/>
          <a:p>
            <a:pPr marL="12700">
              <a:lnSpc>
                <a:spcPct val="100000"/>
              </a:lnSpc>
              <a:spcBef>
                <a:spcPts val="95"/>
              </a:spcBef>
            </a:pPr>
            <a:r>
              <a:rPr sz="800" spc="-25" dirty="0">
                <a:latin typeface="Arial"/>
                <a:cs typeface="Arial"/>
              </a:rPr>
              <a:t>30</a:t>
            </a:r>
            <a:endParaRPr sz="800">
              <a:latin typeface="Arial"/>
              <a:cs typeface="Arial"/>
            </a:endParaRPr>
          </a:p>
        </p:txBody>
      </p:sp>
    </p:spTree>
  </p:cSld>
  <p:clrMapOvr>
    <a:masterClrMapping/>
  </p:clrMapOvr>
  <p:transition spd="med">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dirty="0"/>
              <a:t>Legacy/estate</a:t>
            </a:r>
            <a:r>
              <a:rPr spc="-15" dirty="0"/>
              <a:t> </a:t>
            </a:r>
            <a:r>
              <a:rPr dirty="0"/>
              <a:t>planning</a:t>
            </a:r>
            <a:r>
              <a:rPr spc="-45" dirty="0"/>
              <a:t> </a:t>
            </a:r>
            <a:r>
              <a:rPr dirty="0"/>
              <a:t>benefits</a:t>
            </a:r>
            <a:r>
              <a:rPr spc="-25" dirty="0"/>
              <a:t> </a:t>
            </a:r>
            <a:r>
              <a:rPr dirty="0"/>
              <a:t>of</a:t>
            </a:r>
            <a:r>
              <a:rPr spc="-35" dirty="0"/>
              <a:t> </a:t>
            </a:r>
            <a:r>
              <a:rPr spc="-20" dirty="0"/>
              <a:t>529s</a:t>
            </a:r>
          </a:p>
        </p:txBody>
      </p:sp>
      <p:sp>
        <p:nvSpPr>
          <p:cNvPr id="3" name="object 3"/>
          <p:cNvSpPr txBox="1"/>
          <p:nvPr/>
        </p:nvSpPr>
        <p:spPr>
          <a:xfrm>
            <a:off x="3202410" y="6314130"/>
            <a:ext cx="5554980" cy="271145"/>
          </a:xfrm>
          <a:prstGeom prst="rect">
            <a:avLst/>
          </a:prstGeom>
        </p:spPr>
        <p:txBody>
          <a:bodyPr vert="horz" wrap="square" lIns="0" tIns="10160" rIns="0" bIns="0" rtlCol="0">
            <a:spAutoFit/>
          </a:bodyPr>
          <a:lstStyle/>
          <a:p>
            <a:pPr marL="12700" marR="5080">
              <a:lnSpc>
                <a:spcPct val="101699"/>
              </a:lnSpc>
              <a:spcBef>
                <a:spcPts val="80"/>
              </a:spcBef>
              <a:tabLst>
                <a:tab pos="5428615" algn="l"/>
              </a:tabLst>
            </a:pPr>
            <a:r>
              <a:rPr sz="800" dirty="0">
                <a:latin typeface="Arial"/>
                <a:cs typeface="Arial"/>
              </a:rPr>
              <a:t>State</a:t>
            </a:r>
            <a:r>
              <a:rPr sz="800" spc="-15" dirty="0">
                <a:latin typeface="Arial"/>
                <a:cs typeface="Arial"/>
              </a:rPr>
              <a:t> </a:t>
            </a:r>
            <a:r>
              <a:rPr sz="800" dirty="0">
                <a:latin typeface="Arial"/>
                <a:cs typeface="Arial"/>
              </a:rPr>
              <a:t>laws</a:t>
            </a:r>
            <a:r>
              <a:rPr sz="800" spc="-25" dirty="0">
                <a:latin typeface="Arial"/>
                <a:cs typeface="Arial"/>
              </a:rPr>
              <a:t> </a:t>
            </a:r>
            <a:r>
              <a:rPr sz="800" dirty="0">
                <a:latin typeface="Arial"/>
                <a:cs typeface="Arial"/>
              </a:rPr>
              <a:t>and</a:t>
            </a:r>
            <a:r>
              <a:rPr sz="800" spc="-15" dirty="0">
                <a:latin typeface="Arial"/>
                <a:cs typeface="Arial"/>
              </a:rPr>
              <a:t> </a:t>
            </a:r>
            <a:r>
              <a:rPr sz="800" dirty="0">
                <a:latin typeface="Arial"/>
                <a:cs typeface="Arial"/>
              </a:rPr>
              <a:t>treatment</a:t>
            </a:r>
            <a:r>
              <a:rPr sz="800" spc="-10" dirty="0">
                <a:latin typeface="Arial"/>
                <a:cs typeface="Arial"/>
              </a:rPr>
              <a:t> </a:t>
            </a:r>
            <a:r>
              <a:rPr sz="800" dirty="0">
                <a:latin typeface="Arial"/>
                <a:cs typeface="Arial"/>
              </a:rPr>
              <a:t>may</a:t>
            </a:r>
            <a:r>
              <a:rPr sz="800" spc="-25" dirty="0">
                <a:latin typeface="Arial"/>
                <a:cs typeface="Arial"/>
              </a:rPr>
              <a:t> </a:t>
            </a:r>
            <a:r>
              <a:rPr sz="800" dirty="0">
                <a:latin typeface="Arial"/>
                <a:cs typeface="Arial"/>
              </a:rPr>
              <a:t>vary.</a:t>
            </a:r>
            <a:r>
              <a:rPr sz="800" spc="-15" dirty="0">
                <a:latin typeface="Arial"/>
                <a:cs typeface="Arial"/>
              </a:rPr>
              <a:t> </a:t>
            </a:r>
            <a:r>
              <a:rPr sz="800" dirty="0">
                <a:latin typeface="Arial"/>
                <a:cs typeface="Arial"/>
              </a:rPr>
              <a:t>Earnings</a:t>
            </a:r>
            <a:r>
              <a:rPr sz="800" spc="-15" dirty="0">
                <a:latin typeface="Arial"/>
                <a:cs typeface="Arial"/>
              </a:rPr>
              <a:t> </a:t>
            </a:r>
            <a:r>
              <a:rPr sz="800" dirty="0">
                <a:latin typeface="Arial"/>
                <a:cs typeface="Arial"/>
              </a:rPr>
              <a:t>on</a:t>
            </a:r>
            <a:r>
              <a:rPr sz="800" spc="-15" dirty="0">
                <a:latin typeface="Arial"/>
                <a:cs typeface="Arial"/>
              </a:rPr>
              <a:t> </a:t>
            </a:r>
            <a:r>
              <a:rPr sz="800" dirty="0">
                <a:latin typeface="Arial"/>
                <a:cs typeface="Arial"/>
              </a:rPr>
              <a:t>nonqualified</a:t>
            </a:r>
            <a:r>
              <a:rPr sz="800" spc="-10" dirty="0">
                <a:latin typeface="Arial"/>
                <a:cs typeface="Arial"/>
              </a:rPr>
              <a:t> </a:t>
            </a:r>
            <a:r>
              <a:rPr sz="800" dirty="0">
                <a:latin typeface="Arial"/>
                <a:cs typeface="Arial"/>
              </a:rPr>
              <a:t>distributions</a:t>
            </a:r>
            <a:r>
              <a:rPr sz="800" spc="-10" dirty="0">
                <a:latin typeface="Arial"/>
                <a:cs typeface="Arial"/>
              </a:rPr>
              <a:t> </a:t>
            </a:r>
            <a:r>
              <a:rPr sz="800" dirty="0">
                <a:latin typeface="Arial"/>
                <a:cs typeface="Arial"/>
              </a:rPr>
              <a:t>will</a:t>
            </a:r>
            <a:r>
              <a:rPr sz="800" spc="-35" dirty="0">
                <a:latin typeface="Arial"/>
                <a:cs typeface="Arial"/>
              </a:rPr>
              <a:t> </a:t>
            </a:r>
            <a:r>
              <a:rPr sz="800" dirty="0">
                <a:latin typeface="Arial"/>
                <a:cs typeface="Arial"/>
              </a:rPr>
              <a:t>be</a:t>
            </a:r>
            <a:r>
              <a:rPr sz="800" spc="-20" dirty="0">
                <a:latin typeface="Arial"/>
                <a:cs typeface="Arial"/>
              </a:rPr>
              <a:t> </a:t>
            </a:r>
            <a:r>
              <a:rPr sz="800" dirty="0">
                <a:latin typeface="Arial"/>
                <a:cs typeface="Arial"/>
              </a:rPr>
              <a:t>subjected</a:t>
            </a:r>
            <a:r>
              <a:rPr sz="800" spc="-10" dirty="0">
                <a:latin typeface="Arial"/>
                <a:cs typeface="Arial"/>
              </a:rPr>
              <a:t> </a:t>
            </a:r>
            <a:r>
              <a:rPr sz="800" dirty="0">
                <a:latin typeface="Arial"/>
                <a:cs typeface="Arial"/>
              </a:rPr>
              <a:t>to</a:t>
            </a:r>
            <a:r>
              <a:rPr sz="800" spc="-25" dirty="0">
                <a:latin typeface="Arial"/>
                <a:cs typeface="Arial"/>
              </a:rPr>
              <a:t> </a:t>
            </a:r>
            <a:r>
              <a:rPr sz="800" dirty="0">
                <a:latin typeface="Arial"/>
                <a:cs typeface="Arial"/>
              </a:rPr>
              <a:t>a</a:t>
            </a:r>
            <a:r>
              <a:rPr sz="800" spc="-20" dirty="0">
                <a:latin typeface="Arial"/>
                <a:cs typeface="Arial"/>
              </a:rPr>
              <a:t> </a:t>
            </a:r>
            <a:r>
              <a:rPr sz="800" dirty="0">
                <a:latin typeface="Arial"/>
                <a:cs typeface="Arial"/>
              </a:rPr>
              <a:t>10%</a:t>
            </a:r>
            <a:r>
              <a:rPr sz="800" spc="-15" dirty="0">
                <a:latin typeface="Arial"/>
                <a:cs typeface="Arial"/>
              </a:rPr>
              <a:t> </a:t>
            </a:r>
            <a:r>
              <a:rPr sz="800" dirty="0">
                <a:latin typeface="Arial"/>
                <a:cs typeface="Arial"/>
              </a:rPr>
              <a:t>federal</a:t>
            </a:r>
            <a:r>
              <a:rPr sz="800" spc="-10" dirty="0">
                <a:latin typeface="Arial"/>
                <a:cs typeface="Arial"/>
              </a:rPr>
              <a:t> </a:t>
            </a:r>
            <a:r>
              <a:rPr sz="800" dirty="0">
                <a:latin typeface="Arial"/>
                <a:cs typeface="Arial"/>
              </a:rPr>
              <a:t>penalty</a:t>
            </a:r>
            <a:r>
              <a:rPr sz="800" spc="-10" dirty="0">
                <a:latin typeface="Arial"/>
                <a:cs typeface="Arial"/>
              </a:rPr>
              <a:t> </a:t>
            </a:r>
            <a:r>
              <a:rPr sz="800" spc="-20" dirty="0">
                <a:latin typeface="Arial"/>
                <a:cs typeface="Arial"/>
              </a:rPr>
              <a:t>tax. </a:t>
            </a:r>
            <a:r>
              <a:rPr sz="800" dirty="0">
                <a:latin typeface="Arial"/>
                <a:cs typeface="Arial"/>
              </a:rPr>
              <a:t>Please</a:t>
            </a:r>
            <a:r>
              <a:rPr sz="800" spc="-15" dirty="0">
                <a:latin typeface="Arial"/>
                <a:cs typeface="Arial"/>
              </a:rPr>
              <a:t> </a:t>
            </a:r>
            <a:r>
              <a:rPr sz="800" dirty="0">
                <a:latin typeface="Arial"/>
                <a:cs typeface="Arial"/>
              </a:rPr>
              <a:t>speak</a:t>
            </a:r>
            <a:r>
              <a:rPr sz="800" spc="-5" dirty="0">
                <a:latin typeface="Arial"/>
                <a:cs typeface="Arial"/>
              </a:rPr>
              <a:t> </a:t>
            </a:r>
            <a:r>
              <a:rPr sz="800" dirty="0">
                <a:latin typeface="Arial"/>
                <a:cs typeface="Arial"/>
              </a:rPr>
              <a:t>with</a:t>
            </a:r>
            <a:r>
              <a:rPr sz="800" spc="-15" dirty="0">
                <a:latin typeface="Arial"/>
                <a:cs typeface="Arial"/>
              </a:rPr>
              <a:t> </a:t>
            </a:r>
            <a:r>
              <a:rPr sz="800" dirty="0">
                <a:latin typeface="Arial"/>
                <a:cs typeface="Arial"/>
              </a:rPr>
              <a:t>your</a:t>
            </a:r>
            <a:r>
              <a:rPr sz="800" spc="-5" dirty="0">
                <a:latin typeface="Arial"/>
                <a:cs typeface="Arial"/>
              </a:rPr>
              <a:t> </a:t>
            </a:r>
            <a:r>
              <a:rPr sz="800" dirty="0">
                <a:latin typeface="Arial"/>
                <a:cs typeface="Arial"/>
              </a:rPr>
              <a:t>tax</a:t>
            </a:r>
            <a:r>
              <a:rPr sz="800" spc="-15" dirty="0">
                <a:latin typeface="Arial"/>
                <a:cs typeface="Arial"/>
              </a:rPr>
              <a:t> </a:t>
            </a:r>
            <a:r>
              <a:rPr sz="800" dirty="0">
                <a:latin typeface="Arial"/>
                <a:cs typeface="Arial"/>
              </a:rPr>
              <a:t>professional for</a:t>
            </a:r>
            <a:r>
              <a:rPr sz="800" spc="-20" dirty="0">
                <a:latin typeface="Arial"/>
                <a:cs typeface="Arial"/>
              </a:rPr>
              <a:t> </a:t>
            </a:r>
            <a:r>
              <a:rPr sz="800" dirty="0">
                <a:latin typeface="Arial"/>
                <a:cs typeface="Arial"/>
              </a:rPr>
              <a:t>more</a:t>
            </a:r>
            <a:r>
              <a:rPr sz="800" spc="-20" dirty="0">
                <a:latin typeface="Arial"/>
                <a:cs typeface="Arial"/>
              </a:rPr>
              <a:t> </a:t>
            </a:r>
            <a:r>
              <a:rPr sz="800" spc="-10" dirty="0">
                <a:latin typeface="Arial"/>
                <a:cs typeface="Arial"/>
              </a:rPr>
              <a:t>information.</a:t>
            </a:r>
            <a:r>
              <a:rPr sz="800" dirty="0">
                <a:latin typeface="Arial"/>
                <a:cs typeface="Arial"/>
              </a:rPr>
              <a:t>	</a:t>
            </a:r>
            <a:r>
              <a:rPr sz="800" spc="-25" dirty="0">
                <a:latin typeface="Arial"/>
                <a:cs typeface="Arial"/>
              </a:rPr>
              <a:t>31</a:t>
            </a:r>
            <a:endParaRPr sz="800">
              <a:latin typeface="Arial"/>
              <a:cs typeface="Arial"/>
            </a:endParaRPr>
          </a:p>
        </p:txBody>
      </p:sp>
      <p:sp>
        <p:nvSpPr>
          <p:cNvPr id="4" name="object 4"/>
          <p:cNvSpPr txBox="1"/>
          <p:nvPr/>
        </p:nvSpPr>
        <p:spPr>
          <a:xfrm>
            <a:off x="1149096" y="1524000"/>
            <a:ext cx="6845934" cy="4292600"/>
          </a:xfrm>
          <a:prstGeom prst="rect">
            <a:avLst/>
          </a:prstGeom>
          <a:solidFill>
            <a:srgbClr val="0000C1"/>
          </a:solidFill>
        </p:spPr>
        <p:txBody>
          <a:bodyPr vert="horz" wrap="square" lIns="0" tIns="1905" rIns="0" bIns="0" rtlCol="0">
            <a:spAutoFit/>
          </a:bodyPr>
          <a:lstStyle/>
          <a:p>
            <a:pPr>
              <a:lnSpc>
                <a:spcPct val="100000"/>
              </a:lnSpc>
              <a:spcBef>
                <a:spcPts val="15"/>
              </a:spcBef>
            </a:pPr>
            <a:endParaRPr sz="1950">
              <a:latin typeface="Times New Roman"/>
              <a:cs typeface="Times New Roman"/>
            </a:endParaRPr>
          </a:p>
          <a:p>
            <a:pPr algn="ctr">
              <a:lnSpc>
                <a:spcPct val="100000"/>
              </a:lnSpc>
            </a:pPr>
            <a:r>
              <a:rPr sz="2200" b="1" dirty="0">
                <a:solidFill>
                  <a:srgbClr val="FFFFFF"/>
                </a:solidFill>
                <a:latin typeface="Arial"/>
                <a:cs typeface="Arial"/>
              </a:rPr>
              <a:t>Assets</a:t>
            </a:r>
            <a:r>
              <a:rPr sz="2200" b="1" spc="-5" dirty="0">
                <a:solidFill>
                  <a:srgbClr val="FFFFFF"/>
                </a:solidFill>
                <a:latin typeface="Arial"/>
                <a:cs typeface="Arial"/>
              </a:rPr>
              <a:t> </a:t>
            </a:r>
            <a:r>
              <a:rPr sz="2200" b="1" dirty="0">
                <a:solidFill>
                  <a:srgbClr val="FFFFFF"/>
                </a:solidFill>
                <a:latin typeface="Arial"/>
                <a:cs typeface="Arial"/>
              </a:rPr>
              <a:t>removed</a:t>
            </a:r>
            <a:r>
              <a:rPr sz="2200" b="1" spc="-5" dirty="0">
                <a:solidFill>
                  <a:srgbClr val="FFFFFF"/>
                </a:solidFill>
                <a:latin typeface="Arial"/>
                <a:cs typeface="Arial"/>
              </a:rPr>
              <a:t> </a:t>
            </a:r>
            <a:r>
              <a:rPr sz="2200" dirty="0">
                <a:solidFill>
                  <a:srgbClr val="FFFFFF"/>
                </a:solidFill>
                <a:latin typeface="Arial"/>
                <a:cs typeface="Arial"/>
              </a:rPr>
              <a:t>from</a:t>
            </a:r>
            <a:r>
              <a:rPr sz="2200" spc="-5" dirty="0">
                <a:solidFill>
                  <a:srgbClr val="FFFFFF"/>
                </a:solidFill>
                <a:latin typeface="Arial"/>
                <a:cs typeface="Arial"/>
              </a:rPr>
              <a:t> </a:t>
            </a:r>
            <a:r>
              <a:rPr sz="2200" dirty="0">
                <a:solidFill>
                  <a:srgbClr val="FFFFFF"/>
                </a:solidFill>
                <a:latin typeface="Arial"/>
                <a:cs typeface="Arial"/>
              </a:rPr>
              <a:t>taxable</a:t>
            </a:r>
            <a:r>
              <a:rPr sz="2200" spc="-15" dirty="0">
                <a:solidFill>
                  <a:srgbClr val="FFFFFF"/>
                </a:solidFill>
                <a:latin typeface="Arial"/>
                <a:cs typeface="Arial"/>
              </a:rPr>
              <a:t> </a:t>
            </a:r>
            <a:r>
              <a:rPr sz="2200" spc="-10" dirty="0">
                <a:solidFill>
                  <a:srgbClr val="FFFFFF"/>
                </a:solidFill>
                <a:latin typeface="Arial"/>
                <a:cs typeface="Arial"/>
              </a:rPr>
              <a:t>estate</a:t>
            </a:r>
            <a:endParaRPr sz="2200">
              <a:latin typeface="Arial"/>
              <a:cs typeface="Arial"/>
            </a:endParaRPr>
          </a:p>
          <a:p>
            <a:pPr marL="2126615" marR="2119630" algn="ctr">
              <a:lnSpc>
                <a:spcPct val="163100"/>
              </a:lnSpc>
              <a:spcBef>
                <a:spcPts val="5"/>
              </a:spcBef>
            </a:pPr>
            <a:r>
              <a:rPr sz="2200" b="1" dirty="0">
                <a:solidFill>
                  <a:srgbClr val="FFFFFF"/>
                </a:solidFill>
                <a:latin typeface="Arial"/>
                <a:cs typeface="Arial"/>
              </a:rPr>
              <a:t>Remain</a:t>
            </a:r>
            <a:r>
              <a:rPr sz="2200" b="1" spc="-15" dirty="0">
                <a:solidFill>
                  <a:srgbClr val="FFFFFF"/>
                </a:solidFill>
                <a:latin typeface="Arial"/>
                <a:cs typeface="Arial"/>
              </a:rPr>
              <a:t> </a:t>
            </a:r>
            <a:r>
              <a:rPr sz="2200" dirty="0">
                <a:solidFill>
                  <a:srgbClr val="FFFFFF"/>
                </a:solidFill>
                <a:latin typeface="Arial"/>
                <a:cs typeface="Arial"/>
              </a:rPr>
              <a:t>in</a:t>
            </a:r>
            <a:r>
              <a:rPr sz="2200" spc="-5" dirty="0">
                <a:solidFill>
                  <a:srgbClr val="FFFFFF"/>
                </a:solidFill>
                <a:latin typeface="Arial"/>
                <a:cs typeface="Arial"/>
              </a:rPr>
              <a:t> </a:t>
            </a:r>
            <a:r>
              <a:rPr sz="2200" spc="-10" dirty="0">
                <a:solidFill>
                  <a:srgbClr val="FFFFFF"/>
                </a:solidFill>
                <a:latin typeface="Arial"/>
                <a:cs typeface="Arial"/>
              </a:rPr>
              <a:t>control </a:t>
            </a:r>
            <a:r>
              <a:rPr sz="2200" b="1" spc="-50" dirty="0">
                <a:solidFill>
                  <a:srgbClr val="FFFFFF"/>
                </a:solidFill>
                <a:latin typeface="Arial"/>
                <a:cs typeface="Arial"/>
              </a:rPr>
              <a:t>Tax-</a:t>
            </a:r>
            <a:r>
              <a:rPr sz="2200" b="1" dirty="0">
                <a:solidFill>
                  <a:srgbClr val="FFFFFF"/>
                </a:solidFill>
                <a:latin typeface="Arial"/>
                <a:cs typeface="Arial"/>
              </a:rPr>
              <a:t>deferred</a:t>
            </a:r>
            <a:r>
              <a:rPr sz="2200" b="1" spc="25" dirty="0">
                <a:solidFill>
                  <a:srgbClr val="FFFFFF"/>
                </a:solidFill>
                <a:latin typeface="Arial"/>
                <a:cs typeface="Arial"/>
              </a:rPr>
              <a:t> </a:t>
            </a:r>
            <a:r>
              <a:rPr sz="2200" spc="-10" dirty="0">
                <a:solidFill>
                  <a:srgbClr val="FFFFFF"/>
                </a:solidFill>
                <a:latin typeface="Arial"/>
                <a:cs typeface="Arial"/>
              </a:rPr>
              <a:t>growth </a:t>
            </a:r>
            <a:r>
              <a:rPr sz="2200" dirty="0">
                <a:solidFill>
                  <a:srgbClr val="FFFFFF"/>
                </a:solidFill>
                <a:latin typeface="Arial"/>
                <a:cs typeface="Arial"/>
              </a:rPr>
              <a:t>Creditor</a:t>
            </a:r>
            <a:r>
              <a:rPr sz="2200" spc="-10" dirty="0">
                <a:solidFill>
                  <a:srgbClr val="FFFFFF"/>
                </a:solidFill>
                <a:latin typeface="Arial"/>
                <a:cs typeface="Arial"/>
              </a:rPr>
              <a:t> </a:t>
            </a:r>
            <a:r>
              <a:rPr sz="2200" b="1" spc="-10" dirty="0">
                <a:solidFill>
                  <a:srgbClr val="FFFFFF"/>
                </a:solidFill>
                <a:latin typeface="Arial"/>
                <a:cs typeface="Arial"/>
              </a:rPr>
              <a:t>protection</a:t>
            </a:r>
            <a:endParaRPr sz="2200">
              <a:latin typeface="Arial"/>
              <a:cs typeface="Arial"/>
            </a:endParaRPr>
          </a:p>
          <a:p>
            <a:pPr algn="ctr">
              <a:lnSpc>
                <a:spcPct val="100000"/>
              </a:lnSpc>
              <a:spcBef>
                <a:spcPts val="1664"/>
              </a:spcBef>
            </a:pPr>
            <a:r>
              <a:rPr sz="2200" b="1" dirty="0">
                <a:solidFill>
                  <a:srgbClr val="FFFFFF"/>
                </a:solidFill>
                <a:latin typeface="Segoe UI"/>
                <a:cs typeface="Segoe UI"/>
              </a:rPr>
              <a:t>High</a:t>
            </a:r>
            <a:r>
              <a:rPr sz="2200" b="1" spc="-20" dirty="0">
                <a:solidFill>
                  <a:srgbClr val="FFFFFF"/>
                </a:solidFill>
                <a:latin typeface="Segoe UI"/>
                <a:cs typeface="Segoe UI"/>
              </a:rPr>
              <a:t> </a:t>
            </a:r>
            <a:r>
              <a:rPr sz="2200" b="1" dirty="0">
                <a:solidFill>
                  <a:srgbClr val="FFFFFF"/>
                </a:solidFill>
                <a:latin typeface="Segoe UI"/>
                <a:cs typeface="Segoe UI"/>
              </a:rPr>
              <a:t>maximum</a:t>
            </a:r>
            <a:r>
              <a:rPr sz="2200" b="1" spc="-20" dirty="0">
                <a:solidFill>
                  <a:srgbClr val="FFFFFF"/>
                </a:solidFill>
                <a:latin typeface="Segoe UI"/>
                <a:cs typeface="Segoe UI"/>
              </a:rPr>
              <a:t> </a:t>
            </a:r>
            <a:r>
              <a:rPr sz="2200" dirty="0">
                <a:solidFill>
                  <a:srgbClr val="FFFFFF"/>
                </a:solidFill>
                <a:latin typeface="Segoe UI"/>
                <a:cs typeface="Segoe UI"/>
              </a:rPr>
              <a:t>contribution</a:t>
            </a:r>
            <a:r>
              <a:rPr sz="2200" spc="-10" dirty="0">
                <a:solidFill>
                  <a:srgbClr val="FFFFFF"/>
                </a:solidFill>
                <a:latin typeface="Segoe UI"/>
                <a:cs typeface="Segoe UI"/>
              </a:rPr>
              <a:t> </a:t>
            </a:r>
            <a:r>
              <a:rPr sz="2200" dirty="0">
                <a:solidFill>
                  <a:srgbClr val="FFFFFF"/>
                </a:solidFill>
                <a:latin typeface="Segoe UI"/>
                <a:cs typeface="Segoe UI"/>
              </a:rPr>
              <a:t>limits per</a:t>
            </a:r>
            <a:r>
              <a:rPr sz="2200" spc="-20" dirty="0">
                <a:solidFill>
                  <a:srgbClr val="FFFFFF"/>
                </a:solidFill>
                <a:latin typeface="Segoe UI"/>
                <a:cs typeface="Segoe UI"/>
              </a:rPr>
              <a:t> </a:t>
            </a:r>
            <a:r>
              <a:rPr sz="2200" spc="-10" dirty="0">
                <a:solidFill>
                  <a:srgbClr val="FFFFFF"/>
                </a:solidFill>
                <a:latin typeface="Segoe UI"/>
                <a:cs typeface="Segoe UI"/>
              </a:rPr>
              <a:t>beneficiary</a:t>
            </a:r>
            <a:endParaRPr sz="2200">
              <a:latin typeface="Segoe UI"/>
              <a:cs typeface="Segoe UI"/>
            </a:endParaRPr>
          </a:p>
          <a:p>
            <a:pPr algn="ctr">
              <a:lnSpc>
                <a:spcPct val="100000"/>
              </a:lnSpc>
              <a:spcBef>
                <a:spcPts val="1670"/>
              </a:spcBef>
            </a:pPr>
            <a:r>
              <a:rPr sz="2200" b="1" dirty="0">
                <a:solidFill>
                  <a:srgbClr val="FFFFFF"/>
                </a:solidFill>
                <a:latin typeface="Arial"/>
                <a:cs typeface="Arial"/>
              </a:rPr>
              <a:t>Trusts</a:t>
            </a:r>
            <a:r>
              <a:rPr sz="2200" b="1" spc="-30" dirty="0">
                <a:solidFill>
                  <a:srgbClr val="FFFFFF"/>
                </a:solidFill>
                <a:latin typeface="Arial"/>
                <a:cs typeface="Arial"/>
              </a:rPr>
              <a:t> </a:t>
            </a:r>
            <a:r>
              <a:rPr sz="2200" dirty="0">
                <a:solidFill>
                  <a:srgbClr val="FFFFFF"/>
                </a:solidFill>
                <a:latin typeface="Arial"/>
                <a:cs typeface="Arial"/>
              </a:rPr>
              <a:t>can</a:t>
            </a:r>
            <a:r>
              <a:rPr sz="2200" spc="-35" dirty="0">
                <a:solidFill>
                  <a:srgbClr val="FFFFFF"/>
                </a:solidFill>
                <a:latin typeface="Arial"/>
                <a:cs typeface="Arial"/>
              </a:rPr>
              <a:t> </a:t>
            </a:r>
            <a:r>
              <a:rPr sz="2200" dirty="0">
                <a:solidFill>
                  <a:srgbClr val="FFFFFF"/>
                </a:solidFill>
                <a:latin typeface="Arial"/>
                <a:cs typeface="Arial"/>
              </a:rPr>
              <a:t>own</a:t>
            </a:r>
            <a:r>
              <a:rPr sz="2200" spc="-35" dirty="0">
                <a:solidFill>
                  <a:srgbClr val="FFFFFF"/>
                </a:solidFill>
                <a:latin typeface="Arial"/>
                <a:cs typeface="Arial"/>
              </a:rPr>
              <a:t> </a:t>
            </a:r>
            <a:r>
              <a:rPr sz="2200" dirty="0">
                <a:solidFill>
                  <a:srgbClr val="FFFFFF"/>
                </a:solidFill>
                <a:latin typeface="Arial"/>
                <a:cs typeface="Arial"/>
              </a:rPr>
              <a:t>and</a:t>
            </a:r>
            <a:r>
              <a:rPr sz="2200" spc="-30" dirty="0">
                <a:solidFill>
                  <a:srgbClr val="FFFFFF"/>
                </a:solidFill>
                <a:latin typeface="Arial"/>
                <a:cs typeface="Arial"/>
              </a:rPr>
              <a:t> </a:t>
            </a:r>
            <a:r>
              <a:rPr sz="2200" dirty="0">
                <a:solidFill>
                  <a:srgbClr val="FFFFFF"/>
                </a:solidFill>
                <a:latin typeface="Arial"/>
                <a:cs typeface="Arial"/>
              </a:rPr>
              <a:t>fund</a:t>
            </a:r>
            <a:r>
              <a:rPr sz="2200" spc="-30" dirty="0">
                <a:solidFill>
                  <a:srgbClr val="FFFFFF"/>
                </a:solidFill>
                <a:latin typeface="Arial"/>
                <a:cs typeface="Arial"/>
              </a:rPr>
              <a:t> </a:t>
            </a:r>
            <a:r>
              <a:rPr sz="2200" spc="-20" dirty="0">
                <a:solidFill>
                  <a:srgbClr val="FFFFFF"/>
                </a:solidFill>
                <a:latin typeface="Arial"/>
                <a:cs typeface="Arial"/>
              </a:rPr>
              <a:t>529s</a:t>
            </a:r>
            <a:endParaRPr sz="2200">
              <a:latin typeface="Arial"/>
              <a:cs typeface="Arial"/>
            </a:endParaRPr>
          </a:p>
          <a:p>
            <a:pPr algn="ctr">
              <a:lnSpc>
                <a:spcPct val="100000"/>
              </a:lnSpc>
              <a:spcBef>
                <a:spcPts val="1664"/>
              </a:spcBef>
            </a:pPr>
            <a:r>
              <a:rPr sz="2200" b="1" dirty="0">
                <a:solidFill>
                  <a:srgbClr val="FFFFFF"/>
                </a:solidFill>
                <a:latin typeface="Arial"/>
                <a:cs typeface="Arial"/>
              </a:rPr>
              <a:t>Multigenerational</a:t>
            </a:r>
            <a:r>
              <a:rPr sz="2200" b="1" spc="-10" dirty="0">
                <a:solidFill>
                  <a:srgbClr val="FFFFFF"/>
                </a:solidFill>
                <a:latin typeface="Arial"/>
                <a:cs typeface="Arial"/>
              </a:rPr>
              <a:t> </a:t>
            </a:r>
            <a:r>
              <a:rPr sz="2200" dirty="0">
                <a:solidFill>
                  <a:srgbClr val="FFFFFF"/>
                </a:solidFill>
                <a:latin typeface="Arial"/>
                <a:cs typeface="Arial"/>
              </a:rPr>
              <a:t>gifting</a:t>
            </a:r>
            <a:r>
              <a:rPr sz="2200" spc="-30" dirty="0">
                <a:solidFill>
                  <a:srgbClr val="FFFFFF"/>
                </a:solidFill>
                <a:latin typeface="Arial"/>
                <a:cs typeface="Arial"/>
              </a:rPr>
              <a:t> </a:t>
            </a:r>
            <a:r>
              <a:rPr sz="2200" spc="-10" dirty="0">
                <a:solidFill>
                  <a:srgbClr val="FFFFFF"/>
                </a:solidFill>
                <a:latin typeface="Arial"/>
                <a:cs typeface="Arial"/>
              </a:rPr>
              <a:t>abilities</a:t>
            </a:r>
            <a:endParaRPr sz="2200">
              <a:latin typeface="Arial"/>
              <a:cs typeface="Arial"/>
            </a:endParaRPr>
          </a:p>
        </p:txBody>
      </p:sp>
    </p:spTree>
  </p:cSld>
  <p:clrMapOvr>
    <a:masterClrMapping/>
  </p:clrMapOvr>
  <p:transition spd="med">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dirty="0"/>
              <a:t>Creating</a:t>
            </a:r>
            <a:r>
              <a:rPr spc="-15" dirty="0"/>
              <a:t> </a:t>
            </a:r>
            <a:r>
              <a:rPr dirty="0"/>
              <a:t>a</a:t>
            </a:r>
            <a:r>
              <a:rPr spc="-10" dirty="0"/>
              <a:t> legacy</a:t>
            </a:r>
          </a:p>
        </p:txBody>
      </p:sp>
      <p:sp>
        <p:nvSpPr>
          <p:cNvPr id="3" name="object 3"/>
          <p:cNvSpPr txBox="1"/>
          <p:nvPr/>
        </p:nvSpPr>
        <p:spPr>
          <a:xfrm>
            <a:off x="388975" y="5185473"/>
            <a:ext cx="8441690" cy="1101725"/>
          </a:xfrm>
          <a:prstGeom prst="rect">
            <a:avLst/>
          </a:prstGeom>
        </p:spPr>
        <p:txBody>
          <a:bodyPr vert="horz" wrap="square" lIns="0" tIns="26669" rIns="0" bIns="0" rtlCol="0">
            <a:spAutoFit/>
          </a:bodyPr>
          <a:lstStyle/>
          <a:p>
            <a:pPr marL="12700" marR="8255">
              <a:lnSpc>
                <a:spcPts val="860"/>
              </a:lnSpc>
              <a:spcBef>
                <a:spcPts val="209"/>
              </a:spcBef>
            </a:pPr>
            <a:r>
              <a:rPr sz="800" b="1" dirty="0">
                <a:latin typeface="Arial"/>
                <a:cs typeface="Arial"/>
              </a:rPr>
              <a:t>1</a:t>
            </a:r>
            <a:r>
              <a:rPr sz="800" b="1" spc="5" dirty="0">
                <a:latin typeface="Arial"/>
                <a:cs typeface="Arial"/>
              </a:rPr>
              <a:t> </a:t>
            </a:r>
            <a:r>
              <a:rPr sz="800" dirty="0">
                <a:latin typeface="Arial"/>
                <a:cs typeface="Arial"/>
              </a:rPr>
              <a:t>For</a:t>
            </a:r>
            <a:r>
              <a:rPr sz="800" spc="-25" dirty="0">
                <a:latin typeface="Arial"/>
                <a:cs typeface="Arial"/>
              </a:rPr>
              <a:t> </a:t>
            </a:r>
            <a:r>
              <a:rPr sz="800" spc="-10" dirty="0">
                <a:latin typeface="Arial"/>
                <a:cs typeface="Arial"/>
              </a:rPr>
              <a:t>2024.</a:t>
            </a:r>
            <a:r>
              <a:rPr sz="800" spc="5" dirty="0">
                <a:latin typeface="Arial"/>
                <a:cs typeface="Arial"/>
              </a:rPr>
              <a:t> </a:t>
            </a:r>
            <a:r>
              <a:rPr sz="800" dirty="0">
                <a:latin typeface="Arial"/>
                <a:cs typeface="Arial"/>
              </a:rPr>
              <a:t>The</a:t>
            </a:r>
            <a:r>
              <a:rPr sz="800" spc="-10" dirty="0">
                <a:latin typeface="Arial"/>
                <a:cs typeface="Arial"/>
              </a:rPr>
              <a:t> </a:t>
            </a:r>
            <a:r>
              <a:rPr sz="800" spc="-20" dirty="0">
                <a:latin typeface="Arial"/>
                <a:cs typeface="Arial"/>
              </a:rPr>
              <a:t>donor </a:t>
            </a:r>
            <a:r>
              <a:rPr sz="800" spc="-10" dirty="0">
                <a:latin typeface="Arial"/>
                <a:cs typeface="Arial"/>
              </a:rPr>
              <a:t>must</a:t>
            </a:r>
            <a:r>
              <a:rPr sz="800" spc="-15" dirty="0">
                <a:latin typeface="Arial"/>
                <a:cs typeface="Arial"/>
              </a:rPr>
              <a:t> </a:t>
            </a:r>
            <a:r>
              <a:rPr sz="800" spc="-20" dirty="0">
                <a:latin typeface="Arial"/>
                <a:cs typeface="Arial"/>
              </a:rPr>
              <a:t>elect </a:t>
            </a:r>
            <a:r>
              <a:rPr sz="800" spc="-10" dirty="0">
                <a:latin typeface="Arial"/>
                <a:cs typeface="Arial"/>
              </a:rPr>
              <a:t>that</a:t>
            </a:r>
            <a:r>
              <a:rPr sz="800" spc="-15" dirty="0">
                <a:latin typeface="Arial"/>
                <a:cs typeface="Arial"/>
              </a:rPr>
              <a:t> </a:t>
            </a:r>
            <a:r>
              <a:rPr sz="800" dirty="0">
                <a:latin typeface="Arial"/>
                <a:cs typeface="Arial"/>
              </a:rPr>
              <a:t>the</a:t>
            </a:r>
            <a:r>
              <a:rPr sz="800" spc="-10" dirty="0">
                <a:latin typeface="Arial"/>
                <a:cs typeface="Arial"/>
              </a:rPr>
              <a:t> gift</a:t>
            </a:r>
            <a:r>
              <a:rPr sz="800" spc="-15" dirty="0">
                <a:latin typeface="Arial"/>
                <a:cs typeface="Arial"/>
              </a:rPr>
              <a:t> </a:t>
            </a:r>
            <a:r>
              <a:rPr sz="800" dirty="0">
                <a:latin typeface="Arial"/>
                <a:cs typeface="Arial"/>
              </a:rPr>
              <a:t>be</a:t>
            </a:r>
            <a:r>
              <a:rPr sz="800" spc="-15" dirty="0">
                <a:latin typeface="Arial"/>
                <a:cs typeface="Arial"/>
              </a:rPr>
              <a:t> </a:t>
            </a:r>
            <a:r>
              <a:rPr sz="800" spc="-20" dirty="0">
                <a:latin typeface="Arial"/>
                <a:cs typeface="Arial"/>
              </a:rPr>
              <a:t>treated</a:t>
            </a:r>
            <a:r>
              <a:rPr sz="800" spc="-15" dirty="0">
                <a:latin typeface="Arial"/>
                <a:cs typeface="Arial"/>
              </a:rPr>
              <a:t> </a:t>
            </a:r>
            <a:r>
              <a:rPr sz="800" dirty="0">
                <a:latin typeface="Arial"/>
                <a:cs typeface="Arial"/>
              </a:rPr>
              <a:t>as</a:t>
            </a:r>
            <a:r>
              <a:rPr sz="800" spc="-15" dirty="0">
                <a:latin typeface="Arial"/>
                <a:cs typeface="Arial"/>
              </a:rPr>
              <a:t> </a:t>
            </a:r>
            <a:r>
              <a:rPr sz="800" spc="-20" dirty="0">
                <a:latin typeface="Arial"/>
                <a:cs typeface="Arial"/>
              </a:rPr>
              <a:t>having</a:t>
            </a:r>
            <a:r>
              <a:rPr sz="800" spc="-10" dirty="0">
                <a:latin typeface="Arial"/>
                <a:cs typeface="Arial"/>
              </a:rPr>
              <a:t> </a:t>
            </a:r>
            <a:r>
              <a:rPr sz="800" spc="-30" dirty="0">
                <a:latin typeface="Arial"/>
                <a:cs typeface="Arial"/>
              </a:rPr>
              <a:t>occurred</a:t>
            </a:r>
            <a:r>
              <a:rPr sz="800" spc="-15" dirty="0">
                <a:latin typeface="Arial"/>
                <a:cs typeface="Arial"/>
              </a:rPr>
              <a:t> </a:t>
            </a:r>
            <a:r>
              <a:rPr sz="800" spc="-10" dirty="0">
                <a:latin typeface="Arial"/>
                <a:cs typeface="Arial"/>
              </a:rPr>
              <a:t>over</a:t>
            </a:r>
            <a:r>
              <a:rPr sz="800" spc="-15" dirty="0">
                <a:latin typeface="Arial"/>
                <a:cs typeface="Arial"/>
              </a:rPr>
              <a:t> </a:t>
            </a:r>
            <a:r>
              <a:rPr sz="800" dirty="0">
                <a:latin typeface="Arial"/>
                <a:cs typeface="Arial"/>
              </a:rPr>
              <a:t>a</a:t>
            </a:r>
            <a:r>
              <a:rPr sz="800" spc="5" dirty="0">
                <a:latin typeface="Arial"/>
                <a:cs typeface="Arial"/>
              </a:rPr>
              <a:t> </a:t>
            </a:r>
            <a:r>
              <a:rPr sz="800" spc="-35" dirty="0">
                <a:latin typeface="Arial"/>
                <a:cs typeface="Arial"/>
              </a:rPr>
              <a:t>five-</a:t>
            </a:r>
            <a:r>
              <a:rPr sz="800" spc="-20" dirty="0">
                <a:latin typeface="Arial"/>
                <a:cs typeface="Arial"/>
              </a:rPr>
              <a:t>year period</a:t>
            </a:r>
            <a:r>
              <a:rPr sz="800" spc="-10" dirty="0">
                <a:latin typeface="Arial"/>
                <a:cs typeface="Arial"/>
              </a:rPr>
              <a:t> </a:t>
            </a:r>
            <a:r>
              <a:rPr sz="800" dirty="0">
                <a:latin typeface="Arial"/>
                <a:cs typeface="Arial"/>
              </a:rPr>
              <a:t>in</a:t>
            </a:r>
            <a:r>
              <a:rPr sz="800" spc="-20" dirty="0">
                <a:latin typeface="Arial"/>
                <a:cs typeface="Arial"/>
              </a:rPr>
              <a:t> order</a:t>
            </a:r>
            <a:r>
              <a:rPr sz="800" spc="-25" dirty="0">
                <a:latin typeface="Arial"/>
                <a:cs typeface="Arial"/>
              </a:rPr>
              <a:t> </a:t>
            </a:r>
            <a:r>
              <a:rPr sz="800" dirty="0">
                <a:latin typeface="Arial"/>
                <a:cs typeface="Arial"/>
              </a:rPr>
              <a:t>for</a:t>
            </a:r>
            <a:r>
              <a:rPr sz="800" spc="-25" dirty="0">
                <a:latin typeface="Arial"/>
                <a:cs typeface="Arial"/>
              </a:rPr>
              <a:t> </a:t>
            </a:r>
            <a:r>
              <a:rPr sz="800" dirty="0">
                <a:latin typeface="Arial"/>
                <a:cs typeface="Arial"/>
              </a:rPr>
              <a:t>it</a:t>
            </a:r>
            <a:r>
              <a:rPr sz="800" spc="-15" dirty="0">
                <a:latin typeface="Arial"/>
                <a:cs typeface="Arial"/>
              </a:rPr>
              <a:t> </a:t>
            </a:r>
            <a:r>
              <a:rPr sz="800" dirty="0">
                <a:latin typeface="Arial"/>
                <a:cs typeface="Arial"/>
              </a:rPr>
              <a:t>to</a:t>
            </a:r>
            <a:r>
              <a:rPr sz="800" spc="-10" dirty="0">
                <a:latin typeface="Arial"/>
                <a:cs typeface="Arial"/>
              </a:rPr>
              <a:t> </a:t>
            </a:r>
            <a:r>
              <a:rPr sz="800" spc="-25" dirty="0">
                <a:latin typeface="Arial"/>
                <a:cs typeface="Arial"/>
              </a:rPr>
              <a:t>qualify</a:t>
            </a:r>
            <a:r>
              <a:rPr sz="800" spc="-30" dirty="0">
                <a:latin typeface="Arial"/>
                <a:cs typeface="Arial"/>
              </a:rPr>
              <a:t> </a:t>
            </a:r>
            <a:r>
              <a:rPr sz="800" dirty="0">
                <a:latin typeface="Arial"/>
                <a:cs typeface="Arial"/>
              </a:rPr>
              <a:t>for</a:t>
            </a:r>
            <a:r>
              <a:rPr sz="800" spc="-20" dirty="0">
                <a:latin typeface="Arial"/>
                <a:cs typeface="Arial"/>
              </a:rPr>
              <a:t> </a:t>
            </a:r>
            <a:r>
              <a:rPr sz="800" dirty="0">
                <a:latin typeface="Arial"/>
                <a:cs typeface="Arial"/>
              </a:rPr>
              <a:t>the</a:t>
            </a:r>
            <a:r>
              <a:rPr sz="800" spc="-15" dirty="0">
                <a:latin typeface="Arial"/>
                <a:cs typeface="Arial"/>
              </a:rPr>
              <a:t> </a:t>
            </a:r>
            <a:r>
              <a:rPr sz="800" spc="-20" dirty="0">
                <a:latin typeface="Arial"/>
                <a:cs typeface="Arial"/>
              </a:rPr>
              <a:t>federal</a:t>
            </a:r>
            <a:r>
              <a:rPr sz="800" spc="-15" dirty="0">
                <a:latin typeface="Arial"/>
                <a:cs typeface="Arial"/>
              </a:rPr>
              <a:t> </a:t>
            </a:r>
            <a:r>
              <a:rPr sz="800" spc="-10" dirty="0">
                <a:latin typeface="Arial"/>
                <a:cs typeface="Arial"/>
              </a:rPr>
              <a:t>gift</a:t>
            </a:r>
            <a:r>
              <a:rPr sz="800" spc="-25" dirty="0">
                <a:latin typeface="Arial"/>
                <a:cs typeface="Arial"/>
              </a:rPr>
              <a:t> </a:t>
            </a:r>
            <a:r>
              <a:rPr sz="800" dirty="0">
                <a:latin typeface="Arial"/>
                <a:cs typeface="Arial"/>
              </a:rPr>
              <a:t>tax</a:t>
            </a:r>
            <a:r>
              <a:rPr sz="800" spc="-15" dirty="0">
                <a:latin typeface="Arial"/>
                <a:cs typeface="Arial"/>
              </a:rPr>
              <a:t> </a:t>
            </a:r>
            <a:r>
              <a:rPr sz="800" spc="-30" dirty="0">
                <a:latin typeface="Arial"/>
                <a:cs typeface="Arial"/>
              </a:rPr>
              <a:t>exclusion.</a:t>
            </a:r>
            <a:r>
              <a:rPr sz="800" spc="5" dirty="0">
                <a:latin typeface="Arial"/>
                <a:cs typeface="Arial"/>
              </a:rPr>
              <a:t> </a:t>
            </a:r>
            <a:r>
              <a:rPr sz="800" dirty="0">
                <a:latin typeface="Arial"/>
                <a:cs typeface="Arial"/>
              </a:rPr>
              <a:t>If</a:t>
            </a:r>
            <a:r>
              <a:rPr sz="800" spc="-15" dirty="0">
                <a:latin typeface="Arial"/>
                <a:cs typeface="Arial"/>
              </a:rPr>
              <a:t> </a:t>
            </a:r>
            <a:r>
              <a:rPr sz="800" spc="-25" dirty="0">
                <a:latin typeface="Arial"/>
                <a:cs typeface="Arial"/>
              </a:rPr>
              <a:t>additional</a:t>
            </a:r>
            <a:r>
              <a:rPr sz="800" spc="-10" dirty="0">
                <a:latin typeface="Arial"/>
                <a:cs typeface="Arial"/>
              </a:rPr>
              <a:t> </a:t>
            </a:r>
            <a:r>
              <a:rPr sz="800" spc="-20" dirty="0">
                <a:latin typeface="Arial"/>
                <a:cs typeface="Arial"/>
              </a:rPr>
              <a:t>gifts</a:t>
            </a:r>
            <a:r>
              <a:rPr sz="800" spc="-15" dirty="0">
                <a:latin typeface="Arial"/>
                <a:cs typeface="Arial"/>
              </a:rPr>
              <a:t> </a:t>
            </a:r>
            <a:r>
              <a:rPr sz="800" dirty="0">
                <a:latin typeface="Arial"/>
                <a:cs typeface="Arial"/>
              </a:rPr>
              <a:t>are</a:t>
            </a:r>
            <a:r>
              <a:rPr sz="800" spc="-20" dirty="0">
                <a:latin typeface="Arial"/>
                <a:cs typeface="Arial"/>
              </a:rPr>
              <a:t> </a:t>
            </a:r>
            <a:r>
              <a:rPr sz="800" spc="-10" dirty="0">
                <a:latin typeface="Arial"/>
                <a:cs typeface="Arial"/>
              </a:rPr>
              <a:t>made</a:t>
            </a:r>
            <a:r>
              <a:rPr sz="800" spc="-15" dirty="0">
                <a:latin typeface="Arial"/>
                <a:cs typeface="Arial"/>
              </a:rPr>
              <a:t> </a:t>
            </a:r>
            <a:r>
              <a:rPr sz="800" dirty="0">
                <a:latin typeface="Arial"/>
                <a:cs typeface="Arial"/>
              </a:rPr>
              <a:t>to</a:t>
            </a:r>
            <a:r>
              <a:rPr sz="800" spc="-10" dirty="0">
                <a:latin typeface="Arial"/>
                <a:cs typeface="Arial"/>
              </a:rPr>
              <a:t> </a:t>
            </a:r>
            <a:r>
              <a:rPr sz="800" dirty="0">
                <a:latin typeface="Arial"/>
                <a:cs typeface="Arial"/>
              </a:rPr>
              <a:t>the</a:t>
            </a:r>
            <a:r>
              <a:rPr sz="800" spc="-20" dirty="0">
                <a:latin typeface="Arial"/>
                <a:cs typeface="Arial"/>
              </a:rPr>
              <a:t> same </a:t>
            </a:r>
            <a:r>
              <a:rPr sz="800" spc="-35" dirty="0">
                <a:latin typeface="Arial"/>
                <a:cs typeface="Arial"/>
              </a:rPr>
              <a:t>beneficiary</a:t>
            </a:r>
            <a:r>
              <a:rPr sz="800" spc="-40" dirty="0">
                <a:latin typeface="Arial"/>
                <a:cs typeface="Arial"/>
              </a:rPr>
              <a:t> </a:t>
            </a:r>
            <a:r>
              <a:rPr sz="800" spc="-35" dirty="0">
                <a:latin typeface="Arial"/>
                <a:cs typeface="Arial"/>
              </a:rPr>
              <a:t>during</a:t>
            </a:r>
            <a:r>
              <a:rPr sz="800" spc="-40" dirty="0">
                <a:latin typeface="Arial"/>
                <a:cs typeface="Arial"/>
              </a:rPr>
              <a:t> </a:t>
            </a:r>
            <a:r>
              <a:rPr sz="800" spc="-30" dirty="0">
                <a:latin typeface="Arial"/>
                <a:cs typeface="Arial"/>
              </a:rPr>
              <a:t>this</a:t>
            </a:r>
            <a:r>
              <a:rPr sz="800" spc="-55" dirty="0">
                <a:latin typeface="Arial"/>
                <a:cs typeface="Arial"/>
              </a:rPr>
              <a:t> </a:t>
            </a:r>
            <a:r>
              <a:rPr sz="800" spc="-40" dirty="0">
                <a:latin typeface="Arial"/>
                <a:cs typeface="Arial"/>
              </a:rPr>
              <a:t>five-</a:t>
            </a:r>
            <a:r>
              <a:rPr sz="800" spc="-35" dirty="0">
                <a:latin typeface="Arial"/>
                <a:cs typeface="Arial"/>
              </a:rPr>
              <a:t>year</a:t>
            </a:r>
            <a:r>
              <a:rPr sz="800" spc="-50" dirty="0">
                <a:latin typeface="Arial"/>
                <a:cs typeface="Arial"/>
              </a:rPr>
              <a:t> </a:t>
            </a:r>
            <a:r>
              <a:rPr sz="800" spc="-35" dirty="0">
                <a:latin typeface="Arial"/>
                <a:cs typeface="Arial"/>
              </a:rPr>
              <a:t>period,</a:t>
            </a:r>
            <a:r>
              <a:rPr sz="800" spc="-40" dirty="0">
                <a:latin typeface="Arial"/>
                <a:cs typeface="Arial"/>
              </a:rPr>
              <a:t> </a:t>
            </a:r>
            <a:r>
              <a:rPr sz="800" dirty="0">
                <a:latin typeface="Arial"/>
                <a:cs typeface="Arial"/>
              </a:rPr>
              <a:t>a</a:t>
            </a:r>
            <a:r>
              <a:rPr sz="800" spc="-5" dirty="0">
                <a:latin typeface="Arial"/>
                <a:cs typeface="Arial"/>
              </a:rPr>
              <a:t> </a:t>
            </a:r>
            <a:r>
              <a:rPr sz="800" spc="-35" dirty="0">
                <a:latin typeface="Arial"/>
                <a:cs typeface="Arial"/>
              </a:rPr>
              <a:t>federal</a:t>
            </a:r>
            <a:r>
              <a:rPr sz="800" spc="-30" dirty="0">
                <a:latin typeface="Arial"/>
                <a:cs typeface="Arial"/>
              </a:rPr>
              <a:t> </a:t>
            </a:r>
            <a:r>
              <a:rPr sz="800" spc="-35" dirty="0">
                <a:latin typeface="Arial"/>
                <a:cs typeface="Arial"/>
              </a:rPr>
              <a:t>gift</a:t>
            </a:r>
            <a:r>
              <a:rPr sz="800" spc="-40" dirty="0">
                <a:latin typeface="Arial"/>
                <a:cs typeface="Arial"/>
              </a:rPr>
              <a:t> </a:t>
            </a:r>
            <a:r>
              <a:rPr sz="800" spc="-30" dirty="0">
                <a:latin typeface="Arial"/>
                <a:cs typeface="Arial"/>
              </a:rPr>
              <a:t>tax</a:t>
            </a:r>
            <a:r>
              <a:rPr sz="800" spc="-55" dirty="0">
                <a:latin typeface="Arial"/>
                <a:cs typeface="Arial"/>
              </a:rPr>
              <a:t> </a:t>
            </a:r>
            <a:r>
              <a:rPr sz="800" spc="-30" dirty="0">
                <a:latin typeface="Arial"/>
                <a:cs typeface="Arial"/>
              </a:rPr>
              <a:t>may</a:t>
            </a:r>
            <a:r>
              <a:rPr sz="800" spc="-45" dirty="0">
                <a:latin typeface="Arial"/>
                <a:cs typeface="Arial"/>
              </a:rPr>
              <a:t> </a:t>
            </a:r>
            <a:r>
              <a:rPr sz="800" spc="-35" dirty="0">
                <a:latin typeface="Arial"/>
                <a:cs typeface="Arial"/>
              </a:rPr>
              <a:t>apply.</a:t>
            </a:r>
            <a:r>
              <a:rPr sz="800" spc="-10" dirty="0">
                <a:latin typeface="Arial"/>
                <a:cs typeface="Arial"/>
              </a:rPr>
              <a:t> </a:t>
            </a:r>
            <a:r>
              <a:rPr sz="800" spc="-20" dirty="0">
                <a:latin typeface="Arial"/>
                <a:cs typeface="Arial"/>
              </a:rPr>
              <a:t>If</a:t>
            </a:r>
            <a:r>
              <a:rPr sz="800" spc="-40" dirty="0">
                <a:latin typeface="Arial"/>
                <a:cs typeface="Arial"/>
              </a:rPr>
              <a:t> </a:t>
            </a:r>
            <a:r>
              <a:rPr sz="800" spc="-30" dirty="0">
                <a:latin typeface="Arial"/>
                <a:cs typeface="Arial"/>
              </a:rPr>
              <a:t>the </a:t>
            </a:r>
            <a:r>
              <a:rPr sz="800" spc="-35" dirty="0">
                <a:latin typeface="Arial"/>
                <a:cs typeface="Arial"/>
              </a:rPr>
              <a:t>donor dies</a:t>
            </a:r>
            <a:r>
              <a:rPr sz="800" spc="-45" dirty="0">
                <a:latin typeface="Arial"/>
                <a:cs typeface="Arial"/>
              </a:rPr>
              <a:t> </a:t>
            </a:r>
            <a:r>
              <a:rPr sz="800" spc="-35" dirty="0">
                <a:latin typeface="Arial"/>
                <a:cs typeface="Arial"/>
              </a:rPr>
              <a:t>within</a:t>
            </a:r>
            <a:r>
              <a:rPr sz="800" spc="-40" dirty="0">
                <a:latin typeface="Arial"/>
                <a:cs typeface="Arial"/>
              </a:rPr>
              <a:t> </a:t>
            </a:r>
            <a:r>
              <a:rPr sz="800" spc="-30" dirty="0">
                <a:latin typeface="Arial"/>
                <a:cs typeface="Arial"/>
              </a:rPr>
              <a:t>this</a:t>
            </a:r>
            <a:r>
              <a:rPr sz="800" spc="-55" dirty="0">
                <a:latin typeface="Arial"/>
                <a:cs typeface="Arial"/>
              </a:rPr>
              <a:t> </a:t>
            </a:r>
            <a:r>
              <a:rPr sz="800" spc="-40" dirty="0">
                <a:latin typeface="Arial"/>
                <a:cs typeface="Arial"/>
              </a:rPr>
              <a:t>five-</a:t>
            </a:r>
            <a:r>
              <a:rPr sz="800" spc="-35" dirty="0">
                <a:latin typeface="Arial"/>
                <a:cs typeface="Arial"/>
              </a:rPr>
              <a:t>year</a:t>
            </a:r>
            <a:r>
              <a:rPr sz="800" spc="-45" dirty="0">
                <a:latin typeface="Arial"/>
                <a:cs typeface="Arial"/>
              </a:rPr>
              <a:t> </a:t>
            </a:r>
            <a:r>
              <a:rPr sz="800" spc="-35" dirty="0">
                <a:latin typeface="Arial"/>
                <a:cs typeface="Arial"/>
              </a:rPr>
              <a:t>period,</a:t>
            </a:r>
            <a:r>
              <a:rPr sz="800" spc="-40" dirty="0">
                <a:latin typeface="Arial"/>
                <a:cs typeface="Arial"/>
              </a:rPr>
              <a:t> </a:t>
            </a:r>
            <a:r>
              <a:rPr sz="800" dirty="0">
                <a:latin typeface="Arial"/>
                <a:cs typeface="Arial"/>
              </a:rPr>
              <a:t>a </a:t>
            </a:r>
            <a:r>
              <a:rPr sz="800" spc="-30" dirty="0">
                <a:latin typeface="Arial"/>
                <a:cs typeface="Arial"/>
              </a:rPr>
              <a:t>pro</a:t>
            </a:r>
            <a:r>
              <a:rPr sz="800" spc="-45" dirty="0">
                <a:latin typeface="Arial"/>
                <a:cs typeface="Arial"/>
              </a:rPr>
              <a:t> </a:t>
            </a:r>
            <a:r>
              <a:rPr sz="800" spc="-30" dirty="0">
                <a:latin typeface="Arial"/>
                <a:cs typeface="Arial"/>
              </a:rPr>
              <a:t>rata</a:t>
            </a:r>
            <a:r>
              <a:rPr sz="800" spc="-40" dirty="0">
                <a:latin typeface="Arial"/>
                <a:cs typeface="Arial"/>
              </a:rPr>
              <a:t> </a:t>
            </a:r>
            <a:r>
              <a:rPr sz="800" spc="-35" dirty="0">
                <a:latin typeface="Arial"/>
                <a:cs typeface="Arial"/>
              </a:rPr>
              <a:t>share</a:t>
            </a:r>
            <a:r>
              <a:rPr sz="800" spc="-40" dirty="0">
                <a:latin typeface="Arial"/>
                <a:cs typeface="Arial"/>
              </a:rPr>
              <a:t> </a:t>
            </a:r>
            <a:r>
              <a:rPr sz="800" spc="-35" dirty="0">
                <a:latin typeface="Arial"/>
                <a:cs typeface="Arial"/>
              </a:rPr>
              <a:t>will</a:t>
            </a:r>
            <a:r>
              <a:rPr sz="800" spc="-60" dirty="0">
                <a:latin typeface="Arial"/>
                <a:cs typeface="Arial"/>
              </a:rPr>
              <a:t> </a:t>
            </a:r>
            <a:r>
              <a:rPr sz="800" spc="-25" dirty="0">
                <a:latin typeface="Arial"/>
                <a:cs typeface="Arial"/>
              </a:rPr>
              <a:t>be</a:t>
            </a:r>
            <a:r>
              <a:rPr sz="800" spc="-40" dirty="0">
                <a:latin typeface="Arial"/>
                <a:cs typeface="Arial"/>
              </a:rPr>
              <a:t> </a:t>
            </a:r>
            <a:r>
              <a:rPr sz="800" spc="-35" dirty="0">
                <a:latin typeface="Arial"/>
                <a:cs typeface="Arial"/>
              </a:rPr>
              <a:t>included</a:t>
            </a:r>
            <a:r>
              <a:rPr sz="800" spc="-40" dirty="0">
                <a:latin typeface="Arial"/>
                <a:cs typeface="Arial"/>
              </a:rPr>
              <a:t> </a:t>
            </a:r>
            <a:r>
              <a:rPr sz="800" spc="-25" dirty="0">
                <a:latin typeface="Arial"/>
                <a:cs typeface="Arial"/>
              </a:rPr>
              <a:t>in</a:t>
            </a:r>
            <a:r>
              <a:rPr sz="800" spc="-40" dirty="0">
                <a:latin typeface="Arial"/>
                <a:cs typeface="Arial"/>
              </a:rPr>
              <a:t> </a:t>
            </a:r>
            <a:r>
              <a:rPr sz="800" spc="-30" dirty="0">
                <a:latin typeface="Arial"/>
                <a:cs typeface="Arial"/>
              </a:rPr>
              <a:t>the</a:t>
            </a:r>
            <a:r>
              <a:rPr sz="800" spc="-35" dirty="0">
                <a:latin typeface="Arial"/>
                <a:cs typeface="Arial"/>
              </a:rPr>
              <a:t> donor’s</a:t>
            </a:r>
            <a:r>
              <a:rPr sz="800" spc="-30" dirty="0">
                <a:latin typeface="Arial"/>
                <a:cs typeface="Arial"/>
              </a:rPr>
              <a:t> </a:t>
            </a:r>
            <a:r>
              <a:rPr sz="800" spc="-35" dirty="0">
                <a:latin typeface="Arial"/>
                <a:cs typeface="Arial"/>
              </a:rPr>
              <a:t>estate</a:t>
            </a:r>
            <a:r>
              <a:rPr sz="800" spc="-45" dirty="0">
                <a:latin typeface="Arial"/>
                <a:cs typeface="Arial"/>
              </a:rPr>
              <a:t> </a:t>
            </a:r>
            <a:r>
              <a:rPr sz="800" spc="-30" dirty="0">
                <a:latin typeface="Arial"/>
                <a:cs typeface="Arial"/>
              </a:rPr>
              <a:t>for</a:t>
            </a:r>
            <a:r>
              <a:rPr sz="800" spc="-50" dirty="0">
                <a:latin typeface="Arial"/>
                <a:cs typeface="Arial"/>
              </a:rPr>
              <a:t> </a:t>
            </a:r>
            <a:r>
              <a:rPr sz="800" spc="-35" dirty="0">
                <a:latin typeface="Arial"/>
                <a:cs typeface="Arial"/>
              </a:rPr>
              <a:t>federal</a:t>
            </a:r>
            <a:r>
              <a:rPr sz="800" spc="-30" dirty="0">
                <a:latin typeface="Arial"/>
                <a:cs typeface="Arial"/>
              </a:rPr>
              <a:t> </a:t>
            </a:r>
            <a:r>
              <a:rPr sz="800" spc="-35" dirty="0">
                <a:latin typeface="Arial"/>
                <a:cs typeface="Arial"/>
              </a:rPr>
              <a:t>estate</a:t>
            </a:r>
            <a:r>
              <a:rPr sz="800" spc="-40" dirty="0">
                <a:latin typeface="Arial"/>
                <a:cs typeface="Arial"/>
              </a:rPr>
              <a:t> </a:t>
            </a:r>
            <a:r>
              <a:rPr sz="800" spc="-30" dirty="0">
                <a:latin typeface="Arial"/>
                <a:cs typeface="Arial"/>
              </a:rPr>
              <a:t>tax</a:t>
            </a:r>
            <a:r>
              <a:rPr sz="800" spc="-35" dirty="0">
                <a:latin typeface="Arial"/>
                <a:cs typeface="Arial"/>
              </a:rPr>
              <a:t> purposes.</a:t>
            </a:r>
            <a:r>
              <a:rPr sz="800" spc="-5" dirty="0">
                <a:latin typeface="Arial"/>
                <a:cs typeface="Arial"/>
              </a:rPr>
              <a:t> </a:t>
            </a:r>
            <a:r>
              <a:rPr sz="800" spc="-10" dirty="0">
                <a:latin typeface="Arial"/>
                <a:cs typeface="Arial"/>
              </a:rPr>
              <a:t>State</a:t>
            </a:r>
            <a:r>
              <a:rPr sz="800" spc="500" dirty="0">
                <a:latin typeface="Arial"/>
                <a:cs typeface="Arial"/>
              </a:rPr>
              <a:t>  </a:t>
            </a:r>
            <a:r>
              <a:rPr sz="800" spc="-35" dirty="0">
                <a:latin typeface="Arial"/>
                <a:cs typeface="Arial"/>
              </a:rPr>
              <a:t>gift</a:t>
            </a:r>
            <a:r>
              <a:rPr sz="800" spc="-40" dirty="0">
                <a:latin typeface="Arial"/>
                <a:cs typeface="Arial"/>
              </a:rPr>
              <a:t> </a:t>
            </a:r>
            <a:r>
              <a:rPr sz="800" spc="-30" dirty="0">
                <a:latin typeface="Arial"/>
                <a:cs typeface="Arial"/>
              </a:rPr>
              <a:t>and </a:t>
            </a:r>
            <a:r>
              <a:rPr sz="800" spc="-35" dirty="0">
                <a:latin typeface="Arial"/>
                <a:cs typeface="Arial"/>
              </a:rPr>
              <a:t>estate</a:t>
            </a:r>
            <a:r>
              <a:rPr sz="800" spc="-25" dirty="0">
                <a:latin typeface="Arial"/>
                <a:cs typeface="Arial"/>
              </a:rPr>
              <a:t> </a:t>
            </a:r>
            <a:r>
              <a:rPr sz="800" spc="-30" dirty="0">
                <a:latin typeface="Arial"/>
                <a:cs typeface="Arial"/>
              </a:rPr>
              <a:t>tax</a:t>
            </a:r>
            <a:r>
              <a:rPr sz="800" spc="-40" dirty="0">
                <a:latin typeface="Arial"/>
                <a:cs typeface="Arial"/>
              </a:rPr>
              <a:t> </a:t>
            </a:r>
            <a:r>
              <a:rPr sz="800" spc="-35" dirty="0">
                <a:latin typeface="Arial"/>
                <a:cs typeface="Arial"/>
              </a:rPr>
              <a:t>laws</a:t>
            </a:r>
            <a:r>
              <a:rPr sz="800" spc="-50" dirty="0">
                <a:latin typeface="Arial"/>
                <a:cs typeface="Arial"/>
              </a:rPr>
              <a:t> </a:t>
            </a:r>
            <a:r>
              <a:rPr sz="800" spc="-30" dirty="0">
                <a:latin typeface="Arial"/>
                <a:cs typeface="Arial"/>
              </a:rPr>
              <a:t>may</a:t>
            </a:r>
            <a:r>
              <a:rPr sz="800" spc="-45" dirty="0">
                <a:latin typeface="Arial"/>
                <a:cs typeface="Arial"/>
              </a:rPr>
              <a:t> </a:t>
            </a:r>
            <a:r>
              <a:rPr sz="800" spc="-30" dirty="0">
                <a:latin typeface="Arial"/>
                <a:cs typeface="Arial"/>
              </a:rPr>
              <a:t>vary.</a:t>
            </a:r>
            <a:r>
              <a:rPr sz="800" dirty="0">
                <a:latin typeface="Arial"/>
                <a:cs typeface="Arial"/>
              </a:rPr>
              <a:t> </a:t>
            </a:r>
            <a:r>
              <a:rPr sz="800" b="1" dirty="0">
                <a:latin typeface="Arial"/>
                <a:cs typeface="Arial"/>
              </a:rPr>
              <a:t>2</a:t>
            </a:r>
            <a:r>
              <a:rPr sz="800" b="1" spc="-5" dirty="0">
                <a:latin typeface="Arial"/>
                <a:cs typeface="Arial"/>
              </a:rPr>
              <a:t> </a:t>
            </a:r>
            <a:r>
              <a:rPr sz="800" spc="-30" dirty="0">
                <a:latin typeface="Arial"/>
                <a:cs typeface="Arial"/>
              </a:rPr>
              <a:t>State</a:t>
            </a:r>
            <a:r>
              <a:rPr sz="800" spc="-40" dirty="0">
                <a:latin typeface="Arial"/>
                <a:cs typeface="Arial"/>
              </a:rPr>
              <a:t> </a:t>
            </a:r>
            <a:r>
              <a:rPr sz="800" spc="-35" dirty="0">
                <a:latin typeface="Arial"/>
                <a:cs typeface="Arial"/>
              </a:rPr>
              <a:t>laws</a:t>
            </a:r>
            <a:r>
              <a:rPr sz="800" spc="-40" dirty="0">
                <a:latin typeface="Arial"/>
                <a:cs typeface="Arial"/>
              </a:rPr>
              <a:t> </a:t>
            </a:r>
            <a:r>
              <a:rPr sz="800" spc="-30" dirty="0">
                <a:latin typeface="Arial"/>
                <a:cs typeface="Arial"/>
              </a:rPr>
              <a:t>and </a:t>
            </a:r>
            <a:r>
              <a:rPr sz="800" spc="-35" dirty="0">
                <a:latin typeface="Arial"/>
                <a:cs typeface="Arial"/>
              </a:rPr>
              <a:t>treatment</a:t>
            </a:r>
            <a:r>
              <a:rPr sz="800" spc="-45" dirty="0">
                <a:latin typeface="Arial"/>
                <a:cs typeface="Arial"/>
              </a:rPr>
              <a:t> </a:t>
            </a:r>
            <a:r>
              <a:rPr sz="800" spc="-30" dirty="0">
                <a:latin typeface="Arial"/>
                <a:cs typeface="Arial"/>
              </a:rPr>
              <a:t>may</a:t>
            </a:r>
            <a:r>
              <a:rPr sz="800" spc="-45" dirty="0">
                <a:latin typeface="Arial"/>
                <a:cs typeface="Arial"/>
              </a:rPr>
              <a:t> </a:t>
            </a:r>
            <a:r>
              <a:rPr sz="800" spc="-30" dirty="0">
                <a:latin typeface="Arial"/>
                <a:cs typeface="Arial"/>
              </a:rPr>
              <a:t>vary.</a:t>
            </a:r>
            <a:r>
              <a:rPr sz="800" spc="-5" dirty="0">
                <a:latin typeface="Arial"/>
                <a:cs typeface="Arial"/>
              </a:rPr>
              <a:t> </a:t>
            </a:r>
            <a:r>
              <a:rPr sz="800" spc="-35" dirty="0">
                <a:latin typeface="Arial"/>
                <a:cs typeface="Arial"/>
              </a:rPr>
              <a:t>Earnings </a:t>
            </a:r>
            <a:r>
              <a:rPr sz="800" spc="-25" dirty="0">
                <a:latin typeface="Arial"/>
                <a:cs typeface="Arial"/>
              </a:rPr>
              <a:t>on</a:t>
            </a:r>
            <a:r>
              <a:rPr sz="800" spc="-30" dirty="0">
                <a:latin typeface="Arial"/>
                <a:cs typeface="Arial"/>
              </a:rPr>
              <a:t> </a:t>
            </a:r>
            <a:r>
              <a:rPr sz="800" spc="-35" dirty="0">
                <a:latin typeface="Arial"/>
                <a:cs typeface="Arial"/>
              </a:rPr>
              <a:t>nonqualified</a:t>
            </a:r>
            <a:r>
              <a:rPr sz="800" spc="-25" dirty="0">
                <a:latin typeface="Arial"/>
                <a:cs typeface="Arial"/>
              </a:rPr>
              <a:t> </a:t>
            </a:r>
            <a:r>
              <a:rPr sz="800" spc="-40" dirty="0">
                <a:latin typeface="Arial"/>
                <a:cs typeface="Arial"/>
              </a:rPr>
              <a:t>distributions </a:t>
            </a:r>
            <a:r>
              <a:rPr sz="800" spc="-35" dirty="0">
                <a:latin typeface="Arial"/>
                <a:cs typeface="Arial"/>
              </a:rPr>
              <a:t>will</a:t>
            </a:r>
            <a:r>
              <a:rPr sz="800" spc="-45" dirty="0">
                <a:latin typeface="Arial"/>
                <a:cs typeface="Arial"/>
              </a:rPr>
              <a:t> </a:t>
            </a:r>
            <a:r>
              <a:rPr sz="800" spc="-25" dirty="0">
                <a:latin typeface="Arial"/>
                <a:cs typeface="Arial"/>
              </a:rPr>
              <a:t>be</a:t>
            </a:r>
            <a:r>
              <a:rPr sz="800" spc="-40" dirty="0">
                <a:latin typeface="Arial"/>
                <a:cs typeface="Arial"/>
              </a:rPr>
              <a:t> </a:t>
            </a:r>
            <a:r>
              <a:rPr sz="800" spc="-35" dirty="0">
                <a:latin typeface="Arial"/>
                <a:cs typeface="Arial"/>
              </a:rPr>
              <a:t>subjected</a:t>
            </a:r>
            <a:r>
              <a:rPr sz="800" spc="-30" dirty="0">
                <a:latin typeface="Arial"/>
                <a:cs typeface="Arial"/>
              </a:rPr>
              <a:t> </a:t>
            </a:r>
            <a:r>
              <a:rPr sz="800" spc="-25" dirty="0">
                <a:latin typeface="Arial"/>
                <a:cs typeface="Arial"/>
              </a:rPr>
              <a:t>to </a:t>
            </a:r>
            <a:r>
              <a:rPr sz="800" dirty="0">
                <a:latin typeface="Arial"/>
                <a:cs typeface="Arial"/>
              </a:rPr>
              <a:t>a</a:t>
            </a:r>
            <a:r>
              <a:rPr sz="800" spc="-5" dirty="0">
                <a:latin typeface="Arial"/>
                <a:cs typeface="Arial"/>
              </a:rPr>
              <a:t> </a:t>
            </a:r>
            <a:r>
              <a:rPr sz="800" spc="-25" dirty="0">
                <a:latin typeface="Arial"/>
                <a:cs typeface="Arial"/>
              </a:rPr>
              <a:t>10%</a:t>
            </a:r>
            <a:r>
              <a:rPr sz="800" spc="-5" dirty="0">
                <a:latin typeface="Arial"/>
                <a:cs typeface="Arial"/>
              </a:rPr>
              <a:t> </a:t>
            </a:r>
            <a:r>
              <a:rPr sz="800" spc="-35" dirty="0">
                <a:latin typeface="Arial"/>
                <a:cs typeface="Arial"/>
              </a:rPr>
              <a:t>federal penalty</a:t>
            </a:r>
            <a:r>
              <a:rPr sz="800" spc="-40" dirty="0">
                <a:latin typeface="Arial"/>
                <a:cs typeface="Arial"/>
              </a:rPr>
              <a:t> </a:t>
            </a:r>
            <a:r>
              <a:rPr sz="800" spc="-25" dirty="0">
                <a:latin typeface="Arial"/>
                <a:cs typeface="Arial"/>
              </a:rPr>
              <a:t>tax.</a:t>
            </a:r>
            <a:r>
              <a:rPr sz="800" spc="-10" dirty="0">
                <a:latin typeface="Arial"/>
                <a:cs typeface="Arial"/>
              </a:rPr>
              <a:t> </a:t>
            </a:r>
            <a:r>
              <a:rPr sz="800" spc="-35" dirty="0">
                <a:latin typeface="Arial"/>
                <a:cs typeface="Arial"/>
              </a:rPr>
              <a:t>Please speak</a:t>
            </a:r>
            <a:r>
              <a:rPr sz="800" spc="-30" dirty="0">
                <a:latin typeface="Arial"/>
                <a:cs typeface="Arial"/>
              </a:rPr>
              <a:t> </a:t>
            </a:r>
            <a:r>
              <a:rPr sz="800" spc="-35" dirty="0">
                <a:latin typeface="Arial"/>
                <a:cs typeface="Arial"/>
              </a:rPr>
              <a:t>with</a:t>
            </a:r>
            <a:r>
              <a:rPr sz="800" spc="-45" dirty="0">
                <a:latin typeface="Arial"/>
                <a:cs typeface="Arial"/>
              </a:rPr>
              <a:t> </a:t>
            </a:r>
            <a:r>
              <a:rPr sz="800" spc="-35" dirty="0">
                <a:latin typeface="Arial"/>
                <a:cs typeface="Arial"/>
              </a:rPr>
              <a:t>your </a:t>
            </a:r>
            <a:r>
              <a:rPr sz="800" spc="-30" dirty="0">
                <a:latin typeface="Arial"/>
                <a:cs typeface="Arial"/>
              </a:rPr>
              <a:t>tax</a:t>
            </a:r>
            <a:r>
              <a:rPr sz="800" spc="-35" dirty="0">
                <a:latin typeface="Arial"/>
                <a:cs typeface="Arial"/>
              </a:rPr>
              <a:t> </a:t>
            </a:r>
            <a:r>
              <a:rPr sz="800" dirty="0">
                <a:latin typeface="Arial"/>
                <a:cs typeface="Arial"/>
              </a:rPr>
              <a:t>professional</a:t>
            </a:r>
            <a:r>
              <a:rPr sz="800" spc="35" dirty="0">
                <a:latin typeface="Arial"/>
                <a:cs typeface="Arial"/>
              </a:rPr>
              <a:t> </a:t>
            </a:r>
            <a:r>
              <a:rPr sz="800" spc="-25" dirty="0">
                <a:latin typeface="Arial"/>
                <a:cs typeface="Arial"/>
              </a:rPr>
              <a:t>for</a:t>
            </a:r>
            <a:r>
              <a:rPr sz="800" spc="500" dirty="0">
                <a:latin typeface="Arial"/>
                <a:cs typeface="Arial"/>
              </a:rPr>
              <a:t> </a:t>
            </a:r>
            <a:r>
              <a:rPr sz="800" spc="-40" dirty="0">
                <a:latin typeface="Arial"/>
                <a:cs typeface="Arial"/>
              </a:rPr>
              <a:t>more</a:t>
            </a:r>
            <a:r>
              <a:rPr sz="800" spc="-45" dirty="0">
                <a:latin typeface="Arial"/>
                <a:cs typeface="Arial"/>
              </a:rPr>
              <a:t> </a:t>
            </a:r>
            <a:r>
              <a:rPr sz="800" spc="-10" dirty="0">
                <a:latin typeface="Arial"/>
                <a:cs typeface="Arial"/>
              </a:rPr>
              <a:t>information.</a:t>
            </a:r>
            <a:endParaRPr sz="800">
              <a:latin typeface="Arial"/>
              <a:cs typeface="Arial"/>
            </a:endParaRPr>
          </a:p>
          <a:p>
            <a:pPr marL="12700" marR="5080">
              <a:lnSpc>
                <a:spcPts val="860"/>
              </a:lnSpc>
              <a:spcBef>
                <a:spcPts val="315"/>
              </a:spcBef>
            </a:pPr>
            <a:r>
              <a:rPr sz="800" spc="-30" dirty="0">
                <a:latin typeface="Arial"/>
                <a:cs typeface="Arial"/>
              </a:rPr>
              <a:t>Source:</a:t>
            </a:r>
            <a:r>
              <a:rPr sz="800" spc="45" dirty="0">
                <a:latin typeface="Arial"/>
                <a:cs typeface="Arial"/>
              </a:rPr>
              <a:t> </a:t>
            </a:r>
            <a:r>
              <a:rPr sz="800" spc="-25" dirty="0">
                <a:latin typeface="Arial"/>
                <a:cs typeface="Arial"/>
              </a:rPr>
              <a:t>John</a:t>
            </a:r>
            <a:r>
              <a:rPr sz="800" spc="-10" dirty="0">
                <a:latin typeface="Arial"/>
                <a:cs typeface="Arial"/>
              </a:rPr>
              <a:t> </a:t>
            </a:r>
            <a:r>
              <a:rPr sz="800" spc="-30" dirty="0">
                <a:latin typeface="Arial"/>
                <a:cs typeface="Arial"/>
              </a:rPr>
              <a:t>Hancock</a:t>
            </a:r>
            <a:r>
              <a:rPr sz="800" spc="-10" dirty="0">
                <a:latin typeface="Arial"/>
                <a:cs typeface="Arial"/>
              </a:rPr>
              <a:t> </a:t>
            </a:r>
            <a:r>
              <a:rPr sz="800" spc="-40" dirty="0">
                <a:latin typeface="Arial"/>
                <a:cs typeface="Arial"/>
              </a:rPr>
              <a:t>Investment</a:t>
            </a:r>
            <a:r>
              <a:rPr sz="800" spc="-25" dirty="0">
                <a:latin typeface="Arial"/>
                <a:cs typeface="Arial"/>
              </a:rPr>
              <a:t> </a:t>
            </a:r>
            <a:r>
              <a:rPr sz="800" spc="-35" dirty="0">
                <a:latin typeface="Arial"/>
                <a:cs typeface="Arial"/>
              </a:rPr>
              <a:t>Management,</a:t>
            </a:r>
            <a:r>
              <a:rPr sz="800" spc="-10" dirty="0">
                <a:latin typeface="Arial"/>
                <a:cs typeface="Arial"/>
              </a:rPr>
              <a:t> </a:t>
            </a:r>
            <a:r>
              <a:rPr sz="800" spc="-20" dirty="0">
                <a:latin typeface="Arial"/>
                <a:cs typeface="Arial"/>
              </a:rPr>
              <a:t>2024.</a:t>
            </a:r>
            <a:r>
              <a:rPr sz="800" spc="45" dirty="0">
                <a:latin typeface="Arial"/>
                <a:cs typeface="Arial"/>
              </a:rPr>
              <a:t> </a:t>
            </a:r>
            <a:r>
              <a:rPr sz="800" spc="-25" dirty="0">
                <a:latin typeface="Arial"/>
                <a:cs typeface="Arial"/>
              </a:rPr>
              <a:t>The</a:t>
            </a:r>
            <a:r>
              <a:rPr sz="800" spc="-15" dirty="0">
                <a:latin typeface="Arial"/>
                <a:cs typeface="Arial"/>
              </a:rPr>
              <a:t> </a:t>
            </a:r>
            <a:r>
              <a:rPr sz="800" spc="-30" dirty="0">
                <a:latin typeface="Arial"/>
                <a:cs typeface="Arial"/>
              </a:rPr>
              <a:t>above</a:t>
            </a:r>
            <a:r>
              <a:rPr sz="800" spc="-5" dirty="0">
                <a:latin typeface="Arial"/>
                <a:cs typeface="Arial"/>
              </a:rPr>
              <a:t> </a:t>
            </a:r>
            <a:r>
              <a:rPr sz="800" spc="-35" dirty="0">
                <a:latin typeface="Arial"/>
                <a:cs typeface="Arial"/>
              </a:rPr>
              <a:t>illustration</a:t>
            </a:r>
            <a:r>
              <a:rPr sz="800" spc="-20" dirty="0">
                <a:latin typeface="Arial"/>
                <a:cs typeface="Arial"/>
              </a:rPr>
              <a:t> </a:t>
            </a:r>
            <a:r>
              <a:rPr sz="800" spc="-25" dirty="0">
                <a:latin typeface="Arial"/>
                <a:cs typeface="Arial"/>
              </a:rPr>
              <a:t>does</a:t>
            </a:r>
            <a:r>
              <a:rPr sz="800" spc="-10" dirty="0">
                <a:latin typeface="Arial"/>
                <a:cs typeface="Arial"/>
              </a:rPr>
              <a:t> </a:t>
            </a:r>
            <a:r>
              <a:rPr sz="800" spc="-30" dirty="0">
                <a:latin typeface="Arial"/>
                <a:cs typeface="Arial"/>
              </a:rPr>
              <a:t>not</a:t>
            </a:r>
            <a:r>
              <a:rPr sz="800" spc="-25" dirty="0">
                <a:latin typeface="Arial"/>
                <a:cs typeface="Arial"/>
              </a:rPr>
              <a:t> </a:t>
            </a:r>
            <a:r>
              <a:rPr sz="800" spc="-35" dirty="0">
                <a:latin typeface="Arial"/>
                <a:cs typeface="Arial"/>
              </a:rPr>
              <a:t>depict</a:t>
            </a:r>
            <a:r>
              <a:rPr sz="800" spc="-15" dirty="0">
                <a:latin typeface="Arial"/>
                <a:cs typeface="Arial"/>
              </a:rPr>
              <a:t> </a:t>
            </a:r>
            <a:r>
              <a:rPr sz="800" spc="-20" dirty="0">
                <a:latin typeface="Arial"/>
                <a:cs typeface="Arial"/>
              </a:rPr>
              <a:t>an</a:t>
            </a:r>
            <a:r>
              <a:rPr sz="800" spc="-10" dirty="0">
                <a:latin typeface="Arial"/>
                <a:cs typeface="Arial"/>
              </a:rPr>
              <a:t> </a:t>
            </a:r>
            <a:r>
              <a:rPr sz="800" spc="-40" dirty="0">
                <a:latin typeface="Arial"/>
                <a:cs typeface="Arial"/>
              </a:rPr>
              <a:t>investment</a:t>
            </a:r>
            <a:r>
              <a:rPr sz="800" spc="-25" dirty="0">
                <a:latin typeface="Arial"/>
                <a:cs typeface="Arial"/>
              </a:rPr>
              <a:t> </a:t>
            </a:r>
            <a:r>
              <a:rPr sz="800" spc="-20" dirty="0">
                <a:latin typeface="Arial"/>
                <a:cs typeface="Arial"/>
              </a:rPr>
              <a:t>in</a:t>
            </a:r>
            <a:r>
              <a:rPr sz="800" spc="-15" dirty="0">
                <a:latin typeface="Arial"/>
                <a:cs typeface="Arial"/>
              </a:rPr>
              <a:t> </a:t>
            </a:r>
            <a:r>
              <a:rPr sz="800" spc="-25" dirty="0">
                <a:latin typeface="Arial"/>
                <a:cs typeface="Arial"/>
              </a:rPr>
              <a:t>John</a:t>
            </a:r>
            <a:r>
              <a:rPr sz="800" spc="-5" dirty="0">
                <a:latin typeface="Arial"/>
                <a:cs typeface="Arial"/>
              </a:rPr>
              <a:t> </a:t>
            </a:r>
            <a:r>
              <a:rPr sz="800" spc="-35" dirty="0">
                <a:latin typeface="Arial"/>
                <a:cs typeface="Arial"/>
              </a:rPr>
              <a:t>Hancock</a:t>
            </a:r>
            <a:r>
              <a:rPr sz="800" spc="-25" dirty="0">
                <a:latin typeface="Arial"/>
                <a:cs typeface="Arial"/>
              </a:rPr>
              <a:t> </a:t>
            </a:r>
            <a:r>
              <a:rPr sz="800" spc="-30" dirty="0">
                <a:latin typeface="Arial"/>
                <a:cs typeface="Arial"/>
              </a:rPr>
              <a:t>Freedom</a:t>
            </a:r>
            <a:r>
              <a:rPr sz="800" spc="-15" dirty="0">
                <a:latin typeface="Arial"/>
                <a:cs typeface="Arial"/>
              </a:rPr>
              <a:t> </a:t>
            </a:r>
            <a:r>
              <a:rPr sz="800" spc="-30" dirty="0">
                <a:latin typeface="Arial"/>
                <a:cs typeface="Arial"/>
              </a:rPr>
              <a:t>529</a:t>
            </a:r>
            <a:r>
              <a:rPr sz="800" spc="-5" dirty="0">
                <a:latin typeface="Arial"/>
                <a:cs typeface="Arial"/>
              </a:rPr>
              <a:t> </a:t>
            </a:r>
            <a:r>
              <a:rPr sz="800" spc="-30" dirty="0">
                <a:latin typeface="Arial"/>
                <a:cs typeface="Arial"/>
              </a:rPr>
              <a:t>and</a:t>
            </a:r>
            <a:r>
              <a:rPr sz="800" spc="-5" dirty="0">
                <a:latin typeface="Arial"/>
                <a:cs typeface="Arial"/>
              </a:rPr>
              <a:t> </a:t>
            </a:r>
            <a:r>
              <a:rPr sz="800" spc="-20" dirty="0">
                <a:latin typeface="Arial"/>
                <a:cs typeface="Arial"/>
              </a:rPr>
              <a:t>is </a:t>
            </a:r>
            <a:r>
              <a:rPr sz="800" dirty="0">
                <a:latin typeface="Arial"/>
                <a:cs typeface="Arial"/>
              </a:rPr>
              <a:t>a</a:t>
            </a:r>
            <a:r>
              <a:rPr sz="800" spc="45" dirty="0">
                <a:latin typeface="Arial"/>
                <a:cs typeface="Arial"/>
              </a:rPr>
              <a:t> </a:t>
            </a:r>
            <a:r>
              <a:rPr sz="800" spc="-30" dirty="0">
                <a:latin typeface="Arial"/>
                <a:cs typeface="Arial"/>
              </a:rPr>
              <a:t>hypothetical</a:t>
            </a:r>
            <a:r>
              <a:rPr sz="800" spc="-5" dirty="0">
                <a:latin typeface="Arial"/>
                <a:cs typeface="Arial"/>
              </a:rPr>
              <a:t> </a:t>
            </a:r>
            <a:r>
              <a:rPr sz="800" spc="-35" dirty="0">
                <a:latin typeface="Arial"/>
                <a:cs typeface="Arial"/>
              </a:rPr>
              <a:t>example</a:t>
            </a:r>
            <a:r>
              <a:rPr sz="800" spc="-25" dirty="0">
                <a:latin typeface="Arial"/>
                <a:cs typeface="Arial"/>
              </a:rPr>
              <a:t> </a:t>
            </a:r>
            <a:r>
              <a:rPr sz="800" spc="-30" dirty="0">
                <a:latin typeface="Arial"/>
                <a:cs typeface="Arial"/>
              </a:rPr>
              <a:t>for</a:t>
            </a:r>
            <a:r>
              <a:rPr sz="800" spc="-25" dirty="0">
                <a:latin typeface="Arial"/>
                <a:cs typeface="Arial"/>
              </a:rPr>
              <a:t> </a:t>
            </a:r>
            <a:r>
              <a:rPr sz="800" spc="-40" dirty="0">
                <a:latin typeface="Arial"/>
                <a:cs typeface="Arial"/>
              </a:rPr>
              <a:t>comparison</a:t>
            </a:r>
            <a:r>
              <a:rPr sz="800" spc="-20" dirty="0">
                <a:latin typeface="Arial"/>
                <a:cs typeface="Arial"/>
              </a:rPr>
              <a:t> </a:t>
            </a:r>
            <a:r>
              <a:rPr sz="800" spc="-35" dirty="0">
                <a:latin typeface="Arial"/>
                <a:cs typeface="Arial"/>
              </a:rPr>
              <a:t>purposes</a:t>
            </a:r>
            <a:r>
              <a:rPr sz="800" spc="-25" dirty="0">
                <a:latin typeface="Arial"/>
                <a:cs typeface="Arial"/>
              </a:rPr>
              <a:t> </a:t>
            </a:r>
            <a:r>
              <a:rPr sz="800" spc="-10" dirty="0">
                <a:latin typeface="Arial"/>
                <a:cs typeface="Arial"/>
              </a:rPr>
              <a:t>only. </a:t>
            </a:r>
            <a:r>
              <a:rPr sz="800" spc="-30" dirty="0">
                <a:latin typeface="Arial"/>
                <a:cs typeface="Arial"/>
              </a:rPr>
              <a:t>Rates</a:t>
            </a:r>
            <a:r>
              <a:rPr sz="800" spc="-20" dirty="0">
                <a:latin typeface="Arial"/>
                <a:cs typeface="Arial"/>
              </a:rPr>
              <a:t> </a:t>
            </a:r>
            <a:r>
              <a:rPr sz="800" spc="-30" dirty="0">
                <a:latin typeface="Arial"/>
                <a:cs typeface="Arial"/>
              </a:rPr>
              <a:t>are</a:t>
            </a:r>
            <a:r>
              <a:rPr sz="800" spc="-15" dirty="0">
                <a:latin typeface="Arial"/>
                <a:cs typeface="Arial"/>
              </a:rPr>
              <a:t> </a:t>
            </a:r>
            <a:r>
              <a:rPr sz="800" spc="-30" dirty="0">
                <a:latin typeface="Arial"/>
                <a:cs typeface="Arial"/>
              </a:rPr>
              <a:t>subject</a:t>
            </a:r>
            <a:r>
              <a:rPr sz="800" spc="-20" dirty="0">
                <a:latin typeface="Arial"/>
                <a:cs typeface="Arial"/>
              </a:rPr>
              <a:t> </a:t>
            </a:r>
            <a:r>
              <a:rPr sz="800" spc="-10" dirty="0">
                <a:latin typeface="Arial"/>
                <a:cs typeface="Arial"/>
              </a:rPr>
              <a:t>to</a:t>
            </a:r>
            <a:r>
              <a:rPr sz="800" spc="-15" dirty="0">
                <a:latin typeface="Arial"/>
                <a:cs typeface="Arial"/>
              </a:rPr>
              <a:t> </a:t>
            </a:r>
            <a:r>
              <a:rPr sz="800" spc="-25" dirty="0">
                <a:latin typeface="Arial"/>
                <a:cs typeface="Arial"/>
              </a:rPr>
              <a:t>change.</a:t>
            </a:r>
            <a:r>
              <a:rPr sz="800" spc="15" dirty="0">
                <a:latin typeface="Arial"/>
                <a:cs typeface="Arial"/>
              </a:rPr>
              <a:t> </a:t>
            </a:r>
            <a:r>
              <a:rPr sz="800" spc="-35" dirty="0">
                <a:latin typeface="Arial"/>
                <a:cs typeface="Arial"/>
              </a:rPr>
              <a:t>This</a:t>
            </a:r>
            <a:r>
              <a:rPr sz="800" spc="-20" dirty="0">
                <a:latin typeface="Arial"/>
                <a:cs typeface="Arial"/>
              </a:rPr>
              <a:t> </a:t>
            </a:r>
            <a:r>
              <a:rPr sz="800" spc="-35" dirty="0">
                <a:latin typeface="Arial"/>
                <a:cs typeface="Arial"/>
              </a:rPr>
              <a:t>illustration</a:t>
            </a:r>
            <a:r>
              <a:rPr sz="800" spc="-20" dirty="0">
                <a:latin typeface="Arial"/>
                <a:cs typeface="Arial"/>
              </a:rPr>
              <a:t> does</a:t>
            </a:r>
            <a:r>
              <a:rPr sz="800" spc="-5" dirty="0">
                <a:latin typeface="Arial"/>
                <a:cs typeface="Arial"/>
              </a:rPr>
              <a:t> </a:t>
            </a:r>
            <a:r>
              <a:rPr sz="800" spc="-20" dirty="0">
                <a:latin typeface="Arial"/>
                <a:cs typeface="Arial"/>
              </a:rPr>
              <a:t>not</a:t>
            </a:r>
            <a:r>
              <a:rPr sz="800" spc="-10" dirty="0">
                <a:latin typeface="Arial"/>
                <a:cs typeface="Arial"/>
              </a:rPr>
              <a:t> </a:t>
            </a:r>
            <a:r>
              <a:rPr sz="800" spc="-30" dirty="0">
                <a:latin typeface="Arial"/>
                <a:cs typeface="Arial"/>
              </a:rPr>
              <a:t>reflect</a:t>
            </a:r>
            <a:r>
              <a:rPr sz="800" spc="-20" dirty="0">
                <a:latin typeface="Arial"/>
                <a:cs typeface="Arial"/>
              </a:rPr>
              <a:t> the</a:t>
            </a:r>
            <a:r>
              <a:rPr sz="800" spc="-10" dirty="0">
                <a:latin typeface="Arial"/>
                <a:cs typeface="Arial"/>
              </a:rPr>
              <a:t> </a:t>
            </a:r>
            <a:r>
              <a:rPr sz="800" spc="-30" dirty="0">
                <a:latin typeface="Arial"/>
                <a:cs typeface="Arial"/>
              </a:rPr>
              <a:t>effect</a:t>
            </a:r>
            <a:r>
              <a:rPr sz="800" spc="-15" dirty="0">
                <a:latin typeface="Arial"/>
                <a:cs typeface="Arial"/>
              </a:rPr>
              <a:t> </a:t>
            </a:r>
            <a:r>
              <a:rPr sz="800" dirty="0">
                <a:latin typeface="Arial"/>
                <a:cs typeface="Arial"/>
              </a:rPr>
              <a:t>of</a:t>
            </a:r>
            <a:r>
              <a:rPr sz="800" spc="-10" dirty="0">
                <a:latin typeface="Arial"/>
                <a:cs typeface="Arial"/>
              </a:rPr>
              <a:t> </a:t>
            </a:r>
            <a:r>
              <a:rPr sz="800" spc="-30" dirty="0">
                <a:latin typeface="Arial"/>
                <a:cs typeface="Arial"/>
              </a:rPr>
              <a:t>asset</a:t>
            </a:r>
            <a:r>
              <a:rPr sz="800" spc="-25" dirty="0">
                <a:latin typeface="Arial"/>
                <a:cs typeface="Arial"/>
              </a:rPr>
              <a:t> </a:t>
            </a:r>
            <a:r>
              <a:rPr sz="800" spc="-30" dirty="0">
                <a:latin typeface="Arial"/>
                <a:cs typeface="Arial"/>
              </a:rPr>
              <a:t>charges</a:t>
            </a:r>
            <a:r>
              <a:rPr sz="800" spc="-15" dirty="0">
                <a:latin typeface="Arial"/>
                <a:cs typeface="Arial"/>
              </a:rPr>
              <a:t> </a:t>
            </a:r>
            <a:r>
              <a:rPr sz="800" spc="-20" dirty="0">
                <a:latin typeface="Arial"/>
                <a:cs typeface="Arial"/>
              </a:rPr>
              <a:t>and</a:t>
            </a:r>
            <a:r>
              <a:rPr sz="800" spc="-15" dirty="0">
                <a:latin typeface="Arial"/>
                <a:cs typeface="Arial"/>
              </a:rPr>
              <a:t> </a:t>
            </a:r>
            <a:r>
              <a:rPr sz="800" spc="-30" dirty="0">
                <a:latin typeface="Arial"/>
                <a:cs typeface="Arial"/>
              </a:rPr>
              <a:t>account</a:t>
            </a:r>
            <a:r>
              <a:rPr sz="800" spc="-15" dirty="0">
                <a:latin typeface="Arial"/>
                <a:cs typeface="Arial"/>
              </a:rPr>
              <a:t> </a:t>
            </a:r>
            <a:r>
              <a:rPr sz="800" spc="-20" dirty="0">
                <a:latin typeface="Arial"/>
                <a:cs typeface="Arial"/>
              </a:rPr>
              <a:t>fees.</a:t>
            </a:r>
            <a:r>
              <a:rPr sz="800" spc="15" dirty="0">
                <a:latin typeface="Arial"/>
                <a:cs typeface="Arial"/>
              </a:rPr>
              <a:t> </a:t>
            </a:r>
            <a:r>
              <a:rPr sz="800" spc="-30" dirty="0">
                <a:latin typeface="Arial"/>
                <a:cs typeface="Arial"/>
              </a:rPr>
              <a:t>These</a:t>
            </a:r>
            <a:r>
              <a:rPr sz="800" spc="-15" dirty="0">
                <a:latin typeface="Arial"/>
                <a:cs typeface="Arial"/>
              </a:rPr>
              <a:t> </a:t>
            </a:r>
            <a:r>
              <a:rPr sz="800" spc="-20" dirty="0">
                <a:latin typeface="Arial"/>
                <a:cs typeface="Arial"/>
              </a:rPr>
              <a:t>fees</a:t>
            </a:r>
            <a:r>
              <a:rPr sz="800" spc="-10" dirty="0">
                <a:latin typeface="Arial"/>
                <a:cs typeface="Arial"/>
              </a:rPr>
              <a:t> </a:t>
            </a:r>
            <a:r>
              <a:rPr sz="800" spc="-30" dirty="0">
                <a:latin typeface="Arial"/>
                <a:cs typeface="Arial"/>
              </a:rPr>
              <a:t>would</a:t>
            </a:r>
            <a:r>
              <a:rPr sz="800" spc="-20" dirty="0">
                <a:latin typeface="Arial"/>
                <a:cs typeface="Arial"/>
              </a:rPr>
              <a:t> </a:t>
            </a:r>
            <a:r>
              <a:rPr sz="800" spc="-30" dirty="0">
                <a:latin typeface="Arial"/>
                <a:cs typeface="Arial"/>
              </a:rPr>
              <a:t>reduce</a:t>
            </a:r>
            <a:r>
              <a:rPr sz="800" spc="-10" dirty="0">
                <a:latin typeface="Arial"/>
                <a:cs typeface="Arial"/>
              </a:rPr>
              <a:t> </a:t>
            </a:r>
            <a:r>
              <a:rPr sz="800" spc="-20" dirty="0">
                <a:latin typeface="Arial"/>
                <a:cs typeface="Arial"/>
              </a:rPr>
              <a:t>the</a:t>
            </a:r>
            <a:r>
              <a:rPr sz="800" spc="-15" dirty="0">
                <a:latin typeface="Arial"/>
                <a:cs typeface="Arial"/>
              </a:rPr>
              <a:t> </a:t>
            </a:r>
            <a:r>
              <a:rPr sz="800" spc="-35" dirty="0">
                <a:latin typeface="Arial"/>
                <a:cs typeface="Arial"/>
              </a:rPr>
              <a:t>performance</a:t>
            </a:r>
            <a:r>
              <a:rPr sz="800" spc="-20" dirty="0">
                <a:latin typeface="Arial"/>
                <a:cs typeface="Arial"/>
              </a:rPr>
              <a:t> </a:t>
            </a:r>
            <a:r>
              <a:rPr sz="800" spc="-25" dirty="0">
                <a:latin typeface="Arial"/>
                <a:cs typeface="Arial"/>
              </a:rPr>
              <a:t>shown</a:t>
            </a:r>
            <a:r>
              <a:rPr sz="800" spc="-15" dirty="0">
                <a:latin typeface="Arial"/>
                <a:cs typeface="Arial"/>
              </a:rPr>
              <a:t> </a:t>
            </a:r>
            <a:r>
              <a:rPr sz="800" spc="-10" dirty="0">
                <a:latin typeface="Arial"/>
                <a:cs typeface="Arial"/>
              </a:rPr>
              <a:t>in</a:t>
            </a:r>
            <a:r>
              <a:rPr sz="800" spc="-20" dirty="0">
                <a:latin typeface="Arial"/>
                <a:cs typeface="Arial"/>
              </a:rPr>
              <a:t> the</a:t>
            </a:r>
            <a:r>
              <a:rPr sz="800" spc="-10" dirty="0">
                <a:latin typeface="Arial"/>
                <a:cs typeface="Arial"/>
              </a:rPr>
              <a:t> </a:t>
            </a:r>
            <a:r>
              <a:rPr sz="800" spc="-25" dirty="0">
                <a:latin typeface="Arial"/>
                <a:cs typeface="Arial"/>
              </a:rPr>
              <a:t>above</a:t>
            </a:r>
            <a:r>
              <a:rPr sz="800" spc="-15" dirty="0">
                <a:latin typeface="Arial"/>
                <a:cs typeface="Arial"/>
              </a:rPr>
              <a:t> </a:t>
            </a:r>
            <a:r>
              <a:rPr sz="800" spc="-35" dirty="0">
                <a:latin typeface="Arial"/>
                <a:cs typeface="Arial"/>
              </a:rPr>
              <a:t>illustration.</a:t>
            </a:r>
            <a:r>
              <a:rPr sz="800" spc="15" dirty="0">
                <a:latin typeface="Arial"/>
                <a:cs typeface="Arial"/>
              </a:rPr>
              <a:t> </a:t>
            </a:r>
            <a:r>
              <a:rPr sz="800" spc="-30" dirty="0">
                <a:latin typeface="Arial"/>
                <a:cs typeface="Arial"/>
              </a:rPr>
              <a:t>The</a:t>
            </a:r>
            <a:r>
              <a:rPr sz="800" spc="-25" dirty="0">
                <a:latin typeface="Arial"/>
                <a:cs typeface="Arial"/>
              </a:rPr>
              <a:t> </a:t>
            </a:r>
            <a:r>
              <a:rPr sz="800" spc="-10" dirty="0">
                <a:latin typeface="Arial"/>
                <a:cs typeface="Arial"/>
              </a:rPr>
              <a:t>investment </a:t>
            </a:r>
            <a:r>
              <a:rPr sz="800" spc="-35" dirty="0">
                <a:latin typeface="Arial"/>
                <a:cs typeface="Arial"/>
              </a:rPr>
              <a:t>return</a:t>
            </a:r>
            <a:r>
              <a:rPr sz="800" spc="-45" dirty="0">
                <a:latin typeface="Arial"/>
                <a:cs typeface="Arial"/>
              </a:rPr>
              <a:t> </a:t>
            </a:r>
            <a:r>
              <a:rPr sz="800" spc="-30" dirty="0">
                <a:latin typeface="Arial"/>
                <a:cs typeface="Arial"/>
              </a:rPr>
              <a:t>and</a:t>
            </a:r>
            <a:r>
              <a:rPr sz="800" spc="-25" dirty="0">
                <a:latin typeface="Arial"/>
                <a:cs typeface="Arial"/>
              </a:rPr>
              <a:t> </a:t>
            </a:r>
            <a:r>
              <a:rPr sz="800" spc="-40" dirty="0">
                <a:latin typeface="Arial"/>
                <a:cs typeface="Arial"/>
              </a:rPr>
              <a:t>principal</a:t>
            </a:r>
            <a:r>
              <a:rPr sz="800" spc="-50" dirty="0">
                <a:latin typeface="Arial"/>
                <a:cs typeface="Arial"/>
              </a:rPr>
              <a:t> </a:t>
            </a:r>
            <a:r>
              <a:rPr sz="800" spc="-35" dirty="0">
                <a:latin typeface="Arial"/>
                <a:cs typeface="Arial"/>
              </a:rPr>
              <a:t>value</a:t>
            </a:r>
            <a:r>
              <a:rPr sz="800" spc="-30" dirty="0">
                <a:latin typeface="Arial"/>
                <a:cs typeface="Arial"/>
              </a:rPr>
              <a:t> </a:t>
            </a:r>
            <a:r>
              <a:rPr sz="800" spc="-25" dirty="0">
                <a:latin typeface="Arial"/>
                <a:cs typeface="Arial"/>
              </a:rPr>
              <a:t>of</a:t>
            </a:r>
            <a:r>
              <a:rPr sz="800" spc="-40" dirty="0">
                <a:latin typeface="Arial"/>
                <a:cs typeface="Arial"/>
              </a:rPr>
              <a:t> </a:t>
            </a:r>
            <a:r>
              <a:rPr sz="800" spc="-25" dirty="0">
                <a:latin typeface="Arial"/>
                <a:cs typeface="Arial"/>
              </a:rPr>
              <a:t>an</a:t>
            </a:r>
            <a:r>
              <a:rPr sz="800" spc="-40" dirty="0">
                <a:latin typeface="Arial"/>
                <a:cs typeface="Arial"/>
              </a:rPr>
              <a:t> </a:t>
            </a:r>
            <a:r>
              <a:rPr sz="800" spc="-35" dirty="0">
                <a:latin typeface="Arial"/>
                <a:cs typeface="Arial"/>
              </a:rPr>
              <a:t>investment</a:t>
            </a:r>
            <a:r>
              <a:rPr sz="800" spc="-50" dirty="0">
                <a:latin typeface="Arial"/>
                <a:cs typeface="Arial"/>
              </a:rPr>
              <a:t> </a:t>
            </a:r>
            <a:r>
              <a:rPr sz="800" spc="-30" dirty="0">
                <a:latin typeface="Arial"/>
                <a:cs typeface="Arial"/>
              </a:rPr>
              <a:t>may</a:t>
            </a:r>
            <a:r>
              <a:rPr sz="800" spc="-50" dirty="0">
                <a:latin typeface="Arial"/>
                <a:cs typeface="Arial"/>
              </a:rPr>
              <a:t> </a:t>
            </a:r>
            <a:r>
              <a:rPr sz="800" spc="-35" dirty="0">
                <a:latin typeface="Arial"/>
                <a:cs typeface="Arial"/>
              </a:rPr>
              <a:t>fluctuate</a:t>
            </a:r>
            <a:r>
              <a:rPr sz="800" spc="-45" dirty="0">
                <a:latin typeface="Arial"/>
                <a:cs typeface="Arial"/>
              </a:rPr>
              <a:t> </a:t>
            </a:r>
            <a:r>
              <a:rPr sz="800" spc="-25" dirty="0">
                <a:latin typeface="Arial"/>
                <a:cs typeface="Arial"/>
              </a:rPr>
              <a:t>so</a:t>
            </a:r>
            <a:r>
              <a:rPr sz="800" spc="-40" dirty="0">
                <a:latin typeface="Arial"/>
                <a:cs typeface="Arial"/>
              </a:rPr>
              <a:t> </a:t>
            </a:r>
            <a:r>
              <a:rPr sz="800" spc="-30" dirty="0">
                <a:latin typeface="Arial"/>
                <a:cs typeface="Arial"/>
              </a:rPr>
              <a:t>that</a:t>
            </a:r>
            <a:r>
              <a:rPr sz="800" spc="-35" dirty="0">
                <a:latin typeface="Arial"/>
                <a:cs typeface="Arial"/>
              </a:rPr>
              <a:t> distributed</a:t>
            </a:r>
            <a:r>
              <a:rPr sz="800" spc="-50" dirty="0">
                <a:latin typeface="Arial"/>
                <a:cs typeface="Arial"/>
              </a:rPr>
              <a:t> </a:t>
            </a:r>
            <a:r>
              <a:rPr sz="800" spc="-35" dirty="0">
                <a:latin typeface="Arial"/>
                <a:cs typeface="Arial"/>
              </a:rPr>
              <a:t>investments</a:t>
            </a:r>
            <a:r>
              <a:rPr sz="800" spc="-50" dirty="0">
                <a:latin typeface="Arial"/>
                <a:cs typeface="Arial"/>
              </a:rPr>
              <a:t> </a:t>
            </a:r>
            <a:r>
              <a:rPr sz="800" spc="-30" dirty="0">
                <a:latin typeface="Arial"/>
                <a:cs typeface="Arial"/>
              </a:rPr>
              <a:t>may</a:t>
            </a:r>
            <a:r>
              <a:rPr sz="800" spc="-45" dirty="0">
                <a:latin typeface="Arial"/>
                <a:cs typeface="Arial"/>
              </a:rPr>
              <a:t> </a:t>
            </a:r>
            <a:r>
              <a:rPr sz="800" spc="-25" dirty="0">
                <a:latin typeface="Arial"/>
                <a:cs typeface="Arial"/>
              </a:rPr>
              <a:t>be</a:t>
            </a:r>
            <a:r>
              <a:rPr sz="800" spc="-35" dirty="0">
                <a:latin typeface="Arial"/>
                <a:cs typeface="Arial"/>
              </a:rPr>
              <a:t> worth</a:t>
            </a:r>
            <a:r>
              <a:rPr sz="800" spc="-50" dirty="0">
                <a:latin typeface="Arial"/>
                <a:cs typeface="Arial"/>
              </a:rPr>
              <a:t> </a:t>
            </a:r>
            <a:r>
              <a:rPr sz="800" spc="-35" dirty="0">
                <a:latin typeface="Arial"/>
                <a:cs typeface="Arial"/>
              </a:rPr>
              <a:t>more </a:t>
            </a:r>
            <a:r>
              <a:rPr sz="800" spc="-25" dirty="0">
                <a:latin typeface="Arial"/>
                <a:cs typeface="Arial"/>
              </a:rPr>
              <a:t>or</a:t>
            </a:r>
            <a:r>
              <a:rPr sz="800" spc="-60" dirty="0">
                <a:latin typeface="Arial"/>
                <a:cs typeface="Arial"/>
              </a:rPr>
              <a:t> </a:t>
            </a:r>
            <a:r>
              <a:rPr sz="800" spc="-35" dirty="0">
                <a:latin typeface="Arial"/>
                <a:cs typeface="Arial"/>
              </a:rPr>
              <a:t>less </a:t>
            </a:r>
            <a:r>
              <a:rPr sz="800" spc="-30" dirty="0">
                <a:latin typeface="Arial"/>
                <a:cs typeface="Arial"/>
              </a:rPr>
              <a:t>than</a:t>
            </a:r>
            <a:r>
              <a:rPr sz="800" spc="-40" dirty="0">
                <a:latin typeface="Arial"/>
                <a:cs typeface="Arial"/>
              </a:rPr>
              <a:t> </a:t>
            </a:r>
            <a:r>
              <a:rPr sz="800" spc="-35" dirty="0">
                <a:latin typeface="Arial"/>
                <a:cs typeface="Arial"/>
              </a:rPr>
              <a:t>their</a:t>
            </a:r>
            <a:r>
              <a:rPr sz="800" spc="-40" dirty="0">
                <a:latin typeface="Arial"/>
                <a:cs typeface="Arial"/>
              </a:rPr>
              <a:t> </a:t>
            </a:r>
            <a:r>
              <a:rPr sz="800" spc="-35" dirty="0">
                <a:latin typeface="Arial"/>
                <a:cs typeface="Arial"/>
              </a:rPr>
              <a:t>original</a:t>
            </a:r>
            <a:r>
              <a:rPr sz="800" spc="-50" dirty="0">
                <a:latin typeface="Arial"/>
                <a:cs typeface="Arial"/>
              </a:rPr>
              <a:t> </a:t>
            </a:r>
            <a:r>
              <a:rPr sz="800" spc="-35" dirty="0">
                <a:latin typeface="Arial"/>
                <a:cs typeface="Arial"/>
              </a:rPr>
              <a:t>value.</a:t>
            </a:r>
            <a:r>
              <a:rPr sz="800" spc="-5" dirty="0">
                <a:latin typeface="Arial"/>
                <a:cs typeface="Arial"/>
              </a:rPr>
              <a:t> </a:t>
            </a:r>
            <a:r>
              <a:rPr sz="800" spc="-30" dirty="0">
                <a:latin typeface="Arial"/>
                <a:cs typeface="Arial"/>
              </a:rPr>
              <a:t>Tax</a:t>
            </a:r>
            <a:r>
              <a:rPr sz="800" spc="-40" dirty="0">
                <a:latin typeface="Arial"/>
                <a:cs typeface="Arial"/>
              </a:rPr>
              <a:t> </a:t>
            </a:r>
            <a:r>
              <a:rPr sz="800" spc="-35" dirty="0">
                <a:latin typeface="Arial"/>
                <a:cs typeface="Arial"/>
              </a:rPr>
              <a:t>deferral </a:t>
            </a:r>
            <a:r>
              <a:rPr sz="800" spc="-30" dirty="0">
                <a:latin typeface="Arial"/>
                <a:cs typeface="Arial"/>
              </a:rPr>
              <a:t>may</a:t>
            </a:r>
            <a:r>
              <a:rPr sz="800" spc="-45" dirty="0">
                <a:latin typeface="Arial"/>
                <a:cs typeface="Arial"/>
              </a:rPr>
              <a:t> </a:t>
            </a:r>
            <a:r>
              <a:rPr sz="800" spc="-35" dirty="0">
                <a:latin typeface="Arial"/>
                <a:cs typeface="Arial"/>
              </a:rPr>
              <a:t>work</a:t>
            </a:r>
            <a:r>
              <a:rPr sz="800" spc="-45" dirty="0">
                <a:latin typeface="Arial"/>
                <a:cs typeface="Arial"/>
              </a:rPr>
              <a:t> </a:t>
            </a:r>
            <a:r>
              <a:rPr sz="800" spc="-35" dirty="0">
                <a:latin typeface="Arial"/>
                <a:cs typeface="Arial"/>
              </a:rPr>
              <a:t>best</a:t>
            </a:r>
            <a:r>
              <a:rPr sz="800" spc="-40" dirty="0">
                <a:latin typeface="Arial"/>
                <a:cs typeface="Arial"/>
              </a:rPr>
              <a:t> </a:t>
            </a:r>
            <a:r>
              <a:rPr sz="800" spc="-30" dirty="0">
                <a:latin typeface="Arial"/>
                <a:cs typeface="Arial"/>
              </a:rPr>
              <a:t>for</a:t>
            </a:r>
            <a:r>
              <a:rPr sz="800" spc="-60" dirty="0">
                <a:latin typeface="Arial"/>
                <a:cs typeface="Arial"/>
              </a:rPr>
              <a:t> </a:t>
            </a:r>
            <a:r>
              <a:rPr sz="800" spc="-40" dirty="0">
                <a:latin typeface="Arial"/>
                <a:cs typeface="Arial"/>
              </a:rPr>
              <a:t>long-</a:t>
            </a:r>
            <a:r>
              <a:rPr sz="800" spc="-35" dirty="0">
                <a:latin typeface="Arial"/>
                <a:cs typeface="Arial"/>
              </a:rPr>
              <a:t>term</a:t>
            </a:r>
            <a:r>
              <a:rPr sz="800" spc="-55" dirty="0">
                <a:latin typeface="Arial"/>
                <a:cs typeface="Arial"/>
              </a:rPr>
              <a:t> </a:t>
            </a:r>
            <a:r>
              <a:rPr sz="800" spc="-35" dirty="0">
                <a:latin typeface="Arial"/>
                <a:cs typeface="Arial"/>
              </a:rPr>
              <a:t>goals.</a:t>
            </a:r>
            <a:r>
              <a:rPr sz="800" spc="-10" dirty="0">
                <a:latin typeface="Arial"/>
                <a:cs typeface="Arial"/>
              </a:rPr>
              <a:t> </a:t>
            </a:r>
            <a:r>
              <a:rPr sz="800" spc="-30" dirty="0">
                <a:latin typeface="Arial"/>
                <a:cs typeface="Arial"/>
              </a:rPr>
              <a:t>The</a:t>
            </a:r>
            <a:r>
              <a:rPr sz="800" spc="-40" dirty="0">
                <a:latin typeface="Arial"/>
                <a:cs typeface="Arial"/>
              </a:rPr>
              <a:t> </a:t>
            </a:r>
            <a:r>
              <a:rPr sz="800" spc="-10" dirty="0">
                <a:latin typeface="Arial"/>
                <a:cs typeface="Arial"/>
              </a:rPr>
              <a:t>projected </a:t>
            </a:r>
            <a:r>
              <a:rPr sz="800" spc="-35" dirty="0">
                <a:latin typeface="Arial"/>
                <a:cs typeface="Arial"/>
              </a:rPr>
              <a:t>values</a:t>
            </a:r>
            <a:r>
              <a:rPr sz="800" spc="-50" dirty="0">
                <a:latin typeface="Arial"/>
                <a:cs typeface="Arial"/>
              </a:rPr>
              <a:t> </a:t>
            </a:r>
            <a:r>
              <a:rPr sz="800" spc="-35" dirty="0">
                <a:latin typeface="Arial"/>
                <a:cs typeface="Arial"/>
              </a:rPr>
              <a:t>assume</a:t>
            </a:r>
            <a:r>
              <a:rPr sz="800" spc="-50" dirty="0">
                <a:latin typeface="Arial"/>
                <a:cs typeface="Arial"/>
              </a:rPr>
              <a:t> </a:t>
            </a:r>
            <a:r>
              <a:rPr sz="800" spc="-25" dirty="0">
                <a:latin typeface="Arial"/>
                <a:cs typeface="Arial"/>
              </a:rPr>
              <a:t>an</a:t>
            </a:r>
            <a:r>
              <a:rPr sz="800" spc="-40" dirty="0">
                <a:latin typeface="Arial"/>
                <a:cs typeface="Arial"/>
              </a:rPr>
              <a:t> </a:t>
            </a:r>
            <a:r>
              <a:rPr sz="800" spc="-35" dirty="0">
                <a:latin typeface="Arial"/>
                <a:cs typeface="Arial"/>
              </a:rPr>
              <a:t>initial</a:t>
            </a:r>
            <a:r>
              <a:rPr sz="800" spc="-65" dirty="0">
                <a:latin typeface="Arial"/>
                <a:cs typeface="Arial"/>
              </a:rPr>
              <a:t> </a:t>
            </a:r>
            <a:r>
              <a:rPr sz="800" spc="-35" dirty="0">
                <a:latin typeface="Arial"/>
                <a:cs typeface="Arial"/>
              </a:rPr>
              <a:t>lump</a:t>
            </a:r>
            <a:r>
              <a:rPr sz="800" spc="-50" dirty="0">
                <a:latin typeface="Arial"/>
                <a:cs typeface="Arial"/>
              </a:rPr>
              <a:t> </a:t>
            </a:r>
            <a:r>
              <a:rPr sz="800" spc="-35" dirty="0">
                <a:latin typeface="Arial"/>
                <a:cs typeface="Arial"/>
              </a:rPr>
              <a:t>sum</a:t>
            </a:r>
            <a:r>
              <a:rPr sz="800" spc="-60" dirty="0">
                <a:latin typeface="Arial"/>
                <a:cs typeface="Arial"/>
              </a:rPr>
              <a:t> </a:t>
            </a:r>
            <a:r>
              <a:rPr sz="800" spc="-25" dirty="0">
                <a:latin typeface="Arial"/>
                <a:cs typeface="Arial"/>
              </a:rPr>
              <a:t>of</a:t>
            </a:r>
            <a:r>
              <a:rPr sz="800" spc="-50" dirty="0">
                <a:latin typeface="Arial"/>
                <a:cs typeface="Arial"/>
              </a:rPr>
              <a:t> </a:t>
            </a:r>
            <a:r>
              <a:rPr sz="800" spc="-35" dirty="0">
                <a:latin typeface="Arial"/>
                <a:cs typeface="Arial"/>
              </a:rPr>
              <a:t>$160,000</a:t>
            </a:r>
            <a:r>
              <a:rPr sz="800" spc="-15" dirty="0">
                <a:latin typeface="Arial"/>
                <a:cs typeface="Arial"/>
              </a:rPr>
              <a:t> </a:t>
            </a:r>
            <a:r>
              <a:rPr sz="800" spc="-25" dirty="0">
                <a:latin typeface="Arial"/>
                <a:cs typeface="Arial"/>
              </a:rPr>
              <a:t>is</a:t>
            </a:r>
            <a:r>
              <a:rPr sz="800" spc="-70" dirty="0">
                <a:latin typeface="Arial"/>
                <a:cs typeface="Arial"/>
              </a:rPr>
              <a:t> </a:t>
            </a:r>
            <a:r>
              <a:rPr sz="800" spc="-30" dirty="0">
                <a:latin typeface="Arial"/>
                <a:cs typeface="Arial"/>
              </a:rPr>
              <a:t>invested</a:t>
            </a:r>
            <a:r>
              <a:rPr sz="800" spc="-35" dirty="0">
                <a:latin typeface="Arial"/>
                <a:cs typeface="Arial"/>
              </a:rPr>
              <a:t> </a:t>
            </a:r>
            <a:r>
              <a:rPr sz="800" spc="-30" dirty="0">
                <a:latin typeface="Arial"/>
                <a:cs typeface="Arial"/>
              </a:rPr>
              <a:t>for</a:t>
            </a:r>
            <a:r>
              <a:rPr sz="800" spc="-55" dirty="0">
                <a:latin typeface="Arial"/>
                <a:cs typeface="Arial"/>
              </a:rPr>
              <a:t> </a:t>
            </a:r>
            <a:r>
              <a:rPr sz="800" spc="-25" dirty="0">
                <a:latin typeface="Arial"/>
                <a:cs typeface="Arial"/>
              </a:rPr>
              <a:t>18</a:t>
            </a:r>
            <a:r>
              <a:rPr sz="800" spc="-45" dirty="0">
                <a:latin typeface="Arial"/>
                <a:cs typeface="Arial"/>
              </a:rPr>
              <a:t> </a:t>
            </a:r>
            <a:r>
              <a:rPr sz="800" spc="-40" dirty="0">
                <a:latin typeface="Arial"/>
                <a:cs typeface="Arial"/>
              </a:rPr>
              <a:t>years</a:t>
            </a:r>
            <a:r>
              <a:rPr sz="800" spc="-30" dirty="0">
                <a:latin typeface="Arial"/>
                <a:cs typeface="Arial"/>
              </a:rPr>
              <a:t> </a:t>
            </a:r>
            <a:r>
              <a:rPr sz="800" spc="-25" dirty="0">
                <a:latin typeface="Arial"/>
                <a:cs typeface="Arial"/>
              </a:rPr>
              <a:t>at</a:t>
            </a:r>
            <a:r>
              <a:rPr sz="800" spc="-50" dirty="0">
                <a:latin typeface="Arial"/>
                <a:cs typeface="Arial"/>
              </a:rPr>
              <a:t> </a:t>
            </a:r>
            <a:r>
              <a:rPr sz="800" spc="-10" dirty="0">
                <a:latin typeface="Arial"/>
                <a:cs typeface="Arial"/>
              </a:rPr>
              <a:t>a</a:t>
            </a:r>
            <a:r>
              <a:rPr sz="800" spc="-20" dirty="0">
                <a:latin typeface="Arial"/>
                <a:cs typeface="Arial"/>
              </a:rPr>
              <a:t> </a:t>
            </a:r>
            <a:r>
              <a:rPr sz="800" spc="-40" dirty="0">
                <a:latin typeface="Arial"/>
                <a:cs typeface="Arial"/>
              </a:rPr>
              <a:t>hypothetical</a:t>
            </a:r>
            <a:r>
              <a:rPr sz="800" spc="-25" dirty="0">
                <a:latin typeface="Arial"/>
                <a:cs typeface="Arial"/>
              </a:rPr>
              <a:t> </a:t>
            </a:r>
            <a:r>
              <a:rPr sz="800" spc="-40" dirty="0">
                <a:latin typeface="Arial"/>
                <a:cs typeface="Arial"/>
              </a:rPr>
              <a:t>compound</a:t>
            </a:r>
            <a:r>
              <a:rPr sz="800" spc="-25" dirty="0">
                <a:latin typeface="Arial"/>
                <a:cs typeface="Arial"/>
              </a:rPr>
              <a:t> </a:t>
            </a:r>
            <a:r>
              <a:rPr sz="800" spc="-35" dirty="0">
                <a:latin typeface="Arial"/>
                <a:cs typeface="Arial"/>
              </a:rPr>
              <a:t>annual</a:t>
            </a:r>
            <a:r>
              <a:rPr sz="800" spc="-25" dirty="0">
                <a:latin typeface="Arial"/>
                <a:cs typeface="Arial"/>
              </a:rPr>
              <a:t> </a:t>
            </a:r>
            <a:r>
              <a:rPr sz="800" spc="-40" dirty="0">
                <a:latin typeface="Arial"/>
                <a:cs typeface="Arial"/>
              </a:rPr>
              <a:t>growth</a:t>
            </a:r>
            <a:r>
              <a:rPr sz="800" spc="-35" dirty="0">
                <a:latin typeface="Arial"/>
                <a:cs typeface="Arial"/>
              </a:rPr>
              <a:t> rate</a:t>
            </a:r>
            <a:r>
              <a:rPr sz="800" spc="-45" dirty="0">
                <a:latin typeface="Arial"/>
                <a:cs typeface="Arial"/>
              </a:rPr>
              <a:t> </a:t>
            </a:r>
            <a:r>
              <a:rPr sz="800" spc="-25" dirty="0">
                <a:latin typeface="Arial"/>
                <a:cs typeface="Arial"/>
              </a:rPr>
              <a:t>of</a:t>
            </a:r>
            <a:r>
              <a:rPr sz="800" spc="-45" dirty="0">
                <a:latin typeface="Arial"/>
                <a:cs typeface="Arial"/>
              </a:rPr>
              <a:t> </a:t>
            </a:r>
            <a:r>
              <a:rPr sz="800" spc="-30" dirty="0">
                <a:latin typeface="Arial"/>
                <a:cs typeface="Arial"/>
              </a:rPr>
              <a:t>6%,</a:t>
            </a:r>
            <a:r>
              <a:rPr sz="800" spc="-5" dirty="0">
                <a:latin typeface="Arial"/>
                <a:cs typeface="Arial"/>
              </a:rPr>
              <a:t> </a:t>
            </a:r>
            <a:r>
              <a:rPr sz="800" spc="-40" dirty="0">
                <a:latin typeface="Arial"/>
                <a:cs typeface="Arial"/>
              </a:rPr>
              <a:t>accrued</a:t>
            </a:r>
            <a:r>
              <a:rPr sz="800" spc="-45" dirty="0">
                <a:latin typeface="Arial"/>
                <a:cs typeface="Arial"/>
              </a:rPr>
              <a:t> </a:t>
            </a:r>
            <a:r>
              <a:rPr sz="800" spc="-10" dirty="0">
                <a:latin typeface="Arial"/>
                <a:cs typeface="Arial"/>
              </a:rPr>
              <a:t>monthly.</a:t>
            </a:r>
            <a:endParaRPr sz="800">
              <a:latin typeface="Arial"/>
              <a:cs typeface="Arial"/>
            </a:endParaRPr>
          </a:p>
          <a:p>
            <a:pPr marL="13970">
              <a:lnSpc>
                <a:spcPct val="100000"/>
              </a:lnSpc>
              <a:spcBef>
                <a:spcPts val="204"/>
              </a:spcBef>
            </a:pPr>
            <a:r>
              <a:rPr sz="800" spc="-35" dirty="0">
                <a:latin typeface="Arial"/>
                <a:cs typeface="Arial"/>
              </a:rPr>
              <a:t>John</a:t>
            </a:r>
            <a:r>
              <a:rPr sz="800" spc="-30" dirty="0">
                <a:latin typeface="Arial"/>
                <a:cs typeface="Arial"/>
              </a:rPr>
              <a:t> </a:t>
            </a:r>
            <a:r>
              <a:rPr sz="800" spc="-40" dirty="0">
                <a:latin typeface="Arial"/>
                <a:cs typeface="Arial"/>
              </a:rPr>
              <a:t>Hancock</a:t>
            </a:r>
            <a:r>
              <a:rPr sz="800" spc="-20" dirty="0">
                <a:latin typeface="Arial"/>
                <a:cs typeface="Arial"/>
              </a:rPr>
              <a:t> </a:t>
            </a:r>
            <a:r>
              <a:rPr sz="800" spc="-40" dirty="0">
                <a:latin typeface="Arial"/>
                <a:cs typeface="Arial"/>
              </a:rPr>
              <a:t>Investment</a:t>
            </a:r>
            <a:r>
              <a:rPr sz="800" spc="-20" dirty="0">
                <a:latin typeface="Arial"/>
                <a:cs typeface="Arial"/>
              </a:rPr>
              <a:t> </a:t>
            </a:r>
            <a:r>
              <a:rPr sz="800" spc="-40" dirty="0">
                <a:latin typeface="Arial"/>
                <a:cs typeface="Arial"/>
              </a:rPr>
              <a:t>Management,</a:t>
            </a:r>
            <a:r>
              <a:rPr sz="800" dirty="0">
                <a:latin typeface="Arial"/>
                <a:cs typeface="Arial"/>
              </a:rPr>
              <a:t> </a:t>
            </a:r>
            <a:r>
              <a:rPr sz="800" spc="-30" dirty="0">
                <a:latin typeface="Arial"/>
                <a:cs typeface="Arial"/>
              </a:rPr>
              <a:t>its</a:t>
            </a:r>
            <a:r>
              <a:rPr sz="800" spc="-55" dirty="0">
                <a:latin typeface="Arial"/>
                <a:cs typeface="Arial"/>
              </a:rPr>
              <a:t> </a:t>
            </a:r>
            <a:r>
              <a:rPr sz="800" spc="-35" dirty="0">
                <a:latin typeface="Arial"/>
                <a:cs typeface="Arial"/>
              </a:rPr>
              <a:t>agents,</a:t>
            </a:r>
            <a:r>
              <a:rPr sz="800" dirty="0">
                <a:latin typeface="Arial"/>
                <a:cs typeface="Arial"/>
              </a:rPr>
              <a:t> </a:t>
            </a:r>
            <a:r>
              <a:rPr sz="800" spc="-30" dirty="0">
                <a:latin typeface="Arial"/>
                <a:cs typeface="Arial"/>
              </a:rPr>
              <a:t>and </a:t>
            </a:r>
            <a:r>
              <a:rPr sz="800" spc="-40" dirty="0">
                <a:latin typeface="Arial"/>
                <a:cs typeface="Arial"/>
              </a:rPr>
              <a:t>employees</a:t>
            </a:r>
            <a:r>
              <a:rPr sz="800" dirty="0">
                <a:latin typeface="Arial"/>
                <a:cs typeface="Arial"/>
              </a:rPr>
              <a:t> </a:t>
            </a:r>
            <a:r>
              <a:rPr sz="800" spc="-25" dirty="0">
                <a:latin typeface="Arial"/>
                <a:cs typeface="Arial"/>
              </a:rPr>
              <a:t>do</a:t>
            </a:r>
            <a:r>
              <a:rPr sz="800" spc="-35" dirty="0">
                <a:latin typeface="Arial"/>
                <a:cs typeface="Arial"/>
              </a:rPr>
              <a:t> </a:t>
            </a:r>
            <a:r>
              <a:rPr sz="800" spc="-30" dirty="0">
                <a:latin typeface="Arial"/>
                <a:cs typeface="Arial"/>
              </a:rPr>
              <a:t>not</a:t>
            </a:r>
            <a:r>
              <a:rPr sz="800" spc="-25" dirty="0">
                <a:latin typeface="Arial"/>
                <a:cs typeface="Arial"/>
              </a:rPr>
              <a:t> </a:t>
            </a:r>
            <a:r>
              <a:rPr sz="800" spc="-40" dirty="0">
                <a:latin typeface="Arial"/>
                <a:cs typeface="Arial"/>
              </a:rPr>
              <a:t>provide</a:t>
            </a:r>
            <a:r>
              <a:rPr sz="800" spc="-30" dirty="0">
                <a:latin typeface="Arial"/>
                <a:cs typeface="Arial"/>
              </a:rPr>
              <a:t> </a:t>
            </a:r>
            <a:r>
              <a:rPr sz="800" spc="-35" dirty="0">
                <a:latin typeface="Arial"/>
                <a:cs typeface="Arial"/>
              </a:rPr>
              <a:t>legal,</a:t>
            </a:r>
            <a:r>
              <a:rPr sz="800" spc="-30" dirty="0">
                <a:latin typeface="Arial"/>
                <a:cs typeface="Arial"/>
              </a:rPr>
              <a:t> </a:t>
            </a:r>
            <a:r>
              <a:rPr sz="800" spc="-35" dirty="0">
                <a:latin typeface="Arial"/>
                <a:cs typeface="Arial"/>
              </a:rPr>
              <a:t>tax,</a:t>
            </a:r>
            <a:r>
              <a:rPr sz="800" spc="-25" dirty="0">
                <a:latin typeface="Arial"/>
                <a:cs typeface="Arial"/>
              </a:rPr>
              <a:t> or</a:t>
            </a:r>
            <a:r>
              <a:rPr sz="800" spc="-45" dirty="0">
                <a:latin typeface="Arial"/>
                <a:cs typeface="Arial"/>
              </a:rPr>
              <a:t> </a:t>
            </a:r>
            <a:r>
              <a:rPr sz="800" spc="-40" dirty="0">
                <a:latin typeface="Arial"/>
                <a:cs typeface="Arial"/>
              </a:rPr>
              <a:t>accounting</a:t>
            </a:r>
            <a:r>
              <a:rPr sz="800" spc="-5" dirty="0">
                <a:latin typeface="Arial"/>
                <a:cs typeface="Arial"/>
              </a:rPr>
              <a:t> </a:t>
            </a:r>
            <a:r>
              <a:rPr sz="800" spc="-35" dirty="0">
                <a:latin typeface="Arial"/>
                <a:cs typeface="Arial"/>
              </a:rPr>
              <a:t>advice.</a:t>
            </a:r>
            <a:r>
              <a:rPr sz="800" spc="10" dirty="0">
                <a:latin typeface="Arial"/>
                <a:cs typeface="Arial"/>
              </a:rPr>
              <a:t> </a:t>
            </a:r>
            <a:r>
              <a:rPr sz="800" spc="-40" dirty="0">
                <a:latin typeface="Arial"/>
                <a:cs typeface="Arial"/>
              </a:rPr>
              <a:t>Prospective</a:t>
            </a:r>
            <a:r>
              <a:rPr sz="800" spc="-25" dirty="0">
                <a:latin typeface="Arial"/>
                <a:cs typeface="Arial"/>
              </a:rPr>
              <a:t> </a:t>
            </a:r>
            <a:r>
              <a:rPr sz="800" spc="-40" dirty="0">
                <a:latin typeface="Arial"/>
                <a:cs typeface="Arial"/>
              </a:rPr>
              <a:t>purchasers</a:t>
            </a:r>
            <a:r>
              <a:rPr sz="800" spc="-15" dirty="0">
                <a:latin typeface="Arial"/>
                <a:cs typeface="Arial"/>
              </a:rPr>
              <a:t> </a:t>
            </a:r>
            <a:r>
              <a:rPr sz="800" spc="-35" dirty="0">
                <a:latin typeface="Arial"/>
                <a:cs typeface="Arial"/>
              </a:rPr>
              <a:t>should</a:t>
            </a:r>
            <a:r>
              <a:rPr sz="800" spc="-15" dirty="0">
                <a:latin typeface="Arial"/>
                <a:cs typeface="Arial"/>
              </a:rPr>
              <a:t> </a:t>
            </a:r>
            <a:r>
              <a:rPr sz="800" spc="-35" dirty="0">
                <a:latin typeface="Arial"/>
                <a:cs typeface="Arial"/>
              </a:rPr>
              <a:t>consult their financial</a:t>
            </a:r>
            <a:r>
              <a:rPr sz="800" spc="-25" dirty="0">
                <a:latin typeface="Arial"/>
                <a:cs typeface="Arial"/>
              </a:rPr>
              <a:t> </a:t>
            </a:r>
            <a:r>
              <a:rPr sz="800" spc="-40" dirty="0">
                <a:latin typeface="Arial"/>
                <a:cs typeface="Arial"/>
              </a:rPr>
              <a:t>consultant</a:t>
            </a:r>
            <a:r>
              <a:rPr sz="800" spc="-15" dirty="0">
                <a:latin typeface="Arial"/>
                <a:cs typeface="Arial"/>
              </a:rPr>
              <a:t> </a:t>
            </a:r>
            <a:r>
              <a:rPr sz="800" spc="-30" dirty="0">
                <a:latin typeface="Arial"/>
                <a:cs typeface="Arial"/>
              </a:rPr>
              <a:t>and</a:t>
            </a:r>
            <a:r>
              <a:rPr sz="800" spc="-20" dirty="0">
                <a:latin typeface="Arial"/>
                <a:cs typeface="Arial"/>
              </a:rPr>
              <a:t> </a:t>
            </a:r>
            <a:r>
              <a:rPr sz="800" spc="-30" dirty="0">
                <a:latin typeface="Arial"/>
                <a:cs typeface="Arial"/>
              </a:rPr>
              <a:t>tax</a:t>
            </a:r>
            <a:r>
              <a:rPr sz="800" spc="-40" dirty="0">
                <a:latin typeface="Arial"/>
                <a:cs typeface="Arial"/>
              </a:rPr>
              <a:t> </a:t>
            </a:r>
            <a:r>
              <a:rPr sz="800" spc="-10" dirty="0">
                <a:latin typeface="Arial"/>
                <a:cs typeface="Arial"/>
              </a:rPr>
              <a:t>professional.</a:t>
            </a:r>
            <a:endParaRPr sz="800">
              <a:latin typeface="Arial"/>
              <a:cs typeface="Arial"/>
            </a:endParaRPr>
          </a:p>
        </p:txBody>
      </p:sp>
      <p:sp>
        <p:nvSpPr>
          <p:cNvPr id="4" name="object 4"/>
          <p:cNvSpPr txBox="1"/>
          <p:nvPr/>
        </p:nvSpPr>
        <p:spPr>
          <a:xfrm>
            <a:off x="373062" y="940396"/>
            <a:ext cx="8195309" cy="330200"/>
          </a:xfrm>
          <a:prstGeom prst="rect">
            <a:avLst/>
          </a:prstGeom>
        </p:spPr>
        <p:txBody>
          <a:bodyPr vert="horz" wrap="square" lIns="0" tIns="12065" rIns="0" bIns="0" rtlCol="0">
            <a:spAutoFit/>
          </a:bodyPr>
          <a:lstStyle/>
          <a:p>
            <a:pPr marL="25400">
              <a:lnSpc>
                <a:spcPct val="100000"/>
              </a:lnSpc>
              <a:spcBef>
                <a:spcPts val="95"/>
              </a:spcBef>
            </a:pPr>
            <a:r>
              <a:rPr sz="2000" i="1" dirty="0">
                <a:latin typeface="Arial"/>
                <a:cs typeface="Arial"/>
              </a:rPr>
              <a:t>Special</a:t>
            </a:r>
            <a:r>
              <a:rPr sz="2000" i="1" spc="-35" dirty="0">
                <a:latin typeface="Arial"/>
                <a:cs typeface="Arial"/>
              </a:rPr>
              <a:t> </a:t>
            </a:r>
            <a:r>
              <a:rPr sz="2000" i="1" dirty="0">
                <a:latin typeface="Arial"/>
                <a:cs typeface="Arial"/>
              </a:rPr>
              <a:t>529</a:t>
            </a:r>
            <a:r>
              <a:rPr sz="2000" i="1" spc="-65" dirty="0">
                <a:latin typeface="Arial"/>
                <a:cs typeface="Arial"/>
              </a:rPr>
              <a:t> </a:t>
            </a:r>
            <a:r>
              <a:rPr sz="2000" i="1" dirty="0">
                <a:latin typeface="Arial"/>
                <a:cs typeface="Arial"/>
              </a:rPr>
              <a:t>gifting</a:t>
            </a:r>
            <a:r>
              <a:rPr sz="2000" i="1" spc="-50" dirty="0">
                <a:latin typeface="Arial"/>
                <a:cs typeface="Arial"/>
              </a:rPr>
              <a:t> </a:t>
            </a:r>
            <a:r>
              <a:rPr sz="2000" i="1" dirty="0">
                <a:latin typeface="Arial"/>
                <a:cs typeface="Arial"/>
              </a:rPr>
              <a:t>rules</a:t>
            </a:r>
            <a:r>
              <a:rPr sz="2000" i="1" spc="-60" dirty="0">
                <a:latin typeface="Arial"/>
                <a:cs typeface="Arial"/>
              </a:rPr>
              <a:t> </a:t>
            </a:r>
            <a:r>
              <a:rPr sz="2000" i="1" dirty="0">
                <a:latin typeface="Arial"/>
                <a:cs typeface="Arial"/>
              </a:rPr>
              <a:t>can</a:t>
            </a:r>
            <a:r>
              <a:rPr sz="2000" i="1" spc="-60" dirty="0">
                <a:latin typeface="Arial"/>
                <a:cs typeface="Arial"/>
              </a:rPr>
              <a:t> </a:t>
            </a:r>
            <a:r>
              <a:rPr sz="2000" i="1" dirty="0">
                <a:latin typeface="Arial"/>
                <a:cs typeface="Arial"/>
              </a:rPr>
              <a:t>greatly</a:t>
            </a:r>
            <a:r>
              <a:rPr sz="2000" i="1" spc="-60" dirty="0">
                <a:latin typeface="Arial"/>
                <a:cs typeface="Arial"/>
              </a:rPr>
              <a:t> </a:t>
            </a:r>
            <a:r>
              <a:rPr sz="2000" i="1" dirty="0">
                <a:latin typeface="Arial"/>
                <a:cs typeface="Arial"/>
              </a:rPr>
              <a:t>increase</a:t>
            </a:r>
            <a:r>
              <a:rPr sz="2000" i="1" spc="-50" dirty="0">
                <a:latin typeface="Arial"/>
                <a:cs typeface="Arial"/>
              </a:rPr>
              <a:t> </a:t>
            </a:r>
            <a:r>
              <a:rPr sz="2000" i="1" dirty="0">
                <a:latin typeface="Arial"/>
                <a:cs typeface="Arial"/>
              </a:rPr>
              <a:t>the</a:t>
            </a:r>
            <a:r>
              <a:rPr sz="2000" i="1" spc="-70" dirty="0">
                <a:latin typeface="Arial"/>
                <a:cs typeface="Arial"/>
              </a:rPr>
              <a:t> </a:t>
            </a:r>
            <a:r>
              <a:rPr sz="2000" i="1" dirty="0">
                <a:latin typeface="Arial"/>
                <a:cs typeface="Arial"/>
              </a:rPr>
              <a:t>power</a:t>
            </a:r>
            <a:r>
              <a:rPr sz="2000" i="1" spc="-45" dirty="0">
                <a:latin typeface="Arial"/>
                <a:cs typeface="Arial"/>
              </a:rPr>
              <a:t> </a:t>
            </a:r>
            <a:r>
              <a:rPr sz="2000" i="1" dirty="0">
                <a:latin typeface="Arial"/>
                <a:cs typeface="Arial"/>
              </a:rPr>
              <a:t>of</a:t>
            </a:r>
            <a:r>
              <a:rPr sz="2000" i="1" spc="-65" dirty="0">
                <a:latin typeface="Arial"/>
                <a:cs typeface="Arial"/>
              </a:rPr>
              <a:t> </a:t>
            </a:r>
            <a:r>
              <a:rPr sz="2000" i="1" dirty="0">
                <a:latin typeface="Arial"/>
                <a:cs typeface="Arial"/>
              </a:rPr>
              <a:t>a</a:t>
            </a:r>
            <a:r>
              <a:rPr sz="2000" i="1" spc="-60" dirty="0">
                <a:latin typeface="Arial"/>
                <a:cs typeface="Arial"/>
              </a:rPr>
              <a:t> </a:t>
            </a:r>
            <a:r>
              <a:rPr sz="2000" i="1" dirty="0">
                <a:latin typeface="Arial"/>
                <a:cs typeface="Arial"/>
              </a:rPr>
              <a:t>single</a:t>
            </a:r>
            <a:r>
              <a:rPr sz="2000" i="1" spc="-45" dirty="0">
                <a:latin typeface="Arial"/>
                <a:cs typeface="Arial"/>
              </a:rPr>
              <a:t> </a:t>
            </a:r>
            <a:r>
              <a:rPr sz="2000" i="1" dirty="0">
                <a:latin typeface="Arial"/>
                <a:cs typeface="Arial"/>
              </a:rPr>
              <a:t>gift</a:t>
            </a:r>
            <a:r>
              <a:rPr sz="2000" i="1" spc="-65" dirty="0">
                <a:latin typeface="Arial"/>
                <a:cs typeface="Arial"/>
              </a:rPr>
              <a:t> </a:t>
            </a:r>
            <a:r>
              <a:rPr sz="2000" i="1" spc="-25" dirty="0">
                <a:latin typeface="Arial"/>
                <a:cs typeface="Arial"/>
              </a:rPr>
              <a:t>¹</a:t>
            </a:r>
            <a:r>
              <a:rPr sz="1950" i="1" spc="-37" baseline="25641" dirty="0">
                <a:latin typeface="Arial"/>
                <a:cs typeface="Arial"/>
              </a:rPr>
              <a:t>,</a:t>
            </a:r>
            <a:r>
              <a:rPr sz="2000" i="1" spc="-25" dirty="0">
                <a:latin typeface="Arial"/>
                <a:cs typeface="Arial"/>
              </a:rPr>
              <a:t>²</a:t>
            </a:r>
            <a:endParaRPr sz="2000">
              <a:latin typeface="Arial"/>
              <a:cs typeface="Arial"/>
            </a:endParaRPr>
          </a:p>
        </p:txBody>
      </p:sp>
      <p:pic>
        <p:nvPicPr>
          <p:cNvPr id="5" name="object 5"/>
          <p:cNvPicPr/>
          <p:nvPr/>
        </p:nvPicPr>
        <p:blipFill>
          <a:blip r:embed="rId3" cstate="print"/>
          <a:stretch>
            <a:fillRect/>
          </a:stretch>
        </p:blipFill>
        <p:spPr>
          <a:xfrm>
            <a:off x="474250" y="1849923"/>
            <a:ext cx="8163061" cy="2845878"/>
          </a:xfrm>
          <a:prstGeom prst="rect">
            <a:avLst/>
          </a:prstGeom>
        </p:spPr>
      </p:pic>
      <p:sp>
        <p:nvSpPr>
          <p:cNvPr id="6" name="object 6"/>
          <p:cNvSpPr txBox="1">
            <a:spLocks noGrp="1"/>
          </p:cNvSpPr>
          <p:nvPr>
            <p:ph type="sldNum" sz="quarter" idx="7"/>
          </p:nvPr>
        </p:nvSpPr>
        <p:spPr>
          <a:prstGeom prst="rect">
            <a:avLst/>
          </a:prstGeom>
        </p:spPr>
        <p:txBody>
          <a:bodyPr vert="horz" wrap="square" lIns="0" tIns="2540" rIns="0" bIns="0" rtlCol="0">
            <a:spAutoFit/>
          </a:bodyPr>
          <a:lstStyle/>
          <a:p>
            <a:pPr marL="38100">
              <a:lnSpc>
                <a:spcPct val="100000"/>
              </a:lnSpc>
              <a:spcBef>
                <a:spcPts val="20"/>
              </a:spcBef>
            </a:pPr>
            <a:fld id="{81D60167-4931-47E6-BA6A-407CBD079E47}" type="slidenum">
              <a:rPr spc="-25" dirty="0"/>
              <a:t>32</a:t>
            </a:fld>
            <a:endParaRPr spc="-25" dirty="0"/>
          </a:p>
        </p:txBody>
      </p:sp>
    </p:spTree>
  </p:cSld>
  <p:clrMapOvr>
    <a:masterClrMapping/>
  </p:clrMapOvr>
  <p:transition spd="med">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87870" y="2031091"/>
            <a:ext cx="5412105" cy="2165350"/>
          </a:xfrm>
          <a:prstGeom prst="rect">
            <a:avLst/>
          </a:prstGeom>
        </p:spPr>
        <p:txBody>
          <a:bodyPr vert="horz" wrap="square" lIns="0" tIns="79375" rIns="0" bIns="0" rtlCol="0">
            <a:spAutoFit/>
          </a:bodyPr>
          <a:lstStyle/>
          <a:p>
            <a:pPr marL="12700" marR="5080">
              <a:lnSpc>
                <a:spcPts val="8210"/>
              </a:lnSpc>
              <a:spcBef>
                <a:spcPts val="625"/>
              </a:spcBef>
            </a:pPr>
            <a:r>
              <a:rPr sz="7200" dirty="0">
                <a:solidFill>
                  <a:srgbClr val="FFFFFF"/>
                </a:solidFill>
              </a:rPr>
              <a:t>529</a:t>
            </a:r>
            <a:r>
              <a:rPr sz="7200" spc="-20" dirty="0">
                <a:solidFill>
                  <a:srgbClr val="FFFFFF"/>
                </a:solidFill>
              </a:rPr>
              <a:t> </a:t>
            </a:r>
            <a:r>
              <a:rPr sz="7200" spc="-10" dirty="0">
                <a:solidFill>
                  <a:srgbClr val="FFFFFF"/>
                </a:solidFill>
              </a:rPr>
              <a:t>features </a:t>
            </a:r>
            <a:r>
              <a:rPr sz="7200" dirty="0">
                <a:solidFill>
                  <a:srgbClr val="FFFFFF"/>
                </a:solidFill>
              </a:rPr>
              <a:t>and </a:t>
            </a:r>
            <a:r>
              <a:rPr sz="7200" spc="-10" dirty="0">
                <a:solidFill>
                  <a:srgbClr val="FFFFFF"/>
                </a:solidFill>
              </a:rPr>
              <a:t>benefits</a:t>
            </a:r>
            <a:endParaRPr sz="7200"/>
          </a:p>
        </p:txBody>
      </p:sp>
      <p:sp>
        <p:nvSpPr>
          <p:cNvPr id="3" name="object 3"/>
          <p:cNvSpPr txBox="1">
            <a:spLocks noGrp="1"/>
          </p:cNvSpPr>
          <p:nvPr>
            <p:ph type="sldNum" sz="quarter" idx="7"/>
          </p:nvPr>
        </p:nvSpPr>
        <p:spPr>
          <a:prstGeom prst="rect">
            <a:avLst/>
          </a:prstGeom>
        </p:spPr>
        <p:txBody>
          <a:bodyPr vert="horz" wrap="square" lIns="0" tIns="2540" rIns="0" bIns="0" rtlCol="0">
            <a:spAutoFit/>
          </a:bodyPr>
          <a:lstStyle/>
          <a:p>
            <a:pPr marL="38100">
              <a:lnSpc>
                <a:spcPct val="100000"/>
              </a:lnSpc>
              <a:spcBef>
                <a:spcPts val="20"/>
              </a:spcBef>
            </a:pPr>
            <a:fld id="{81D60167-4931-47E6-BA6A-407CBD079E47}" type="slidenum">
              <a:rPr spc="-25" dirty="0"/>
              <a:t>33</a:t>
            </a:fld>
            <a:endParaRPr spc="-25" dirty="0"/>
          </a:p>
        </p:txBody>
      </p:sp>
    </p:spTree>
  </p:cSld>
  <p:clrMapOvr>
    <a:masterClrMapping/>
  </p:clrMapOvr>
  <p:transition spd="med">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dirty="0"/>
              <a:t>Product</a:t>
            </a:r>
            <a:r>
              <a:rPr spc="-30" dirty="0"/>
              <a:t> </a:t>
            </a:r>
            <a:r>
              <a:rPr spc="-10" dirty="0"/>
              <a:t>flexibility</a:t>
            </a:r>
          </a:p>
        </p:txBody>
      </p:sp>
      <p:sp>
        <p:nvSpPr>
          <p:cNvPr id="3" name="object 3"/>
          <p:cNvSpPr txBox="1"/>
          <p:nvPr/>
        </p:nvSpPr>
        <p:spPr>
          <a:xfrm>
            <a:off x="423672" y="1853183"/>
            <a:ext cx="2623185" cy="2875280"/>
          </a:xfrm>
          <a:prstGeom prst="rect">
            <a:avLst/>
          </a:prstGeom>
          <a:solidFill>
            <a:srgbClr val="00A757"/>
          </a:solidFill>
        </p:spPr>
        <p:txBody>
          <a:bodyPr vert="horz" wrap="square" lIns="0" tIns="0" rIns="0" bIns="0" rtlCol="0">
            <a:spAutoFit/>
          </a:bodyPr>
          <a:lstStyle/>
          <a:p>
            <a:pPr>
              <a:lnSpc>
                <a:spcPct val="100000"/>
              </a:lnSpc>
            </a:pPr>
            <a:endParaRPr sz="2900">
              <a:latin typeface="Times New Roman"/>
              <a:cs typeface="Times New Roman"/>
            </a:endParaRPr>
          </a:p>
          <a:p>
            <a:pPr>
              <a:lnSpc>
                <a:spcPct val="100000"/>
              </a:lnSpc>
              <a:spcBef>
                <a:spcPts val="15"/>
              </a:spcBef>
            </a:pPr>
            <a:endParaRPr sz="4150">
              <a:latin typeface="Times New Roman"/>
              <a:cs typeface="Times New Roman"/>
            </a:endParaRPr>
          </a:p>
          <a:p>
            <a:pPr algn="ctr">
              <a:lnSpc>
                <a:spcPct val="100000"/>
              </a:lnSpc>
              <a:spcBef>
                <a:spcPts val="5"/>
              </a:spcBef>
            </a:pPr>
            <a:r>
              <a:rPr sz="2600" b="1" spc="-10" dirty="0">
                <a:solidFill>
                  <a:srgbClr val="FFFFFF"/>
                </a:solidFill>
                <a:latin typeface="Arial"/>
                <a:cs typeface="Arial"/>
              </a:rPr>
              <a:t>State</a:t>
            </a:r>
            <a:endParaRPr sz="2600">
              <a:latin typeface="Arial"/>
              <a:cs typeface="Arial"/>
            </a:endParaRPr>
          </a:p>
          <a:p>
            <a:pPr algn="ctr">
              <a:lnSpc>
                <a:spcPct val="100000"/>
              </a:lnSpc>
            </a:pPr>
            <a:r>
              <a:rPr sz="2600" spc="-10" dirty="0">
                <a:solidFill>
                  <a:srgbClr val="FFFFFF"/>
                </a:solidFill>
                <a:latin typeface="Arial"/>
                <a:cs typeface="Arial"/>
              </a:rPr>
              <a:t>sponsorship</a:t>
            </a:r>
            <a:endParaRPr sz="2600">
              <a:latin typeface="Arial"/>
              <a:cs typeface="Arial"/>
            </a:endParaRPr>
          </a:p>
        </p:txBody>
      </p:sp>
      <p:sp>
        <p:nvSpPr>
          <p:cNvPr id="4" name="object 4"/>
          <p:cNvSpPr txBox="1"/>
          <p:nvPr/>
        </p:nvSpPr>
        <p:spPr>
          <a:xfrm>
            <a:off x="6147815" y="1853183"/>
            <a:ext cx="2623185" cy="2875280"/>
          </a:xfrm>
          <a:prstGeom prst="rect">
            <a:avLst/>
          </a:prstGeom>
          <a:solidFill>
            <a:srgbClr val="FF7769"/>
          </a:solidFill>
        </p:spPr>
        <p:txBody>
          <a:bodyPr vert="horz" wrap="square" lIns="0" tIns="0" rIns="0" bIns="0" rtlCol="0">
            <a:spAutoFit/>
          </a:bodyPr>
          <a:lstStyle/>
          <a:p>
            <a:pPr>
              <a:lnSpc>
                <a:spcPct val="100000"/>
              </a:lnSpc>
            </a:pPr>
            <a:endParaRPr sz="2900">
              <a:latin typeface="Times New Roman"/>
              <a:cs typeface="Times New Roman"/>
            </a:endParaRPr>
          </a:p>
          <a:p>
            <a:pPr marL="506095" marR="497840" indent="35560" algn="just">
              <a:lnSpc>
                <a:spcPct val="100000"/>
              </a:lnSpc>
              <a:spcBef>
                <a:spcPts val="1670"/>
              </a:spcBef>
            </a:pPr>
            <a:r>
              <a:rPr sz="2600" b="1" spc="-10" dirty="0">
                <a:solidFill>
                  <a:srgbClr val="FFFFFF"/>
                </a:solidFill>
                <a:latin typeface="Arial"/>
                <a:cs typeface="Arial"/>
              </a:rPr>
              <a:t>Individual </a:t>
            </a:r>
            <a:r>
              <a:rPr sz="2600" dirty="0">
                <a:solidFill>
                  <a:srgbClr val="FFFFFF"/>
                </a:solidFill>
                <a:latin typeface="Arial"/>
                <a:cs typeface="Arial"/>
              </a:rPr>
              <a:t>funds</a:t>
            </a:r>
            <a:r>
              <a:rPr sz="2600" spc="-55" dirty="0">
                <a:solidFill>
                  <a:srgbClr val="FFFFFF"/>
                </a:solidFill>
                <a:latin typeface="Arial"/>
                <a:cs typeface="Arial"/>
              </a:rPr>
              <a:t> </a:t>
            </a:r>
            <a:r>
              <a:rPr sz="2600" spc="-25" dirty="0">
                <a:solidFill>
                  <a:srgbClr val="FFFFFF"/>
                </a:solidFill>
                <a:latin typeface="Arial"/>
                <a:cs typeface="Arial"/>
              </a:rPr>
              <a:t>and </a:t>
            </a:r>
            <a:r>
              <a:rPr sz="2600" b="1" spc="-25" dirty="0">
                <a:solidFill>
                  <a:srgbClr val="FFFFFF"/>
                </a:solidFill>
                <a:latin typeface="Arial"/>
                <a:cs typeface="Arial"/>
              </a:rPr>
              <a:t>multi-</a:t>
            </a:r>
            <a:r>
              <a:rPr sz="2600" b="1" spc="-20" dirty="0">
                <a:solidFill>
                  <a:srgbClr val="FFFFFF"/>
                </a:solidFill>
                <a:latin typeface="Arial"/>
                <a:cs typeface="Arial"/>
              </a:rPr>
              <a:t>fund </a:t>
            </a:r>
            <a:r>
              <a:rPr sz="2600" spc="-10" dirty="0">
                <a:solidFill>
                  <a:srgbClr val="FFFFFF"/>
                </a:solidFill>
                <a:latin typeface="Arial"/>
                <a:cs typeface="Arial"/>
              </a:rPr>
              <a:t>portfolios</a:t>
            </a:r>
            <a:endParaRPr sz="2600">
              <a:latin typeface="Arial"/>
              <a:cs typeface="Arial"/>
            </a:endParaRPr>
          </a:p>
        </p:txBody>
      </p:sp>
      <p:sp>
        <p:nvSpPr>
          <p:cNvPr id="5" name="object 5"/>
          <p:cNvSpPr txBox="1"/>
          <p:nvPr/>
        </p:nvSpPr>
        <p:spPr>
          <a:xfrm>
            <a:off x="3285744" y="1853183"/>
            <a:ext cx="2623185" cy="2875280"/>
          </a:xfrm>
          <a:prstGeom prst="rect">
            <a:avLst/>
          </a:prstGeom>
          <a:solidFill>
            <a:srgbClr val="0000C1"/>
          </a:solidFill>
        </p:spPr>
        <p:txBody>
          <a:bodyPr vert="horz" wrap="square" lIns="0" tIns="0" rIns="0" bIns="0" rtlCol="0">
            <a:spAutoFit/>
          </a:bodyPr>
          <a:lstStyle/>
          <a:p>
            <a:pPr>
              <a:lnSpc>
                <a:spcPct val="100000"/>
              </a:lnSpc>
            </a:pPr>
            <a:endParaRPr sz="2900">
              <a:latin typeface="Times New Roman"/>
              <a:cs typeface="Times New Roman"/>
            </a:endParaRPr>
          </a:p>
          <a:p>
            <a:pPr marL="239395" marR="231775" algn="ctr">
              <a:lnSpc>
                <a:spcPct val="100000"/>
              </a:lnSpc>
              <a:spcBef>
                <a:spcPts val="1910"/>
              </a:spcBef>
            </a:pPr>
            <a:r>
              <a:rPr sz="2600" b="1" spc="-10" dirty="0">
                <a:solidFill>
                  <a:srgbClr val="FFFFFF"/>
                </a:solidFill>
                <a:latin typeface="Arial"/>
                <a:cs typeface="Arial"/>
              </a:rPr>
              <a:t>Multimanager plans</a:t>
            </a:r>
            <a:endParaRPr sz="2600">
              <a:latin typeface="Arial"/>
              <a:cs typeface="Arial"/>
            </a:endParaRPr>
          </a:p>
          <a:p>
            <a:pPr marL="295275" marR="286385" algn="ctr">
              <a:lnSpc>
                <a:spcPct val="100000"/>
              </a:lnSpc>
              <a:spcBef>
                <a:spcPts val="10"/>
              </a:spcBef>
            </a:pPr>
            <a:r>
              <a:rPr sz="2400" dirty="0">
                <a:solidFill>
                  <a:srgbClr val="FFFFFF"/>
                </a:solidFill>
                <a:latin typeface="Arial"/>
                <a:cs typeface="Arial"/>
              </a:rPr>
              <a:t>(John</a:t>
            </a:r>
            <a:r>
              <a:rPr sz="2400" spc="-5" dirty="0">
                <a:solidFill>
                  <a:srgbClr val="FFFFFF"/>
                </a:solidFill>
                <a:latin typeface="Arial"/>
                <a:cs typeface="Arial"/>
              </a:rPr>
              <a:t> </a:t>
            </a:r>
            <a:r>
              <a:rPr sz="2400" spc="-10" dirty="0">
                <a:solidFill>
                  <a:srgbClr val="FFFFFF"/>
                </a:solidFill>
                <a:latin typeface="Arial"/>
                <a:cs typeface="Arial"/>
              </a:rPr>
              <a:t>Hancock </a:t>
            </a:r>
            <a:r>
              <a:rPr sz="2400" dirty="0">
                <a:solidFill>
                  <a:srgbClr val="FFFFFF"/>
                </a:solidFill>
                <a:latin typeface="Arial"/>
                <a:cs typeface="Arial"/>
              </a:rPr>
              <a:t>Freedom</a:t>
            </a:r>
            <a:r>
              <a:rPr sz="2400" spc="-20" dirty="0">
                <a:solidFill>
                  <a:srgbClr val="FFFFFF"/>
                </a:solidFill>
                <a:latin typeface="Arial"/>
                <a:cs typeface="Arial"/>
              </a:rPr>
              <a:t> 529)</a:t>
            </a:r>
            <a:endParaRPr sz="2400">
              <a:latin typeface="Arial"/>
              <a:cs typeface="Arial"/>
            </a:endParaRPr>
          </a:p>
        </p:txBody>
      </p:sp>
      <p:sp>
        <p:nvSpPr>
          <p:cNvPr id="6" name="object 6"/>
          <p:cNvSpPr txBox="1"/>
          <p:nvPr/>
        </p:nvSpPr>
        <p:spPr>
          <a:xfrm>
            <a:off x="3202410" y="6314130"/>
            <a:ext cx="4514215" cy="269240"/>
          </a:xfrm>
          <a:prstGeom prst="rect">
            <a:avLst/>
          </a:prstGeom>
        </p:spPr>
        <p:txBody>
          <a:bodyPr vert="horz" wrap="square" lIns="0" tIns="12065" rIns="0" bIns="0" rtlCol="0">
            <a:spAutoFit/>
          </a:bodyPr>
          <a:lstStyle/>
          <a:p>
            <a:pPr marL="12700" marR="5080">
              <a:lnSpc>
                <a:spcPct val="100000"/>
              </a:lnSpc>
              <a:spcBef>
                <a:spcPts val="95"/>
              </a:spcBef>
            </a:pPr>
            <a:r>
              <a:rPr sz="800" dirty="0">
                <a:latin typeface="Arial"/>
                <a:cs typeface="Arial"/>
              </a:rPr>
              <a:t>Investors</a:t>
            </a:r>
            <a:r>
              <a:rPr sz="800" spc="-10" dirty="0">
                <a:latin typeface="Arial"/>
                <a:cs typeface="Arial"/>
              </a:rPr>
              <a:t> </a:t>
            </a:r>
            <a:r>
              <a:rPr sz="800" dirty="0">
                <a:latin typeface="Arial"/>
                <a:cs typeface="Arial"/>
              </a:rPr>
              <a:t>should</a:t>
            </a:r>
            <a:r>
              <a:rPr sz="800" spc="-5" dirty="0">
                <a:latin typeface="Arial"/>
                <a:cs typeface="Arial"/>
              </a:rPr>
              <a:t> </a:t>
            </a:r>
            <a:r>
              <a:rPr sz="800" dirty="0">
                <a:latin typeface="Arial"/>
                <a:cs typeface="Arial"/>
              </a:rPr>
              <a:t>consider</a:t>
            </a:r>
            <a:r>
              <a:rPr sz="800" spc="-15" dirty="0">
                <a:latin typeface="Arial"/>
                <a:cs typeface="Arial"/>
              </a:rPr>
              <a:t> </a:t>
            </a:r>
            <a:r>
              <a:rPr sz="800" dirty="0">
                <a:latin typeface="Arial"/>
                <a:cs typeface="Arial"/>
              </a:rPr>
              <a:t>many</a:t>
            </a:r>
            <a:r>
              <a:rPr sz="800" spc="-20" dirty="0">
                <a:latin typeface="Arial"/>
                <a:cs typeface="Arial"/>
              </a:rPr>
              <a:t> </a:t>
            </a:r>
            <a:r>
              <a:rPr sz="800" dirty="0">
                <a:latin typeface="Arial"/>
                <a:cs typeface="Arial"/>
              </a:rPr>
              <a:t>factors</a:t>
            </a:r>
            <a:r>
              <a:rPr sz="800" spc="-5" dirty="0">
                <a:latin typeface="Arial"/>
                <a:cs typeface="Arial"/>
              </a:rPr>
              <a:t> </a:t>
            </a:r>
            <a:r>
              <a:rPr sz="800" dirty="0">
                <a:latin typeface="Arial"/>
                <a:cs typeface="Arial"/>
              </a:rPr>
              <a:t>when</a:t>
            </a:r>
            <a:r>
              <a:rPr sz="800" spc="-5" dirty="0">
                <a:latin typeface="Arial"/>
                <a:cs typeface="Arial"/>
              </a:rPr>
              <a:t> </a:t>
            </a:r>
            <a:r>
              <a:rPr sz="800" dirty="0">
                <a:latin typeface="Arial"/>
                <a:cs typeface="Arial"/>
              </a:rPr>
              <a:t>choosing</a:t>
            </a:r>
            <a:r>
              <a:rPr sz="800" spc="-10" dirty="0">
                <a:latin typeface="Arial"/>
                <a:cs typeface="Arial"/>
              </a:rPr>
              <a:t> </a:t>
            </a:r>
            <a:r>
              <a:rPr sz="800" dirty="0">
                <a:latin typeface="Arial"/>
                <a:cs typeface="Arial"/>
              </a:rPr>
              <a:t>the</a:t>
            </a:r>
            <a:r>
              <a:rPr sz="800" spc="-10" dirty="0">
                <a:latin typeface="Arial"/>
                <a:cs typeface="Arial"/>
              </a:rPr>
              <a:t> </a:t>
            </a:r>
            <a:r>
              <a:rPr sz="800" dirty="0">
                <a:latin typeface="Arial"/>
                <a:cs typeface="Arial"/>
              </a:rPr>
              <a:t>right</a:t>
            </a:r>
            <a:r>
              <a:rPr sz="800" spc="-15" dirty="0">
                <a:latin typeface="Arial"/>
                <a:cs typeface="Arial"/>
              </a:rPr>
              <a:t> </a:t>
            </a:r>
            <a:r>
              <a:rPr sz="800" dirty="0">
                <a:latin typeface="Arial"/>
                <a:cs typeface="Arial"/>
              </a:rPr>
              <a:t>529</a:t>
            </a:r>
            <a:r>
              <a:rPr sz="800" spc="-15" dirty="0">
                <a:latin typeface="Arial"/>
                <a:cs typeface="Arial"/>
              </a:rPr>
              <a:t> </a:t>
            </a:r>
            <a:r>
              <a:rPr sz="800" dirty="0">
                <a:latin typeface="Arial"/>
                <a:cs typeface="Arial"/>
              </a:rPr>
              <a:t>plan,</a:t>
            </a:r>
            <a:r>
              <a:rPr sz="800" spc="-10" dirty="0">
                <a:latin typeface="Arial"/>
                <a:cs typeface="Arial"/>
              </a:rPr>
              <a:t> </a:t>
            </a:r>
            <a:r>
              <a:rPr sz="800" dirty="0">
                <a:latin typeface="Arial"/>
                <a:cs typeface="Arial"/>
              </a:rPr>
              <a:t>such</a:t>
            </a:r>
            <a:r>
              <a:rPr sz="800" spc="-15" dirty="0">
                <a:latin typeface="Arial"/>
                <a:cs typeface="Arial"/>
              </a:rPr>
              <a:t> </a:t>
            </a:r>
            <a:r>
              <a:rPr sz="800" dirty="0">
                <a:latin typeface="Arial"/>
                <a:cs typeface="Arial"/>
              </a:rPr>
              <a:t>as</a:t>
            </a:r>
            <a:r>
              <a:rPr sz="800" spc="-20" dirty="0">
                <a:latin typeface="Arial"/>
                <a:cs typeface="Arial"/>
              </a:rPr>
              <a:t> </a:t>
            </a:r>
            <a:r>
              <a:rPr sz="800" spc="-10" dirty="0">
                <a:latin typeface="Arial"/>
                <a:cs typeface="Arial"/>
              </a:rPr>
              <a:t>investment </a:t>
            </a:r>
            <a:r>
              <a:rPr sz="800" dirty="0">
                <a:latin typeface="Arial"/>
                <a:cs typeface="Arial"/>
              </a:rPr>
              <a:t>options</a:t>
            </a:r>
            <a:r>
              <a:rPr sz="800" spc="-15" dirty="0">
                <a:latin typeface="Arial"/>
                <a:cs typeface="Arial"/>
              </a:rPr>
              <a:t> </a:t>
            </a:r>
            <a:r>
              <a:rPr sz="800" dirty="0">
                <a:latin typeface="Arial"/>
                <a:cs typeface="Arial"/>
              </a:rPr>
              <a:t>and</a:t>
            </a:r>
            <a:r>
              <a:rPr sz="800" spc="-15" dirty="0">
                <a:latin typeface="Arial"/>
                <a:cs typeface="Arial"/>
              </a:rPr>
              <a:t> </a:t>
            </a:r>
            <a:r>
              <a:rPr sz="800" dirty="0">
                <a:latin typeface="Arial"/>
                <a:cs typeface="Arial"/>
              </a:rPr>
              <a:t>performance</a:t>
            </a:r>
            <a:r>
              <a:rPr sz="800" spc="-5" dirty="0">
                <a:latin typeface="Arial"/>
                <a:cs typeface="Arial"/>
              </a:rPr>
              <a:t> </a:t>
            </a:r>
            <a:r>
              <a:rPr sz="800" dirty="0">
                <a:latin typeface="Arial"/>
                <a:cs typeface="Arial"/>
              </a:rPr>
              <a:t>and</a:t>
            </a:r>
            <a:r>
              <a:rPr sz="800" spc="-15" dirty="0">
                <a:latin typeface="Arial"/>
                <a:cs typeface="Arial"/>
              </a:rPr>
              <a:t> </a:t>
            </a:r>
            <a:r>
              <a:rPr sz="800" dirty="0">
                <a:latin typeface="Arial"/>
                <a:cs typeface="Arial"/>
              </a:rPr>
              <a:t>the</a:t>
            </a:r>
            <a:r>
              <a:rPr sz="800" spc="-20" dirty="0">
                <a:latin typeface="Arial"/>
                <a:cs typeface="Arial"/>
              </a:rPr>
              <a:t> </a:t>
            </a:r>
            <a:r>
              <a:rPr sz="800" dirty="0">
                <a:latin typeface="Arial"/>
                <a:cs typeface="Arial"/>
              </a:rPr>
              <a:t>plan’s</a:t>
            </a:r>
            <a:r>
              <a:rPr sz="800" spc="-25" dirty="0">
                <a:latin typeface="Arial"/>
                <a:cs typeface="Arial"/>
              </a:rPr>
              <a:t> </a:t>
            </a:r>
            <a:r>
              <a:rPr sz="800" dirty="0">
                <a:latin typeface="Arial"/>
                <a:cs typeface="Arial"/>
              </a:rPr>
              <a:t>flexibility,</a:t>
            </a:r>
            <a:r>
              <a:rPr sz="800" spc="-20" dirty="0">
                <a:latin typeface="Arial"/>
                <a:cs typeface="Arial"/>
              </a:rPr>
              <a:t> </a:t>
            </a:r>
            <a:r>
              <a:rPr sz="800" dirty="0">
                <a:latin typeface="Arial"/>
                <a:cs typeface="Arial"/>
              </a:rPr>
              <a:t>features,</a:t>
            </a:r>
            <a:r>
              <a:rPr sz="800" spc="-5" dirty="0">
                <a:latin typeface="Arial"/>
                <a:cs typeface="Arial"/>
              </a:rPr>
              <a:t> </a:t>
            </a:r>
            <a:r>
              <a:rPr sz="800" dirty="0">
                <a:latin typeface="Arial"/>
                <a:cs typeface="Arial"/>
              </a:rPr>
              <a:t>fees,</a:t>
            </a:r>
            <a:r>
              <a:rPr sz="800" spc="-20" dirty="0">
                <a:latin typeface="Arial"/>
                <a:cs typeface="Arial"/>
              </a:rPr>
              <a:t> </a:t>
            </a:r>
            <a:r>
              <a:rPr sz="800" dirty="0">
                <a:latin typeface="Arial"/>
                <a:cs typeface="Arial"/>
              </a:rPr>
              <a:t>tax</a:t>
            </a:r>
            <a:r>
              <a:rPr sz="800" spc="-25" dirty="0">
                <a:latin typeface="Arial"/>
                <a:cs typeface="Arial"/>
              </a:rPr>
              <a:t> </a:t>
            </a:r>
            <a:r>
              <a:rPr sz="800" dirty="0">
                <a:latin typeface="Arial"/>
                <a:cs typeface="Arial"/>
              </a:rPr>
              <a:t>considerations, and</a:t>
            </a:r>
            <a:r>
              <a:rPr sz="800" spc="-20" dirty="0">
                <a:latin typeface="Arial"/>
                <a:cs typeface="Arial"/>
              </a:rPr>
              <a:t> </a:t>
            </a:r>
            <a:r>
              <a:rPr sz="800" spc="-10" dirty="0">
                <a:latin typeface="Arial"/>
                <a:cs typeface="Arial"/>
              </a:rPr>
              <a:t>expenses.</a:t>
            </a:r>
            <a:endParaRPr sz="800">
              <a:latin typeface="Arial"/>
              <a:cs typeface="Arial"/>
            </a:endParaRPr>
          </a:p>
        </p:txBody>
      </p:sp>
      <p:sp>
        <p:nvSpPr>
          <p:cNvPr id="7" name="object 7"/>
          <p:cNvSpPr txBox="1"/>
          <p:nvPr/>
        </p:nvSpPr>
        <p:spPr>
          <a:xfrm>
            <a:off x="8618644" y="6438076"/>
            <a:ext cx="138430" cy="147320"/>
          </a:xfrm>
          <a:prstGeom prst="rect">
            <a:avLst/>
          </a:prstGeom>
        </p:spPr>
        <p:txBody>
          <a:bodyPr vert="horz" wrap="square" lIns="0" tIns="12065" rIns="0" bIns="0" rtlCol="0">
            <a:spAutoFit/>
          </a:bodyPr>
          <a:lstStyle/>
          <a:p>
            <a:pPr marL="12700">
              <a:lnSpc>
                <a:spcPct val="100000"/>
              </a:lnSpc>
              <a:spcBef>
                <a:spcPts val="95"/>
              </a:spcBef>
            </a:pPr>
            <a:r>
              <a:rPr sz="800" spc="-25" dirty="0">
                <a:latin typeface="Arial"/>
                <a:cs typeface="Arial"/>
              </a:rPr>
              <a:t>34</a:t>
            </a:r>
            <a:endParaRPr sz="800">
              <a:latin typeface="Arial"/>
              <a:cs typeface="Arial"/>
            </a:endParaRPr>
          </a:p>
        </p:txBody>
      </p:sp>
    </p:spTree>
  </p:cSld>
  <p:clrMapOvr>
    <a:masterClrMapping/>
  </p:clrMapOvr>
  <p:transition spd="med">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dirty="0"/>
              <a:t>Product</a:t>
            </a:r>
            <a:r>
              <a:rPr spc="-30" dirty="0"/>
              <a:t> </a:t>
            </a:r>
            <a:r>
              <a:rPr spc="-10" dirty="0"/>
              <a:t>flexibility</a:t>
            </a:r>
          </a:p>
        </p:txBody>
      </p:sp>
      <p:sp>
        <p:nvSpPr>
          <p:cNvPr id="7" name="object 7"/>
          <p:cNvSpPr txBox="1">
            <a:spLocks noGrp="1"/>
          </p:cNvSpPr>
          <p:nvPr>
            <p:ph type="sldNum" sz="quarter" idx="7"/>
          </p:nvPr>
        </p:nvSpPr>
        <p:spPr>
          <a:prstGeom prst="rect">
            <a:avLst/>
          </a:prstGeom>
        </p:spPr>
        <p:txBody>
          <a:bodyPr vert="horz" wrap="square" lIns="0" tIns="2540" rIns="0" bIns="0" rtlCol="0">
            <a:spAutoFit/>
          </a:bodyPr>
          <a:lstStyle/>
          <a:p>
            <a:pPr marL="38100">
              <a:lnSpc>
                <a:spcPct val="100000"/>
              </a:lnSpc>
              <a:spcBef>
                <a:spcPts val="20"/>
              </a:spcBef>
            </a:pPr>
            <a:fld id="{81D60167-4931-47E6-BA6A-407CBD079E47}" type="slidenum">
              <a:rPr spc="-25" dirty="0"/>
              <a:t>35</a:t>
            </a:fld>
            <a:endParaRPr spc="-25" dirty="0"/>
          </a:p>
        </p:txBody>
      </p:sp>
      <p:sp>
        <p:nvSpPr>
          <p:cNvPr id="3" name="object 3"/>
          <p:cNvSpPr txBox="1"/>
          <p:nvPr/>
        </p:nvSpPr>
        <p:spPr>
          <a:xfrm>
            <a:off x="1022603" y="1575053"/>
            <a:ext cx="3187700" cy="1193800"/>
          </a:xfrm>
          <a:prstGeom prst="rect">
            <a:avLst/>
          </a:prstGeom>
          <a:solidFill>
            <a:srgbClr val="00A757"/>
          </a:solidFill>
        </p:spPr>
        <p:txBody>
          <a:bodyPr vert="horz" wrap="square" lIns="0" tIns="222250" rIns="0" bIns="0" rtlCol="0">
            <a:spAutoFit/>
          </a:bodyPr>
          <a:lstStyle/>
          <a:p>
            <a:pPr marL="227965" marR="1462405">
              <a:lnSpc>
                <a:spcPct val="100000"/>
              </a:lnSpc>
              <a:spcBef>
                <a:spcPts val="1750"/>
              </a:spcBef>
            </a:pPr>
            <a:r>
              <a:rPr sz="2400" spc="-10" dirty="0">
                <a:solidFill>
                  <a:srgbClr val="FFFFFF"/>
                </a:solidFill>
                <a:latin typeface="Arial"/>
                <a:cs typeface="Arial"/>
              </a:rPr>
              <a:t>Investment changes</a:t>
            </a:r>
            <a:endParaRPr sz="2400">
              <a:latin typeface="Arial"/>
              <a:cs typeface="Arial"/>
            </a:endParaRPr>
          </a:p>
        </p:txBody>
      </p:sp>
      <p:sp>
        <p:nvSpPr>
          <p:cNvPr id="4" name="object 4"/>
          <p:cNvSpPr txBox="1"/>
          <p:nvPr/>
        </p:nvSpPr>
        <p:spPr>
          <a:xfrm>
            <a:off x="4933950" y="1575053"/>
            <a:ext cx="3187700" cy="1193800"/>
          </a:xfrm>
          <a:prstGeom prst="rect">
            <a:avLst/>
          </a:prstGeom>
          <a:solidFill>
            <a:srgbClr val="0000C1"/>
          </a:solidFill>
        </p:spPr>
        <p:txBody>
          <a:bodyPr vert="horz" wrap="square" lIns="0" tIns="222250" rIns="0" bIns="0" rtlCol="0">
            <a:spAutoFit/>
          </a:bodyPr>
          <a:lstStyle/>
          <a:p>
            <a:pPr marL="228600" marR="440690">
              <a:lnSpc>
                <a:spcPct val="100000"/>
              </a:lnSpc>
              <a:spcBef>
                <a:spcPts val="1750"/>
              </a:spcBef>
            </a:pPr>
            <a:r>
              <a:rPr sz="2400" dirty="0">
                <a:solidFill>
                  <a:srgbClr val="FFFFFF"/>
                </a:solidFill>
                <a:latin typeface="Arial"/>
                <a:cs typeface="Arial"/>
              </a:rPr>
              <a:t>Transfers</a:t>
            </a:r>
            <a:r>
              <a:rPr sz="2400" spc="-125" dirty="0">
                <a:solidFill>
                  <a:srgbClr val="FFFFFF"/>
                </a:solidFill>
                <a:latin typeface="Arial"/>
                <a:cs typeface="Arial"/>
              </a:rPr>
              <a:t> </a:t>
            </a:r>
            <a:r>
              <a:rPr sz="2400" spc="-10" dirty="0">
                <a:solidFill>
                  <a:srgbClr val="FFFFFF"/>
                </a:solidFill>
                <a:latin typeface="Arial"/>
                <a:cs typeface="Arial"/>
              </a:rPr>
              <a:t>between </a:t>
            </a:r>
            <a:r>
              <a:rPr sz="2400" dirty="0">
                <a:solidFill>
                  <a:srgbClr val="FFFFFF"/>
                </a:solidFill>
                <a:latin typeface="Arial"/>
                <a:cs typeface="Arial"/>
              </a:rPr>
              <a:t>529</a:t>
            </a:r>
            <a:r>
              <a:rPr sz="2400" spc="-15" dirty="0">
                <a:solidFill>
                  <a:srgbClr val="FFFFFF"/>
                </a:solidFill>
                <a:latin typeface="Arial"/>
                <a:cs typeface="Arial"/>
              </a:rPr>
              <a:t> </a:t>
            </a:r>
            <a:r>
              <a:rPr sz="2400" spc="-10" dirty="0">
                <a:solidFill>
                  <a:srgbClr val="FFFFFF"/>
                </a:solidFill>
                <a:latin typeface="Arial"/>
                <a:cs typeface="Arial"/>
              </a:rPr>
              <a:t>plans</a:t>
            </a:r>
            <a:endParaRPr sz="2400">
              <a:latin typeface="Arial"/>
              <a:cs typeface="Arial"/>
            </a:endParaRPr>
          </a:p>
        </p:txBody>
      </p:sp>
      <p:sp>
        <p:nvSpPr>
          <p:cNvPr id="5" name="object 5"/>
          <p:cNvSpPr txBox="1"/>
          <p:nvPr/>
        </p:nvSpPr>
        <p:spPr>
          <a:xfrm>
            <a:off x="1022603" y="2768345"/>
            <a:ext cx="3187700" cy="3061335"/>
          </a:xfrm>
          <a:prstGeom prst="rect">
            <a:avLst/>
          </a:prstGeom>
          <a:solidFill>
            <a:srgbClr val="ECECEC"/>
          </a:solidFill>
        </p:spPr>
        <p:txBody>
          <a:bodyPr vert="horz" wrap="square" lIns="0" tIns="195580" rIns="0" bIns="0" rtlCol="0">
            <a:spAutoFit/>
          </a:bodyPr>
          <a:lstStyle/>
          <a:p>
            <a:pPr marL="231140" marR="281940">
              <a:lnSpc>
                <a:spcPct val="110000"/>
              </a:lnSpc>
              <a:spcBef>
                <a:spcPts val="1540"/>
              </a:spcBef>
            </a:pPr>
            <a:r>
              <a:rPr sz="2000" dirty="0">
                <a:latin typeface="Arial"/>
                <a:cs typeface="Arial"/>
              </a:rPr>
              <a:t>Can</a:t>
            </a:r>
            <a:r>
              <a:rPr sz="2000" spc="-65" dirty="0">
                <a:latin typeface="Arial"/>
                <a:cs typeface="Arial"/>
              </a:rPr>
              <a:t> </a:t>
            </a:r>
            <a:r>
              <a:rPr sz="2000" dirty="0">
                <a:latin typeface="Arial"/>
                <a:cs typeface="Arial"/>
              </a:rPr>
              <a:t>change</a:t>
            </a:r>
            <a:r>
              <a:rPr sz="2000" spc="-60" dirty="0">
                <a:latin typeface="Arial"/>
                <a:cs typeface="Arial"/>
              </a:rPr>
              <a:t> </a:t>
            </a:r>
            <a:r>
              <a:rPr sz="2000" spc="-25" dirty="0">
                <a:latin typeface="Arial"/>
                <a:cs typeface="Arial"/>
              </a:rPr>
              <a:t>the </a:t>
            </a:r>
            <a:r>
              <a:rPr sz="2000" dirty="0">
                <a:latin typeface="Arial"/>
                <a:cs typeface="Arial"/>
              </a:rPr>
              <a:t>investment</a:t>
            </a:r>
            <a:r>
              <a:rPr sz="2000" spc="-114" dirty="0">
                <a:latin typeface="Arial"/>
                <a:cs typeface="Arial"/>
              </a:rPr>
              <a:t> </a:t>
            </a:r>
            <a:r>
              <a:rPr sz="2000" dirty="0">
                <a:latin typeface="Arial"/>
                <a:cs typeface="Arial"/>
              </a:rPr>
              <a:t>options</a:t>
            </a:r>
            <a:r>
              <a:rPr sz="2000" spc="-100" dirty="0">
                <a:latin typeface="Arial"/>
                <a:cs typeface="Arial"/>
              </a:rPr>
              <a:t> </a:t>
            </a:r>
            <a:r>
              <a:rPr sz="2000" spc="-25" dirty="0">
                <a:latin typeface="Arial"/>
                <a:cs typeface="Arial"/>
              </a:rPr>
              <a:t>for</a:t>
            </a:r>
            <a:r>
              <a:rPr sz="2000" spc="500" dirty="0">
                <a:latin typeface="Arial"/>
                <a:cs typeface="Arial"/>
              </a:rPr>
              <a:t> </a:t>
            </a:r>
            <a:r>
              <a:rPr sz="2000" dirty="0">
                <a:latin typeface="Arial"/>
                <a:cs typeface="Arial"/>
              </a:rPr>
              <a:t>a</a:t>
            </a:r>
            <a:r>
              <a:rPr sz="2000" spc="-70" dirty="0">
                <a:latin typeface="Arial"/>
                <a:cs typeface="Arial"/>
              </a:rPr>
              <a:t> </a:t>
            </a:r>
            <a:r>
              <a:rPr sz="2000" dirty="0">
                <a:latin typeface="Arial"/>
                <a:cs typeface="Arial"/>
              </a:rPr>
              <a:t>particular</a:t>
            </a:r>
            <a:r>
              <a:rPr sz="2000" spc="-55" dirty="0">
                <a:latin typeface="Arial"/>
                <a:cs typeface="Arial"/>
              </a:rPr>
              <a:t> </a:t>
            </a:r>
            <a:r>
              <a:rPr sz="2000" spc="-10" dirty="0">
                <a:latin typeface="Arial"/>
                <a:cs typeface="Arial"/>
              </a:rPr>
              <a:t>beneficiary </a:t>
            </a:r>
            <a:r>
              <a:rPr sz="2000" dirty="0">
                <a:latin typeface="Arial"/>
                <a:cs typeface="Arial"/>
              </a:rPr>
              <a:t>twice</a:t>
            </a:r>
            <a:r>
              <a:rPr sz="2000" spc="-45" dirty="0">
                <a:latin typeface="Arial"/>
                <a:cs typeface="Arial"/>
              </a:rPr>
              <a:t> </a:t>
            </a:r>
            <a:r>
              <a:rPr sz="2000" dirty="0">
                <a:latin typeface="Arial"/>
                <a:cs typeface="Arial"/>
              </a:rPr>
              <a:t>in</a:t>
            </a:r>
            <a:r>
              <a:rPr sz="2000" spc="-45" dirty="0">
                <a:latin typeface="Arial"/>
                <a:cs typeface="Arial"/>
              </a:rPr>
              <a:t> </a:t>
            </a:r>
            <a:r>
              <a:rPr sz="2000" dirty="0">
                <a:latin typeface="Arial"/>
                <a:cs typeface="Arial"/>
              </a:rPr>
              <a:t>a</a:t>
            </a:r>
            <a:r>
              <a:rPr sz="2000" spc="-55" dirty="0">
                <a:latin typeface="Arial"/>
                <a:cs typeface="Arial"/>
              </a:rPr>
              <a:t> </a:t>
            </a:r>
            <a:r>
              <a:rPr sz="2000" dirty="0">
                <a:latin typeface="Arial"/>
                <a:cs typeface="Arial"/>
              </a:rPr>
              <a:t>calendar</a:t>
            </a:r>
            <a:r>
              <a:rPr sz="2000" spc="-40" dirty="0">
                <a:latin typeface="Arial"/>
                <a:cs typeface="Arial"/>
              </a:rPr>
              <a:t> </a:t>
            </a:r>
            <a:r>
              <a:rPr sz="2000" spc="-20" dirty="0">
                <a:latin typeface="Arial"/>
                <a:cs typeface="Arial"/>
              </a:rPr>
              <a:t>year </a:t>
            </a:r>
            <a:r>
              <a:rPr sz="2000" dirty="0">
                <a:latin typeface="Arial"/>
                <a:cs typeface="Arial"/>
              </a:rPr>
              <a:t>and</a:t>
            </a:r>
            <a:r>
              <a:rPr sz="2000" spc="-40" dirty="0">
                <a:latin typeface="Arial"/>
                <a:cs typeface="Arial"/>
              </a:rPr>
              <a:t> </a:t>
            </a:r>
            <a:r>
              <a:rPr sz="2000" dirty="0">
                <a:latin typeface="Arial"/>
                <a:cs typeface="Arial"/>
              </a:rPr>
              <a:t>at</a:t>
            </a:r>
            <a:r>
              <a:rPr sz="2000" spc="-50" dirty="0">
                <a:latin typeface="Arial"/>
                <a:cs typeface="Arial"/>
              </a:rPr>
              <a:t> </a:t>
            </a:r>
            <a:r>
              <a:rPr sz="2000" dirty="0">
                <a:latin typeface="Arial"/>
                <a:cs typeface="Arial"/>
              </a:rPr>
              <a:t>any</a:t>
            </a:r>
            <a:r>
              <a:rPr sz="2000" spc="-40" dirty="0">
                <a:latin typeface="Arial"/>
                <a:cs typeface="Arial"/>
              </a:rPr>
              <a:t> </a:t>
            </a:r>
            <a:r>
              <a:rPr sz="2000" dirty="0">
                <a:latin typeface="Arial"/>
                <a:cs typeface="Arial"/>
              </a:rPr>
              <a:t>time</a:t>
            </a:r>
            <a:r>
              <a:rPr sz="2000" spc="-50" dirty="0">
                <a:latin typeface="Arial"/>
                <a:cs typeface="Arial"/>
              </a:rPr>
              <a:t> </a:t>
            </a:r>
            <a:r>
              <a:rPr sz="2000" dirty="0">
                <a:latin typeface="Arial"/>
                <a:cs typeface="Arial"/>
              </a:rPr>
              <a:t>with</a:t>
            </a:r>
            <a:r>
              <a:rPr sz="2000" spc="-40" dirty="0">
                <a:latin typeface="Arial"/>
                <a:cs typeface="Arial"/>
              </a:rPr>
              <a:t> </a:t>
            </a:r>
            <a:r>
              <a:rPr sz="2000" spc="-50" dirty="0">
                <a:latin typeface="Arial"/>
                <a:cs typeface="Arial"/>
              </a:rPr>
              <a:t>a </a:t>
            </a:r>
            <a:r>
              <a:rPr sz="2000" dirty="0">
                <a:latin typeface="Arial"/>
                <a:cs typeface="Arial"/>
              </a:rPr>
              <a:t>change</a:t>
            </a:r>
            <a:r>
              <a:rPr sz="2000" spc="-55" dirty="0">
                <a:latin typeface="Arial"/>
                <a:cs typeface="Arial"/>
              </a:rPr>
              <a:t> </a:t>
            </a:r>
            <a:r>
              <a:rPr sz="2000" dirty="0">
                <a:latin typeface="Arial"/>
                <a:cs typeface="Arial"/>
              </a:rPr>
              <a:t>of</a:t>
            </a:r>
            <a:r>
              <a:rPr sz="2000" spc="-65" dirty="0">
                <a:latin typeface="Arial"/>
                <a:cs typeface="Arial"/>
              </a:rPr>
              <a:t> </a:t>
            </a:r>
            <a:r>
              <a:rPr sz="2000" spc="-10" dirty="0">
                <a:latin typeface="Arial"/>
                <a:cs typeface="Arial"/>
              </a:rPr>
              <a:t>beneficiary</a:t>
            </a:r>
            <a:endParaRPr sz="2000">
              <a:latin typeface="Arial"/>
              <a:cs typeface="Arial"/>
            </a:endParaRPr>
          </a:p>
        </p:txBody>
      </p:sp>
      <p:sp>
        <p:nvSpPr>
          <p:cNvPr id="6" name="object 6"/>
          <p:cNvSpPr txBox="1"/>
          <p:nvPr/>
        </p:nvSpPr>
        <p:spPr>
          <a:xfrm>
            <a:off x="4933950" y="2768345"/>
            <a:ext cx="3187700" cy="3061335"/>
          </a:xfrm>
          <a:prstGeom prst="rect">
            <a:avLst/>
          </a:prstGeom>
          <a:solidFill>
            <a:srgbClr val="ECECEC"/>
          </a:solidFill>
        </p:spPr>
        <p:txBody>
          <a:bodyPr vert="horz" wrap="square" lIns="0" tIns="195580" rIns="0" bIns="0" rtlCol="0">
            <a:spAutoFit/>
          </a:bodyPr>
          <a:lstStyle/>
          <a:p>
            <a:pPr marL="231140" marR="524510">
              <a:lnSpc>
                <a:spcPct val="110000"/>
              </a:lnSpc>
              <a:spcBef>
                <a:spcPts val="1540"/>
              </a:spcBef>
            </a:pPr>
            <a:r>
              <a:rPr sz="2000" dirty="0">
                <a:latin typeface="Arial"/>
                <a:cs typeface="Arial"/>
              </a:rPr>
              <a:t>Can</a:t>
            </a:r>
            <a:r>
              <a:rPr sz="2000" spc="-65" dirty="0">
                <a:latin typeface="Arial"/>
                <a:cs typeface="Arial"/>
              </a:rPr>
              <a:t> </a:t>
            </a:r>
            <a:r>
              <a:rPr sz="2000" dirty="0">
                <a:latin typeface="Arial"/>
                <a:cs typeface="Arial"/>
              </a:rPr>
              <a:t>transfer</a:t>
            </a:r>
            <a:r>
              <a:rPr sz="2000" spc="-85" dirty="0">
                <a:latin typeface="Arial"/>
                <a:cs typeface="Arial"/>
              </a:rPr>
              <a:t> </a:t>
            </a:r>
            <a:r>
              <a:rPr sz="2000" spc="-10" dirty="0">
                <a:latin typeface="Arial"/>
                <a:cs typeface="Arial"/>
              </a:rPr>
              <a:t>between </a:t>
            </a:r>
            <a:r>
              <a:rPr sz="2000" dirty="0">
                <a:latin typeface="Arial"/>
                <a:cs typeface="Arial"/>
              </a:rPr>
              <a:t>plans</a:t>
            </a:r>
            <a:r>
              <a:rPr sz="2000" spc="-45" dirty="0">
                <a:latin typeface="Arial"/>
                <a:cs typeface="Arial"/>
              </a:rPr>
              <a:t> </a:t>
            </a:r>
            <a:r>
              <a:rPr sz="2000" dirty="0">
                <a:latin typeface="Arial"/>
                <a:cs typeface="Arial"/>
              </a:rPr>
              <a:t>one</a:t>
            </a:r>
            <a:r>
              <a:rPr sz="2000" spc="-50" dirty="0">
                <a:latin typeface="Arial"/>
                <a:cs typeface="Arial"/>
              </a:rPr>
              <a:t> </a:t>
            </a:r>
            <a:r>
              <a:rPr sz="2000" dirty="0">
                <a:latin typeface="Arial"/>
                <a:cs typeface="Arial"/>
              </a:rPr>
              <a:t>time</a:t>
            </a:r>
            <a:r>
              <a:rPr sz="2000" spc="-60" dirty="0">
                <a:latin typeface="Arial"/>
                <a:cs typeface="Arial"/>
              </a:rPr>
              <a:t> </a:t>
            </a:r>
            <a:r>
              <a:rPr sz="2000" spc="-25" dirty="0">
                <a:latin typeface="Arial"/>
                <a:cs typeface="Arial"/>
              </a:rPr>
              <a:t>per</a:t>
            </a:r>
            <a:endParaRPr sz="2000">
              <a:latin typeface="Arial"/>
              <a:cs typeface="Arial"/>
            </a:endParaRPr>
          </a:p>
          <a:p>
            <a:pPr marL="231140" marR="312420">
              <a:lnSpc>
                <a:spcPct val="110000"/>
              </a:lnSpc>
            </a:pPr>
            <a:r>
              <a:rPr sz="2000" spc="-20" dirty="0">
                <a:latin typeface="Arial"/>
                <a:cs typeface="Arial"/>
              </a:rPr>
              <a:t>12-</a:t>
            </a:r>
            <a:r>
              <a:rPr sz="2000" dirty="0">
                <a:latin typeface="Arial"/>
                <a:cs typeface="Arial"/>
              </a:rPr>
              <a:t>month</a:t>
            </a:r>
            <a:r>
              <a:rPr sz="2000" spc="-55" dirty="0">
                <a:latin typeface="Arial"/>
                <a:cs typeface="Arial"/>
              </a:rPr>
              <a:t> </a:t>
            </a:r>
            <a:r>
              <a:rPr sz="2000" dirty="0">
                <a:latin typeface="Arial"/>
                <a:cs typeface="Arial"/>
              </a:rPr>
              <a:t>period</a:t>
            </a:r>
            <a:r>
              <a:rPr sz="2000" spc="-50" dirty="0">
                <a:latin typeface="Arial"/>
                <a:cs typeface="Arial"/>
              </a:rPr>
              <a:t> </a:t>
            </a:r>
            <a:r>
              <a:rPr sz="2000" dirty="0">
                <a:latin typeface="Arial"/>
                <a:cs typeface="Arial"/>
              </a:rPr>
              <a:t>for</a:t>
            </a:r>
            <a:r>
              <a:rPr sz="2000" spc="-65" dirty="0">
                <a:latin typeface="Arial"/>
                <a:cs typeface="Arial"/>
              </a:rPr>
              <a:t> </a:t>
            </a:r>
            <a:r>
              <a:rPr sz="2000" spc="-25" dirty="0">
                <a:latin typeface="Arial"/>
                <a:cs typeface="Arial"/>
              </a:rPr>
              <a:t>the </a:t>
            </a:r>
            <a:r>
              <a:rPr sz="2000" dirty="0">
                <a:latin typeface="Arial"/>
                <a:cs typeface="Arial"/>
              </a:rPr>
              <a:t>same</a:t>
            </a:r>
            <a:r>
              <a:rPr sz="2000" spc="-80" dirty="0">
                <a:latin typeface="Arial"/>
                <a:cs typeface="Arial"/>
              </a:rPr>
              <a:t> </a:t>
            </a:r>
            <a:r>
              <a:rPr sz="2000" dirty="0">
                <a:latin typeface="Arial"/>
                <a:cs typeface="Arial"/>
              </a:rPr>
              <a:t>beneficiary</a:t>
            </a:r>
            <a:r>
              <a:rPr sz="2000" spc="-65" dirty="0">
                <a:latin typeface="Arial"/>
                <a:cs typeface="Arial"/>
              </a:rPr>
              <a:t> </a:t>
            </a:r>
            <a:r>
              <a:rPr sz="2000" dirty="0">
                <a:latin typeface="Arial"/>
                <a:cs typeface="Arial"/>
              </a:rPr>
              <a:t>or</a:t>
            </a:r>
            <a:r>
              <a:rPr sz="2000" spc="-70" dirty="0">
                <a:latin typeface="Arial"/>
                <a:cs typeface="Arial"/>
              </a:rPr>
              <a:t> </a:t>
            </a:r>
            <a:r>
              <a:rPr sz="2000" spc="-25" dirty="0">
                <a:latin typeface="Arial"/>
                <a:cs typeface="Arial"/>
              </a:rPr>
              <a:t>at </a:t>
            </a:r>
            <a:r>
              <a:rPr sz="2000" dirty="0">
                <a:latin typeface="Arial"/>
                <a:cs typeface="Arial"/>
              </a:rPr>
              <a:t>any</a:t>
            </a:r>
            <a:r>
              <a:rPr sz="2000" spc="-50" dirty="0">
                <a:latin typeface="Arial"/>
                <a:cs typeface="Arial"/>
              </a:rPr>
              <a:t> </a:t>
            </a:r>
            <a:r>
              <a:rPr sz="2000" dirty="0">
                <a:latin typeface="Arial"/>
                <a:cs typeface="Arial"/>
              </a:rPr>
              <a:t>time</a:t>
            </a:r>
            <a:r>
              <a:rPr sz="2000" spc="-40" dirty="0">
                <a:latin typeface="Arial"/>
                <a:cs typeface="Arial"/>
              </a:rPr>
              <a:t> </a:t>
            </a:r>
            <a:r>
              <a:rPr sz="2000" dirty="0">
                <a:latin typeface="Arial"/>
                <a:cs typeface="Arial"/>
              </a:rPr>
              <a:t>if</a:t>
            </a:r>
            <a:r>
              <a:rPr sz="2000" spc="-40" dirty="0">
                <a:latin typeface="Arial"/>
                <a:cs typeface="Arial"/>
              </a:rPr>
              <a:t> </a:t>
            </a:r>
            <a:r>
              <a:rPr sz="2000" spc="-10" dirty="0">
                <a:latin typeface="Arial"/>
                <a:cs typeface="Arial"/>
              </a:rPr>
              <a:t>changing</a:t>
            </a:r>
            <a:r>
              <a:rPr sz="2000" spc="500" dirty="0">
                <a:latin typeface="Arial"/>
                <a:cs typeface="Arial"/>
              </a:rPr>
              <a:t> </a:t>
            </a:r>
            <a:r>
              <a:rPr sz="2000" dirty="0">
                <a:latin typeface="Arial"/>
                <a:cs typeface="Arial"/>
              </a:rPr>
              <a:t>the</a:t>
            </a:r>
            <a:r>
              <a:rPr sz="2000" spc="-95" dirty="0">
                <a:latin typeface="Arial"/>
                <a:cs typeface="Arial"/>
              </a:rPr>
              <a:t> </a:t>
            </a:r>
            <a:r>
              <a:rPr sz="2000" dirty="0">
                <a:latin typeface="Arial"/>
                <a:cs typeface="Arial"/>
              </a:rPr>
              <a:t>beneficiary</a:t>
            </a:r>
            <a:r>
              <a:rPr sz="2000" spc="-70" dirty="0">
                <a:latin typeface="Arial"/>
                <a:cs typeface="Arial"/>
              </a:rPr>
              <a:t> </a:t>
            </a:r>
            <a:r>
              <a:rPr sz="2000" spc="-25" dirty="0">
                <a:latin typeface="Arial"/>
                <a:cs typeface="Arial"/>
              </a:rPr>
              <a:t>to </a:t>
            </a:r>
            <a:r>
              <a:rPr sz="2000" dirty="0">
                <a:latin typeface="Arial"/>
                <a:cs typeface="Arial"/>
              </a:rPr>
              <a:t>another</a:t>
            </a:r>
            <a:r>
              <a:rPr sz="2000" spc="-85" dirty="0">
                <a:latin typeface="Arial"/>
                <a:cs typeface="Arial"/>
              </a:rPr>
              <a:t> </a:t>
            </a:r>
            <a:r>
              <a:rPr sz="2000" dirty="0">
                <a:latin typeface="Arial"/>
                <a:cs typeface="Arial"/>
              </a:rPr>
              <a:t>family</a:t>
            </a:r>
            <a:r>
              <a:rPr sz="2000" spc="-85" dirty="0">
                <a:latin typeface="Arial"/>
                <a:cs typeface="Arial"/>
              </a:rPr>
              <a:t> </a:t>
            </a:r>
            <a:r>
              <a:rPr sz="2000" spc="-10" dirty="0">
                <a:latin typeface="Arial"/>
                <a:cs typeface="Arial"/>
              </a:rPr>
              <a:t>member</a:t>
            </a:r>
            <a:endParaRPr sz="2000">
              <a:latin typeface="Arial"/>
              <a:cs typeface="Arial"/>
            </a:endParaRPr>
          </a:p>
        </p:txBody>
      </p:sp>
    </p:spTree>
  </p:cSld>
  <p:clrMapOvr>
    <a:masterClrMapping/>
  </p:clrMapOvr>
  <p:transition spd="med">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dirty="0"/>
              <a:t>Featured</a:t>
            </a:r>
            <a:r>
              <a:rPr spc="-25" dirty="0"/>
              <a:t> </a:t>
            </a:r>
            <a:r>
              <a:rPr spc="-10" dirty="0"/>
              <a:t>options</a:t>
            </a:r>
          </a:p>
        </p:txBody>
      </p:sp>
      <p:sp>
        <p:nvSpPr>
          <p:cNvPr id="3" name="object 3"/>
          <p:cNvSpPr txBox="1"/>
          <p:nvPr/>
        </p:nvSpPr>
        <p:spPr>
          <a:xfrm>
            <a:off x="385762" y="940396"/>
            <a:ext cx="3875404" cy="330200"/>
          </a:xfrm>
          <a:prstGeom prst="rect">
            <a:avLst/>
          </a:prstGeom>
        </p:spPr>
        <p:txBody>
          <a:bodyPr vert="horz" wrap="square" lIns="0" tIns="12065" rIns="0" bIns="0" rtlCol="0">
            <a:spAutoFit/>
          </a:bodyPr>
          <a:lstStyle/>
          <a:p>
            <a:pPr marL="12700">
              <a:lnSpc>
                <a:spcPct val="100000"/>
              </a:lnSpc>
              <a:spcBef>
                <a:spcPts val="95"/>
              </a:spcBef>
            </a:pPr>
            <a:r>
              <a:rPr sz="2000" i="1" dirty="0">
                <a:latin typeface="Arial"/>
                <a:cs typeface="Arial"/>
              </a:rPr>
              <a:t>Ongoing</a:t>
            </a:r>
            <a:r>
              <a:rPr sz="2000" i="1" spc="-75" dirty="0">
                <a:latin typeface="Arial"/>
                <a:cs typeface="Arial"/>
              </a:rPr>
              <a:t> </a:t>
            </a:r>
            <a:r>
              <a:rPr sz="2000" i="1" dirty="0">
                <a:latin typeface="Arial"/>
                <a:cs typeface="Arial"/>
              </a:rPr>
              <a:t>or</a:t>
            </a:r>
            <a:r>
              <a:rPr sz="2000" i="1" spc="-85" dirty="0">
                <a:latin typeface="Arial"/>
                <a:cs typeface="Arial"/>
              </a:rPr>
              <a:t> </a:t>
            </a:r>
            <a:r>
              <a:rPr sz="2000" i="1" dirty="0">
                <a:latin typeface="Arial"/>
                <a:cs typeface="Arial"/>
              </a:rPr>
              <a:t>automatic</a:t>
            </a:r>
            <a:r>
              <a:rPr sz="2000" i="1" spc="-90" dirty="0">
                <a:latin typeface="Arial"/>
                <a:cs typeface="Arial"/>
              </a:rPr>
              <a:t> </a:t>
            </a:r>
            <a:r>
              <a:rPr sz="2000" i="1" spc="-10" dirty="0">
                <a:latin typeface="Arial"/>
                <a:cs typeface="Arial"/>
              </a:rPr>
              <a:t>investments</a:t>
            </a:r>
            <a:endParaRPr sz="2000">
              <a:latin typeface="Arial"/>
              <a:cs typeface="Arial"/>
            </a:endParaRPr>
          </a:p>
        </p:txBody>
      </p:sp>
      <p:sp>
        <p:nvSpPr>
          <p:cNvPr id="4" name="object 4"/>
          <p:cNvSpPr/>
          <p:nvPr/>
        </p:nvSpPr>
        <p:spPr>
          <a:xfrm>
            <a:off x="703326" y="2505455"/>
            <a:ext cx="2322195" cy="3215005"/>
          </a:xfrm>
          <a:custGeom>
            <a:avLst/>
            <a:gdLst/>
            <a:ahLst/>
            <a:cxnLst/>
            <a:rect l="l" t="t" r="r" b="b"/>
            <a:pathLst>
              <a:path w="2322195" h="3215004">
                <a:moveTo>
                  <a:pt x="2321814" y="0"/>
                </a:moveTo>
                <a:lnTo>
                  <a:pt x="0" y="0"/>
                </a:lnTo>
                <a:lnTo>
                  <a:pt x="0" y="3214878"/>
                </a:lnTo>
                <a:lnTo>
                  <a:pt x="2321814" y="3214878"/>
                </a:lnTo>
                <a:lnTo>
                  <a:pt x="2321814" y="0"/>
                </a:lnTo>
                <a:close/>
              </a:path>
            </a:pathLst>
          </a:custGeom>
          <a:solidFill>
            <a:srgbClr val="ECECEC"/>
          </a:solidFill>
        </p:spPr>
        <p:txBody>
          <a:bodyPr wrap="square" lIns="0" tIns="0" rIns="0" bIns="0" rtlCol="0"/>
          <a:lstStyle/>
          <a:p>
            <a:endParaRPr/>
          </a:p>
        </p:txBody>
      </p:sp>
      <p:sp>
        <p:nvSpPr>
          <p:cNvPr id="5" name="object 5"/>
          <p:cNvSpPr txBox="1"/>
          <p:nvPr/>
        </p:nvSpPr>
        <p:spPr>
          <a:xfrm>
            <a:off x="703326" y="2505455"/>
            <a:ext cx="2322195" cy="3215005"/>
          </a:xfrm>
          <a:prstGeom prst="rect">
            <a:avLst/>
          </a:prstGeom>
        </p:spPr>
        <p:txBody>
          <a:bodyPr vert="horz" wrap="square" lIns="0" tIns="137160" rIns="0" bIns="0" rtlCol="0">
            <a:spAutoFit/>
          </a:bodyPr>
          <a:lstStyle/>
          <a:p>
            <a:pPr marL="182245">
              <a:lnSpc>
                <a:spcPct val="100000"/>
              </a:lnSpc>
              <a:spcBef>
                <a:spcPts val="1080"/>
              </a:spcBef>
            </a:pPr>
            <a:r>
              <a:rPr sz="2400" dirty="0">
                <a:latin typeface="Arial"/>
                <a:cs typeface="Arial"/>
              </a:rPr>
              <a:t>Lump</a:t>
            </a:r>
            <a:r>
              <a:rPr sz="2400" spc="-15" dirty="0">
                <a:latin typeface="Arial"/>
                <a:cs typeface="Arial"/>
              </a:rPr>
              <a:t> </a:t>
            </a:r>
            <a:r>
              <a:rPr sz="2400" spc="-25" dirty="0">
                <a:latin typeface="Arial"/>
                <a:cs typeface="Arial"/>
              </a:rPr>
              <a:t>sum</a:t>
            </a:r>
            <a:endParaRPr sz="2400">
              <a:latin typeface="Arial"/>
              <a:cs typeface="Arial"/>
            </a:endParaRPr>
          </a:p>
        </p:txBody>
      </p:sp>
      <p:sp>
        <p:nvSpPr>
          <p:cNvPr id="6" name="object 6"/>
          <p:cNvSpPr txBox="1"/>
          <p:nvPr/>
        </p:nvSpPr>
        <p:spPr>
          <a:xfrm>
            <a:off x="703326" y="1869948"/>
            <a:ext cx="2322195" cy="635635"/>
          </a:xfrm>
          <a:prstGeom prst="rect">
            <a:avLst/>
          </a:prstGeom>
          <a:solidFill>
            <a:srgbClr val="00A757"/>
          </a:solidFill>
        </p:spPr>
        <p:txBody>
          <a:bodyPr vert="horz" wrap="square" lIns="0" tIns="62865" rIns="0" bIns="0" rtlCol="0">
            <a:spAutoFit/>
          </a:bodyPr>
          <a:lstStyle/>
          <a:p>
            <a:pPr marL="182245">
              <a:lnSpc>
                <a:spcPct val="100000"/>
              </a:lnSpc>
              <a:spcBef>
                <a:spcPts val="495"/>
              </a:spcBef>
            </a:pPr>
            <a:r>
              <a:rPr sz="3200" spc="-5" dirty="0">
                <a:solidFill>
                  <a:srgbClr val="FFFFFC"/>
                </a:solidFill>
                <a:latin typeface="Arial"/>
                <a:cs typeface="Arial"/>
              </a:rPr>
              <a:t>1</a:t>
            </a:r>
            <a:endParaRPr sz="3200">
              <a:latin typeface="Arial"/>
              <a:cs typeface="Arial"/>
            </a:endParaRPr>
          </a:p>
        </p:txBody>
      </p:sp>
      <p:sp>
        <p:nvSpPr>
          <p:cNvPr id="7" name="object 7"/>
          <p:cNvSpPr/>
          <p:nvPr/>
        </p:nvSpPr>
        <p:spPr>
          <a:xfrm>
            <a:off x="2027542" y="4623066"/>
            <a:ext cx="690245" cy="834390"/>
          </a:xfrm>
          <a:custGeom>
            <a:avLst/>
            <a:gdLst/>
            <a:ahLst/>
            <a:cxnLst/>
            <a:rect l="l" t="t" r="r" b="b"/>
            <a:pathLst>
              <a:path w="690244" h="834389">
                <a:moveTo>
                  <a:pt x="458482" y="568591"/>
                </a:moveTo>
                <a:lnTo>
                  <a:pt x="453377" y="525310"/>
                </a:lnTo>
                <a:lnTo>
                  <a:pt x="411619" y="469265"/>
                </a:lnTo>
                <a:lnTo>
                  <a:pt x="344538" y="449872"/>
                </a:lnTo>
                <a:lnTo>
                  <a:pt x="331558" y="449808"/>
                </a:lnTo>
                <a:lnTo>
                  <a:pt x="320001" y="444931"/>
                </a:lnTo>
                <a:lnTo>
                  <a:pt x="311111" y="436067"/>
                </a:lnTo>
                <a:lnTo>
                  <a:pt x="306133" y="424053"/>
                </a:lnTo>
                <a:lnTo>
                  <a:pt x="306197" y="411048"/>
                </a:lnTo>
                <a:lnTo>
                  <a:pt x="311061" y="399465"/>
                </a:lnTo>
                <a:lnTo>
                  <a:pt x="319900" y="390563"/>
                </a:lnTo>
                <a:lnTo>
                  <a:pt x="331889" y="385572"/>
                </a:lnTo>
                <a:lnTo>
                  <a:pt x="336067" y="384746"/>
                </a:lnTo>
                <a:lnTo>
                  <a:pt x="340360" y="384746"/>
                </a:lnTo>
                <a:lnTo>
                  <a:pt x="344538" y="385572"/>
                </a:lnTo>
                <a:lnTo>
                  <a:pt x="357339" y="387642"/>
                </a:lnTo>
                <a:lnTo>
                  <a:pt x="368096" y="394093"/>
                </a:lnTo>
                <a:lnTo>
                  <a:pt x="375793" y="404012"/>
                </a:lnTo>
                <a:lnTo>
                  <a:pt x="379399" y="416483"/>
                </a:lnTo>
                <a:lnTo>
                  <a:pt x="456539" y="416483"/>
                </a:lnTo>
                <a:lnTo>
                  <a:pt x="451129" y="382968"/>
                </a:lnTo>
                <a:lnTo>
                  <a:pt x="436232" y="353314"/>
                </a:lnTo>
                <a:lnTo>
                  <a:pt x="413207" y="329425"/>
                </a:lnTo>
                <a:lnTo>
                  <a:pt x="383413" y="313245"/>
                </a:lnTo>
                <a:lnTo>
                  <a:pt x="383413" y="275831"/>
                </a:lnTo>
                <a:lnTo>
                  <a:pt x="306273" y="275831"/>
                </a:lnTo>
                <a:lnTo>
                  <a:pt x="306273" y="313855"/>
                </a:lnTo>
                <a:lnTo>
                  <a:pt x="268884" y="336105"/>
                </a:lnTo>
                <a:lnTo>
                  <a:pt x="243789" y="369836"/>
                </a:lnTo>
                <a:lnTo>
                  <a:pt x="233133" y="410527"/>
                </a:lnTo>
                <a:lnTo>
                  <a:pt x="239090" y="453694"/>
                </a:lnTo>
                <a:lnTo>
                  <a:pt x="255511" y="484162"/>
                </a:lnTo>
                <a:lnTo>
                  <a:pt x="279946" y="507530"/>
                </a:lnTo>
                <a:lnTo>
                  <a:pt x="310311" y="522338"/>
                </a:lnTo>
                <a:lnTo>
                  <a:pt x="344538" y="527151"/>
                </a:lnTo>
                <a:lnTo>
                  <a:pt x="357073" y="530567"/>
                </a:lnTo>
                <a:lnTo>
                  <a:pt x="366979" y="538251"/>
                </a:lnTo>
                <a:lnTo>
                  <a:pt x="373291" y="549109"/>
                </a:lnTo>
                <a:lnTo>
                  <a:pt x="375018" y="562000"/>
                </a:lnTo>
                <a:lnTo>
                  <a:pt x="371614" y="574560"/>
                </a:lnTo>
                <a:lnTo>
                  <a:pt x="363931" y="584492"/>
                </a:lnTo>
                <a:lnTo>
                  <a:pt x="353098" y="590804"/>
                </a:lnTo>
                <a:lnTo>
                  <a:pt x="340220" y="592531"/>
                </a:lnTo>
                <a:lnTo>
                  <a:pt x="328218" y="589381"/>
                </a:lnTo>
                <a:lnTo>
                  <a:pt x="318528" y="582256"/>
                </a:lnTo>
                <a:lnTo>
                  <a:pt x="312051" y="572122"/>
                </a:lnTo>
                <a:lnTo>
                  <a:pt x="309676" y="559917"/>
                </a:lnTo>
                <a:lnTo>
                  <a:pt x="232537" y="559917"/>
                </a:lnTo>
                <a:lnTo>
                  <a:pt x="237921" y="593699"/>
                </a:lnTo>
                <a:lnTo>
                  <a:pt x="252933" y="623582"/>
                </a:lnTo>
                <a:lnTo>
                  <a:pt x="276186" y="647598"/>
                </a:lnTo>
                <a:lnTo>
                  <a:pt x="306273" y="663778"/>
                </a:lnTo>
                <a:lnTo>
                  <a:pt x="306273" y="701789"/>
                </a:lnTo>
                <a:lnTo>
                  <a:pt x="383413" y="701789"/>
                </a:lnTo>
                <a:lnTo>
                  <a:pt x="383413" y="663778"/>
                </a:lnTo>
                <a:lnTo>
                  <a:pt x="421246" y="642277"/>
                </a:lnTo>
                <a:lnTo>
                  <a:pt x="447027" y="609066"/>
                </a:lnTo>
                <a:lnTo>
                  <a:pt x="458482" y="568591"/>
                </a:lnTo>
                <a:close/>
              </a:path>
              <a:path w="690244" h="834389">
                <a:moveTo>
                  <a:pt x="689889" y="509130"/>
                </a:moveTo>
                <a:lnTo>
                  <a:pt x="689673" y="464477"/>
                </a:lnTo>
                <a:lnTo>
                  <a:pt x="683577" y="419747"/>
                </a:lnTo>
                <a:lnTo>
                  <a:pt x="671410" y="375475"/>
                </a:lnTo>
                <a:lnTo>
                  <a:pt x="652995" y="332232"/>
                </a:lnTo>
                <a:lnTo>
                  <a:pt x="629881" y="293255"/>
                </a:lnTo>
                <a:lnTo>
                  <a:pt x="613130" y="271945"/>
                </a:lnTo>
                <a:lnTo>
                  <a:pt x="613130" y="488124"/>
                </a:lnTo>
                <a:lnTo>
                  <a:pt x="608749" y="536409"/>
                </a:lnTo>
                <a:lnTo>
                  <a:pt x="596226" y="581850"/>
                </a:lnTo>
                <a:lnTo>
                  <a:pt x="576376" y="623633"/>
                </a:lnTo>
                <a:lnTo>
                  <a:pt x="549871" y="661111"/>
                </a:lnTo>
                <a:lnTo>
                  <a:pt x="517512" y="693483"/>
                </a:lnTo>
                <a:lnTo>
                  <a:pt x="480047" y="719988"/>
                </a:lnTo>
                <a:lnTo>
                  <a:pt x="438238" y="739876"/>
                </a:lnTo>
                <a:lnTo>
                  <a:pt x="392823" y="752373"/>
                </a:lnTo>
                <a:lnTo>
                  <a:pt x="344576" y="756754"/>
                </a:lnTo>
                <a:lnTo>
                  <a:pt x="296303" y="752424"/>
                </a:lnTo>
                <a:lnTo>
                  <a:pt x="250875" y="739940"/>
                </a:lnTo>
                <a:lnTo>
                  <a:pt x="209042" y="720077"/>
                </a:lnTo>
                <a:lnTo>
                  <a:pt x="171564" y="693572"/>
                </a:lnTo>
                <a:lnTo>
                  <a:pt x="139192" y="661200"/>
                </a:lnTo>
                <a:lnTo>
                  <a:pt x="112674" y="623633"/>
                </a:lnTo>
                <a:lnTo>
                  <a:pt x="92824" y="581812"/>
                </a:lnTo>
                <a:lnTo>
                  <a:pt x="80365" y="536384"/>
                </a:lnTo>
                <a:lnTo>
                  <a:pt x="76034" y="488124"/>
                </a:lnTo>
                <a:lnTo>
                  <a:pt x="80365" y="439826"/>
                </a:lnTo>
                <a:lnTo>
                  <a:pt x="92837" y="394385"/>
                </a:lnTo>
                <a:lnTo>
                  <a:pt x="112699" y="352526"/>
                </a:lnTo>
                <a:lnTo>
                  <a:pt x="139192" y="315036"/>
                </a:lnTo>
                <a:lnTo>
                  <a:pt x="171564" y="282651"/>
                </a:lnTo>
                <a:lnTo>
                  <a:pt x="209042" y="256159"/>
                </a:lnTo>
                <a:lnTo>
                  <a:pt x="250875" y="236283"/>
                </a:lnTo>
                <a:lnTo>
                  <a:pt x="296303" y="223799"/>
                </a:lnTo>
                <a:lnTo>
                  <a:pt x="344576" y="219481"/>
                </a:lnTo>
                <a:lnTo>
                  <a:pt x="392849" y="223799"/>
                </a:lnTo>
                <a:lnTo>
                  <a:pt x="438289" y="236283"/>
                </a:lnTo>
                <a:lnTo>
                  <a:pt x="480123" y="256159"/>
                </a:lnTo>
                <a:lnTo>
                  <a:pt x="517613" y="282651"/>
                </a:lnTo>
                <a:lnTo>
                  <a:pt x="549973" y="315036"/>
                </a:lnTo>
                <a:lnTo>
                  <a:pt x="576465" y="352526"/>
                </a:lnTo>
                <a:lnTo>
                  <a:pt x="596328" y="394385"/>
                </a:lnTo>
                <a:lnTo>
                  <a:pt x="608812" y="439826"/>
                </a:lnTo>
                <a:lnTo>
                  <a:pt x="613130" y="488124"/>
                </a:lnTo>
                <a:lnTo>
                  <a:pt x="613130" y="271945"/>
                </a:lnTo>
                <a:lnTo>
                  <a:pt x="569937" y="226428"/>
                </a:lnTo>
                <a:lnTo>
                  <a:pt x="533933" y="199377"/>
                </a:lnTo>
                <a:lnTo>
                  <a:pt x="494461" y="177126"/>
                </a:lnTo>
                <a:lnTo>
                  <a:pt x="494461" y="176822"/>
                </a:lnTo>
                <a:lnTo>
                  <a:pt x="503948" y="152704"/>
                </a:lnTo>
                <a:lnTo>
                  <a:pt x="504672" y="150850"/>
                </a:lnTo>
                <a:lnTo>
                  <a:pt x="533857" y="76657"/>
                </a:lnTo>
                <a:lnTo>
                  <a:pt x="563994" y="0"/>
                </a:lnTo>
                <a:lnTo>
                  <a:pt x="450583" y="0"/>
                </a:lnTo>
                <a:lnTo>
                  <a:pt x="450583" y="76657"/>
                </a:lnTo>
                <a:lnTo>
                  <a:pt x="421220" y="150850"/>
                </a:lnTo>
                <a:lnTo>
                  <a:pt x="381177" y="144183"/>
                </a:lnTo>
                <a:lnTo>
                  <a:pt x="340766" y="142265"/>
                </a:lnTo>
                <a:lnTo>
                  <a:pt x="300405" y="145110"/>
                </a:lnTo>
                <a:lnTo>
                  <a:pt x="260527" y="152704"/>
                </a:lnTo>
                <a:lnTo>
                  <a:pt x="230860" y="76657"/>
                </a:lnTo>
                <a:lnTo>
                  <a:pt x="450583" y="76657"/>
                </a:lnTo>
                <a:lnTo>
                  <a:pt x="450583" y="0"/>
                </a:lnTo>
                <a:lnTo>
                  <a:pt x="117449" y="0"/>
                </a:lnTo>
                <a:lnTo>
                  <a:pt x="188518" y="180530"/>
                </a:lnTo>
                <a:lnTo>
                  <a:pt x="148145" y="204571"/>
                </a:lnTo>
                <a:lnTo>
                  <a:pt x="112217" y="233133"/>
                </a:lnTo>
                <a:lnTo>
                  <a:pt x="80911" y="265645"/>
                </a:lnTo>
                <a:lnTo>
                  <a:pt x="54394" y="301574"/>
                </a:lnTo>
                <a:lnTo>
                  <a:pt x="32867" y="340347"/>
                </a:lnTo>
                <a:lnTo>
                  <a:pt x="16510" y="381419"/>
                </a:lnTo>
                <a:lnTo>
                  <a:pt x="5486" y="424243"/>
                </a:lnTo>
                <a:lnTo>
                  <a:pt x="0" y="468261"/>
                </a:lnTo>
                <a:lnTo>
                  <a:pt x="203" y="512914"/>
                </a:lnTo>
                <a:lnTo>
                  <a:pt x="6299" y="557644"/>
                </a:lnTo>
                <a:lnTo>
                  <a:pt x="18465" y="601916"/>
                </a:lnTo>
                <a:lnTo>
                  <a:pt x="36868" y="645160"/>
                </a:lnTo>
                <a:lnTo>
                  <a:pt x="60909" y="685546"/>
                </a:lnTo>
                <a:lnTo>
                  <a:pt x="89458" y="721499"/>
                </a:lnTo>
                <a:lnTo>
                  <a:pt x="121958" y="752817"/>
                </a:lnTo>
                <a:lnTo>
                  <a:pt x="157873" y="779335"/>
                </a:lnTo>
                <a:lnTo>
                  <a:pt x="196634" y="800874"/>
                </a:lnTo>
                <a:lnTo>
                  <a:pt x="237705" y="817245"/>
                </a:lnTo>
                <a:lnTo>
                  <a:pt x="280504" y="828268"/>
                </a:lnTo>
                <a:lnTo>
                  <a:pt x="324510" y="833767"/>
                </a:lnTo>
                <a:lnTo>
                  <a:pt x="369138" y="833551"/>
                </a:lnTo>
                <a:lnTo>
                  <a:pt x="413867" y="827455"/>
                </a:lnTo>
                <a:lnTo>
                  <a:pt x="458114" y="815289"/>
                </a:lnTo>
                <a:lnTo>
                  <a:pt x="501345" y="796874"/>
                </a:lnTo>
                <a:lnTo>
                  <a:pt x="541718" y="772820"/>
                </a:lnTo>
                <a:lnTo>
                  <a:pt x="577659" y="744258"/>
                </a:lnTo>
                <a:lnTo>
                  <a:pt x="608965" y="711746"/>
                </a:lnTo>
                <a:lnTo>
                  <a:pt x="635482" y="675817"/>
                </a:lnTo>
                <a:lnTo>
                  <a:pt x="657009" y="637044"/>
                </a:lnTo>
                <a:lnTo>
                  <a:pt x="673366" y="595972"/>
                </a:lnTo>
                <a:lnTo>
                  <a:pt x="684390" y="553148"/>
                </a:lnTo>
                <a:lnTo>
                  <a:pt x="689889" y="509130"/>
                </a:lnTo>
                <a:close/>
              </a:path>
            </a:pathLst>
          </a:custGeom>
          <a:solidFill>
            <a:srgbClr val="221F1F"/>
          </a:solidFill>
        </p:spPr>
        <p:txBody>
          <a:bodyPr wrap="square" lIns="0" tIns="0" rIns="0" bIns="0" rtlCol="0"/>
          <a:lstStyle/>
          <a:p>
            <a:endParaRPr/>
          </a:p>
        </p:txBody>
      </p:sp>
      <p:sp>
        <p:nvSpPr>
          <p:cNvPr id="8" name="object 8"/>
          <p:cNvSpPr/>
          <p:nvPr/>
        </p:nvSpPr>
        <p:spPr>
          <a:xfrm>
            <a:off x="3410711" y="2505455"/>
            <a:ext cx="2322830" cy="3215005"/>
          </a:xfrm>
          <a:custGeom>
            <a:avLst/>
            <a:gdLst/>
            <a:ahLst/>
            <a:cxnLst/>
            <a:rect l="l" t="t" r="r" b="b"/>
            <a:pathLst>
              <a:path w="2322829" h="3215004">
                <a:moveTo>
                  <a:pt x="2322576" y="0"/>
                </a:moveTo>
                <a:lnTo>
                  <a:pt x="0" y="0"/>
                </a:lnTo>
                <a:lnTo>
                  <a:pt x="0" y="3214878"/>
                </a:lnTo>
                <a:lnTo>
                  <a:pt x="2322576" y="3214878"/>
                </a:lnTo>
                <a:lnTo>
                  <a:pt x="2322576" y="0"/>
                </a:lnTo>
                <a:close/>
              </a:path>
            </a:pathLst>
          </a:custGeom>
          <a:solidFill>
            <a:srgbClr val="ECECEC"/>
          </a:solidFill>
        </p:spPr>
        <p:txBody>
          <a:bodyPr wrap="square" lIns="0" tIns="0" rIns="0" bIns="0" rtlCol="0"/>
          <a:lstStyle/>
          <a:p>
            <a:endParaRPr/>
          </a:p>
        </p:txBody>
      </p:sp>
      <p:sp>
        <p:nvSpPr>
          <p:cNvPr id="9" name="object 9"/>
          <p:cNvSpPr txBox="1"/>
          <p:nvPr/>
        </p:nvSpPr>
        <p:spPr>
          <a:xfrm>
            <a:off x="3581169" y="2630296"/>
            <a:ext cx="1209675" cy="1049655"/>
          </a:xfrm>
          <a:prstGeom prst="rect">
            <a:avLst/>
          </a:prstGeom>
        </p:spPr>
        <p:txBody>
          <a:bodyPr vert="horz" wrap="square" lIns="0" tIns="53975" rIns="0" bIns="0" rtlCol="0">
            <a:spAutoFit/>
          </a:bodyPr>
          <a:lstStyle/>
          <a:p>
            <a:pPr marL="12700" marR="5080" algn="just">
              <a:lnSpc>
                <a:spcPts val="2590"/>
              </a:lnSpc>
              <a:spcBef>
                <a:spcPts val="425"/>
              </a:spcBef>
            </a:pPr>
            <a:r>
              <a:rPr sz="2400" spc="-10" dirty="0">
                <a:latin typeface="Arial"/>
                <a:cs typeface="Arial"/>
              </a:rPr>
              <a:t>Weekly, monthly, quarterly</a:t>
            </a:r>
            <a:endParaRPr sz="2400">
              <a:latin typeface="Arial"/>
              <a:cs typeface="Arial"/>
            </a:endParaRPr>
          </a:p>
        </p:txBody>
      </p:sp>
      <p:sp>
        <p:nvSpPr>
          <p:cNvPr id="10" name="object 10"/>
          <p:cNvSpPr txBox="1"/>
          <p:nvPr/>
        </p:nvSpPr>
        <p:spPr>
          <a:xfrm>
            <a:off x="3410711" y="1869948"/>
            <a:ext cx="2322830" cy="635635"/>
          </a:xfrm>
          <a:prstGeom prst="rect">
            <a:avLst/>
          </a:prstGeom>
          <a:solidFill>
            <a:srgbClr val="0000C1"/>
          </a:solidFill>
        </p:spPr>
        <p:txBody>
          <a:bodyPr vert="horz" wrap="square" lIns="0" tIns="62865" rIns="0" bIns="0" rtlCol="0">
            <a:spAutoFit/>
          </a:bodyPr>
          <a:lstStyle/>
          <a:p>
            <a:pPr marL="182880">
              <a:lnSpc>
                <a:spcPct val="100000"/>
              </a:lnSpc>
              <a:spcBef>
                <a:spcPts val="495"/>
              </a:spcBef>
            </a:pPr>
            <a:r>
              <a:rPr sz="3200" spc="-5" dirty="0">
                <a:solidFill>
                  <a:srgbClr val="FFFFFC"/>
                </a:solidFill>
                <a:latin typeface="Arial"/>
                <a:cs typeface="Arial"/>
              </a:rPr>
              <a:t>2</a:t>
            </a:r>
            <a:endParaRPr sz="3200">
              <a:latin typeface="Arial"/>
              <a:cs typeface="Arial"/>
            </a:endParaRPr>
          </a:p>
        </p:txBody>
      </p:sp>
      <p:sp>
        <p:nvSpPr>
          <p:cNvPr id="11" name="object 11"/>
          <p:cNvSpPr/>
          <p:nvPr/>
        </p:nvSpPr>
        <p:spPr>
          <a:xfrm>
            <a:off x="4718291" y="4642865"/>
            <a:ext cx="716280" cy="814705"/>
          </a:xfrm>
          <a:custGeom>
            <a:avLst/>
            <a:gdLst/>
            <a:ahLst/>
            <a:cxnLst/>
            <a:rect l="l" t="t" r="r" b="b"/>
            <a:pathLst>
              <a:path w="716279" h="814704">
                <a:moveTo>
                  <a:pt x="716280" y="336410"/>
                </a:moveTo>
                <a:lnTo>
                  <a:pt x="640778" y="336410"/>
                </a:lnTo>
                <a:lnTo>
                  <a:pt x="640778" y="739317"/>
                </a:lnTo>
                <a:lnTo>
                  <a:pt x="716280" y="739317"/>
                </a:lnTo>
                <a:lnTo>
                  <a:pt x="716280" y="336410"/>
                </a:lnTo>
                <a:close/>
              </a:path>
              <a:path w="716279" h="814704">
                <a:moveTo>
                  <a:pt x="716280" y="90678"/>
                </a:moveTo>
                <a:lnTo>
                  <a:pt x="640791" y="90678"/>
                </a:lnTo>
                <a:lnTo>
                  <a:pt x="640791" y="165608"/>
                </a:lnTo>
                <a:lnTo>
                  <a:pt x="640791" y="259588"/>
                </a:lnTo>
                <a:lnTo>
                  <a:pt x="75501" y="259588"/>
                </a:lnTo>
                <a:lnTo>
                  <a:pt x="75501" y="165608"/>
                </a:lnTo>
                <a:lnTo>
                  <a:pt x="640791" y="165608"/>
                </a:lnTo>
                <a:lnTo>
                  <a:pt x="640791" y="90678"/>
                </a:lnTo>
                <a:lnTo>
                  <a:pt x="576770" y="90678"/>
                </a:lnTo>
                <a:lnTo>
                  <a:pt x="576770" y="0"/>
                </a:lnTo>
                <a:lnTo>
                  <a:pt x="501281" y="0"/>
                </a:lnTo>
                <a:lnTo>
                  <a:pt x="501281" y="90678"/>
                </a:lnTo>
                <a:lnTo>
                  <a:pt x="216814" y="90678"/>
                </a:lnTo>
                <a:lnTo>
                  <a:pt x="216814" y="0"/>
                </a:lnTo>
                <a:lnTo>
                  <a:pt x="141325" y="0"/>
                </a:lnTo>
                <a:lnTo>
                  <a:pt x="141325" y="90678"/>
                </a:lnTo>
                <a:lnTo>
                  <a:pt x="0" y="90678"/>
                </a:lnTo>
                <a:lnTo>
                  <a:pt x="0" y="165608"/>
                </a:lnTo>
                <a:lnTo>
                  <a:pt x="0" y="259588"/>
                </a:lnTo>
                <a:lnTo>
                  <a:pt x="0" y="335788"/>
                </a:lnTo>
                <a:lnTo>
                  <a:pt x="0" y="739648"/>
                </a:lnTo>
                <a:lnTo>
                  <a:pt x="0" y="814578"/>
                </a:lnTo>
                <a:lnTo>
                  <a:pt x="716280" y="814578"/>
                </a:lnTo>
                <a:lnTo>
                  <a:pt x="716280" y="739648"/>
                </a:lnTo>
                <a:lnTo>
                  <a:pt x="75488" y="739648"/>
                </a:lnTo>
                <a:lnTo>
                  <a:pt x="75488" y="335788"/>
                </a:lnTo>
                <a:lnTo>
                  <a:pt x="716280" y="335788"/>
                </a:lnTo>
                <a:lnTo>
                  <a:pt x="716280" y="259638"/>
                </a:lnTo>
                <a:lnTo>
                  <a:pt x="716280" y="165608"/>
                </a:lnTo>
                <a:lnTo>
                  <a:pt x="716280" y="165036"/>
                </a:lnTo>
                <a:lnTo>
                  <a:pt x="716280" y="90678"/>
                </a:lnTo>
                <a:close/>
              </a:path>
            </a:pathLst>
          </a:custGeom>
          <a:solidFill>
            <a:srgbClr val="221F1F"/>
          </a:solidFill>
        </p:spPr>
        <p:txBody>
          <a:bodyPr wrap="square" lIns="0" tIns="0" rIns="0" bIns="0" rtlCol="0"/>
          <a:lstStyle/>
          <a:p>
            <a:endParaRPr/>
          </a:p>
        </p:txBody>
      </p:sp>
      <p:sp>
        <p:nvSpPr>
          <p:cNvPr id="12" name="object 12"/>
          <p:cNvSpPr/>
          <p:nvPr/>
        </p:nvSpPr>
        <p:spPr>
          <a:xfrm>
            <a:off x="6118859" y="2505455"/>
            <a:ext cx="2322195" cy="3215005"/>
          </a:xfrm>
          <a:custGeom>
            <a:avLst/>
            <a:gdLst/>
            <a:ahLst/>
            <a:cxnLst/>
            <a:rect l="l" t="t" r="r" b="b"/>
            <a:pathLst>
              <a:path w="2322195" h="3215004">
                <a:moveTo>
                  <a:pt x="2321814" y="0"/>
                </a:moveTo>
                <a:lnTo>
                  <a:pt x="0" y="0"/>
                </a:lnTo>
                <a:lnTo>
                  <a:pt x="0" y="3214878"/>
                </a:lnTo>
                <a:lnTo>
                  <a:pt x="2321814" y="3214878"/>
                </a:lnTo>
                <a:lnTo>
                  <a:pt x="2321814" y="0"/>
                </a:lnTo>
                <a:close/>
              </a:path>
            </a:pathLst>
          </a:custGeom>
          <a:solidFill>
            <a:srgbClr val="ECECEC"/>
          </a:solidFill>
        </p:spPr>
        <p:txBody>
          <a:bodyPr wrap="square" lIns="0" tIns="0" rIns="0" bIns="0" rtlCol="0"/>
          <a:lstStyle/>
          <a:p>
            <a:endParaRPr/>
          </a:p>
        </p:txBody>
      </p:sp>
      <p:sp>
        <p:nvSpPr>
          <p:cNvPr id="13" name="object 13"/>
          <p:cNvSpPr txBox="1"/>
          <p:nvPr/>
        </p:nvSpPr>
        <p:spPr>
          <a:xfrm>
            <a:off x="6118859" y="2505455"/>
            <a:ext cx="2322195" cy="3215005"/>
          </a:xfrm>
          <a:prstGeom prst="rect">
            <a:avLst/>
          </a:prstGeom>
        </p:spPr>
        <p:txBody>
          <a:bodyPr vert="horz" wrap="square" lIns="0" tIns="179070" rIns="0" bIns="0" rtlCol="0">
            <a:spAutoFit/>
          </a:bodyPr>
          <a:lstStyle/>
          <a:p>
            <a:pPr marL="182245" marR="523875">
              <a:lnSpc>
                <a:spcPts val="2590"/>
              </a:lnSpc>
              <a:spcBef>
                <a:spcPts val="1410"/>
              </a:spcBef>
            </a:pPr>
            <a:r>
              <a:rPr sz="2400" spc="-10" dirty="0">
                <a:latin typeface="Arial"/>
                <a:cs typeface="Arial"/>
              </a:rPr>
              <a:t>Systematic investing </a:t>
            </a:r>
            <a:r>
              <a:rPr sz="2400" dirty="0">
                <a:latin typeface="Arial"/>
                <a:cs typeface="Arial"/>
              </a:rPr>
              <a:t>from</a:t>
            </a:r>
            <a:r>
              <a:rPr sz="2400" spc="-15" dirty="0">
                <a:latin typeface="Arial"/>
                <a:cs typeface="Arial"/>
              </a:rPr>
              <a:t> </a:t>
            </a:r>
            <a:r>
              <a:rPr sz="2400" dirty="0">
                <a:latin typeface="Arial"/>
                <a:cs typeface="Arial"/>
              </a:rPr>
              <a:t>a</a:t>
            </a:r>
            <a:r>
              <a:rPr sz="2400" spc="-5" dirty="0">
                <a:latin typeface="Arial"/>
                <a:cs typeface="Arial"/>
              </a:rPr>
              <a:t> </a:t>
            </a:r>
            <a:r>
              <a:rPr sz="2400" spc="-20" dirty="0">
                <a:latin typeface="Arial"/>
                <a:cs typeface="Arial"/>
              </a:rPr>
              <a:t>bank </a:t>
            </a:r>
            <a:r>
              <a:rPr sz="2400" dirty="0">
                <a:latin typeface="Arial"/>
                <a:cs typeface="Arial"/>
              </a:rPr>
              <a:t>account</a:t>
            </a:r>
            <a:r>
              <a:rPr sz="2400" spc="-5" dirty="0">
                <a:latin typeface="Arial"/>
                <a:cs typeface="Arial"/>
              </a:rPr>
              <a:t> </a:t>
            </a:r>
            <a:r>
              <a:rPr sz="2400" spc="-25" dirty="0">
                <a:latin typeface="Arial"/>
                <a:cs typeface="Arial"/>
              </a:rPr>
              <a:t>or </a:t>
            </a:r>
            <a:r>
              <a:rPr sz="2400" spc="-10" dirty="0">
                <a:latin typeface="Arial"/>
                <a:cs typeface="Arial"/>
              </a:rPr>
              <a:t>paycheck</a:t>
            </a:r>
            <a:endParaRPr sz="2400">
              <a:latin typeface="Arial"/>
              <a:cs typeface="Arial"/>
            </a:endParaRPr>
          </a:p>
        </p:txBody>
      </p:sp>
      <p:sp>
        <p:nvSpPr>
          <p:cNvPr id="14" name="object 14"/>
          <p:cNvSpPr txBox="1"/>
          <p:nvPr/>
        </p:nvSpPr>
        <p:spPr>
          <a:xfrm>
            <a:off x="6118859" y="1869948"/>
            <a:ext cx="2322195" cy="635635"/>
          </a:xfrm>
          <a:prstGeom prst="rect">
            <a:avLst/>
          </a:prstGeom>
          <a:solidFill>
            <a:srgbClr val="FF7769"/>
          </a:solidFill>
        </p:spPr>
        <p:txBody>
          <a:bodyPr vert="horz" wrap="square" lIns="0" tIns="62865" rIns="0" bIns="0" rtlCol="0">
            <a:spAutoFit/>
          </a:bodyPr>
          <a:lstStyle/>
          <a:p>
            <a:pPr marL="182245">
              <a:lnSpc>
                <a:spcPct val="100000"/>
              </a:lnSpc>
              <a:spcBef>
                <a:spcPts val="495"/>
              </a:spcBef>
            </a:pPr>
            <a:r>
              <a:rPr sz="3200" spc="-5" dirty="0">
                <a:solidFill>
                  <a:srgbClr val="FFFFFC"/>
                </a:solidFill>
                <a:latin typeface="Arial"/>
                <a:cs typeface="Arial"/>
              </a:rPr>
              <a:t>3</a:t>
            </a:r>
            <a:endParaRPr sz="3200">
              <a:latin typeface="Arial"/>
              <a:cs typeface="Arial"/>
            </a:endParaRPr>
          </a:p>
        </p:txBody>
      </p:sp>
      <p:sp>
        <p:nvSpPr>
          <p:cNvPr id="15" name="object 15"/>
          <p:cNvSpPr/>
          <p:nvPr/>
        </p:nvSpPr>
        <p:spPr>
          <a:xfrm>
            <a:off x="7381492" y="4623053"/>
            <a:ext cx="834390" cy="833755"/>
          </a:xfrm>
          <a:custGeom>
            <a:avLst/>
            <a:gdLst/>
            <a:ahLst/>
            <a:cxnLst/>
            <a:rect l="l" t="t" r="r" b="b"/>
            <a:pathLst>
              <a:path w="834390" h="833754">
                <a:moveTo>
                  <a:pt x="417195" y="0"/>
                </a:moveTo>
                <a:lnTo>
                  <a:pt x="368540" y="2804"/>
                </a:lnTo>
                <a:lnTo>
                  <a:pt x="321534" y="11008"/>
                </a:lnTo>
                <a:lnTo>
                  <a:pt x="276490" y="24299"/>
                </a:lnTo>
                <a:lnTo>
                  <a:pt x="233640" y="42410"/>
                </a:lnTo>
                <a:lnTo>
                  <a:pt x="193495" y="64923"/>
                </a:lnTo>
                <a:lnTo>
                  <a:pt x="156248" y="91578"/>
                </a:lnTo>
                <a:lnTo>
                  <a:pt x="122191" y="122081"/>
                </a:lnTo>
                <a:lnTo>
                  <a:pt x="91651" y="156118"/>
                </a:lnTo>
                <a:lnTo>
                  <a:pt x="64950" y="193364"/>
                </a:lnTo>
                <a:lnTo>
                  <a:pt x="42403" y="233509"/>
                </a:lnTo>
                <a:lnTo>
                  <a:pt x="24321" y="276239"/>
                </a:lnTo>
                <a:lnTo>
                  <a:pt x="11018" y="321242"/>
                </a:lnTo>
                <a:lnTo>
                  <a:pt x="2806" y="368204"/>
                </a:lnTo>
                <a:lnTo>
                  <a:pt x="0" y="416814"/>
                </a:lnTo>
                <a:lnTo>
                  <a:pt x="2806" y="465423"/>
                </a:lnTo>
                <a:lnTo>
                  <a:pt x="11018" y="512385"/>
                </a:lnTo>
                <a:lnTo>
                  <a:pt x="24321" y="557388"/>
                </a:lnTo>
                <a:lnTo>
                  <a:pt x="42403" y="600118"/>
                </a:lnTo>
                <a:lnTo>
                  <a:pt x="64950" y="640263"/>
                </a:lnTo>
                <a:lnTo>
                  <a:pt x="91651" y="677509"/>
                </a:lnTo>
                <a:lnTo>
                  <a:pt x="122191" y="711546"/>
                </a:lnTo>
                <a:lnTo>
                  <a:pt x="156258" y="742058"/>
                </a:lnTo>
                <a:lnTo>
                  <a:pt x="193539" y="768735"/>
                </a:lnTo>
                <a:lnTo>
                  <a:pt x="233720" y="791262"/>
                </a:lnTo>
                <a:lnTo>
                  <a:pt x="276490" y="809328"/>
                </a:lnTo>
                <a:lnTo>
                  <a:pt x="321534" y="822619"/>
                </a:lnTo>
                <a:lnTo>
                  <a:pt x="368540" y="830823"/>
                </a:lnTo>
                <a:lnTo>
                  <a:pt x="417195" y="833628"/>
                </a:lnTo>
                <a:lnTo>
                  <a:pt x="465849" y="830823"/>
                </a:lnTo>
                <a:lnTo>
                  <a:pt x="512855" y="822619"/>
                </a:lnTo>
                <a:lnTo>
                  <a:pt x="557899" y="809328"/>
                </a:lnTo>
                <a:lnTo>
                  <a:pt x="600669" y="791262"/>
                </a:lnTo>
                <a:lnTo>
                  <a:pt x="640850" y="768735"/>
                </a:lnTo>
                <a:lnTo>
                  <a:pt x="660085" y="754971"/>
                </a:lnTo>
                <a:lnTo>
                  <a:pt x="432264" y="754971"/>
                </a:lnTo>
                <a:lnTo>
                  <a:pt x="388685" y="754094"/>
                </a:lnTo>
                <a:lnTo>
                  <a:pt x="345569" y="747697"/>
                </a:lnTo>
                <a:lnTo>
                  <a:pt x="303490" y="735830"/>
                </a:lnTo>
                <a:lnTo>
                  <a:pt x="263018" y="718539"/>
                </a:lnTo>
                <a:lnTo>
                  <a:pt x="224726" y="695872"/>
                </a:lnTo>
                <a:lnTo>
                  <a:pt x="189187" y="667879"/>
                </a:lnTo>
                <a:lnTo>
                  <a:pt x="156972" y="634606"/>
                </a:lnTo>
                <a:lnTo>
                  <a:pt x="128819" y="596164"/>
                </a:lnTo>
                <a:lnTo>
                  <a:pt x="106456" y="554485"/>
                </a:lnTo>
                <a:lnTo>
                  <a:pt x="90123" y="510217"/>
                </a:lnTo>
                <a:lnTo>
                  <a:pt x="80059" y="464009"/>
                </a:lnTo>
                <a:lnTo>
                  <a:pt x="76504" y="416509"/>
                </a:lnTo>
                <a:lnTo>
                  <a:pt x="79807" y="370206"/>
                </a:lnTo>
                <a:lnTo>
                  <a:pt x="89120" y="325720"/>
                </a:lnTo>
                <a:lnTo>
                  <a:pt x="104050" y="283488"/>
                </a:lnTo>
                <a:lnTo>
                  <a:pt x="124204" y="243951"/>
                </a:lnTo>
                <a:lnTo>
                  <a:pt x="149187" y="207548"/>
                </a:lnTo>
                <a:lnTo>
                  <a:pt x="178608" y="174717"/>
                </a:lnTo>
                <a:lnTo>
                  <a:pt x="212071" y="145898"/>
                </a:lnTo>
                <a:lnTo>
                  <a:pt x="249184" y="121530"/>
                </a:lnTo>
                <a:lnTo>
                  <a:pt x="289553" y="102053"/>
                </a:lnTo>
                <a:lnTo>
                  <a:pt x="332784" y="87906"/>
                </a:lnTo>
                <a:lnTo>
                  <a:pt x="378485" y="79527"/>
                </a:lnTo>
                <a:lnTo>
                  <a:pt x="661096" y="79527"/>
                </a:lnTo>
                <a:lnTo>
                  <a:pt x="640626" y="64892"/>
                </a:lnTo>
                <a:lnTo>
                  <a:pt x="600525" y="42410"/>
                </a:lnTo>
                <a:lnTo>
                  <a:pt x="557787" y="24349"/>
                </a:lnTo>
                <a:lnTo>
                  <a:pt x="512777" y="11053"/>
                </a:lnTo>
                <a:lnTo>
                  <a:pt x="465809" y="2832"/>
                </a:lnTo>
                <a:lnTo>
                  <a:pt x="417195" y="0"/>
                </a:lnTo>
                <a:close/>
              </a:path>
              <a:path w="834390" h="833754">
                <a:moveTo>
                  <a:pt x="455904" y="79527"/>
                </a:moveTo>
                <a:lnTo>
                  <a:pt x="378485" y="79527"/>
                </a:lnTo>
                <a:lnTo>
                  <a:pt x="378485" y="433209"/>
                </a:lnTo>
                <a:lnTo>
                  <a:pt x="637095" y="674890"/>
                </a:lnTo>
                <a:lnTo>
                  <a:pt x="599778" y="702329"/>
                </a:lnTo>
                <a:lnTo>
                  <a:pt x="560064" y="724008"/>
                </a:lnTo>
                <a:lnTo>
                  <a:pt x="518526" y="739976"/>
                </a:lnTo>
                <a:lnTo>
                  <a:pt x="475735" y="750281"/>
                </a:lnTo>
                <a:lnTo>
                  <a:pt x="432264" y="754971"/>
                </a:lnTo>
                <a:lnTo>
                  <a:pt x="660085" y="754971"/>
                </a:lnTo>
                <a:lnTo>
                  <a:pt x="712198" y="711546"/>
                </a:lnTo>
                <a:lnTo>
                  <a:pt x="742738" y="677509"/>
                </a:lnTo>
                <a:lnTo>
                  <a:pt x="769439" y="640263"/>
                </a:lnTo>
                <a:lnTo>
                  <a:pt x="781625" y="618566"/>
                </a:lnTo>
                <a:lnTo>
                  <a:pt x="690372" y="618566"/>
                </a:lnTo>
                <a:lnTo>
                  <a:pt x="515378" y="455180"/>
                </a:lnTo>
                <a:lnTo>
                  <a:pt x="832174" y="455180"/>
                </a:lnTo>
                <a:lnTo>
                  <a:pt x="834390" y="416814"/>
                </a:lnTo>
                <a:lnTo>
                  <a:pt x="834390" y="416509"/>
                </a:lnTo>
                <a:lnTo>
                  <a:pt x="832101" y="377825"/>
                </a:lnTo>
                <a:lnTo>
                  <a:pt x="455904" y="377825"/>
                </a:lnTo>
                <a:lnTo>
                  <a:pt x="455904" y="79527"/>
                </a:lnTo>
                <a:close/>
              </a:path>
              <a:path w="834390" h="833754">
                <a:moveTo>
                  <a:pt x="832174" y="455180"/>
                </a:moveTo>
                <a:lnTo>
                  <a:pt x="754799" y="455180"/>
                </a:lnTo>
                <a:lnTo>
                  <a:pt x="746909" y="498956"/>
                </a:lnTo>
                <a:lnTo>
                  <a:pt x="733401" y="541135"/>
                </a:lnTo>
                <a:lnTo>
                  <a:pt x="714485" y="581183"/>
                </a:lnTo>
                <a:lnTo>
                  <a:pt x="690372" y="618566"/>
                </a:lnTo>
                <a:lnTo>
                  <a:pt x="781625" y="618566"/>
                </a:lnTo>
                <a:lnTo>
                  <a:pt x="791986" y="600118"/>
                </a:lnTo>
                <a:lnTo>
                  <a:pt x="810068" y="557388"/>
                </a:lnTo>
                <a:lnTo>
                  <a:pt x="823371" y="512385"/>
                </a:lnTo>
                <a:lnTo>
                  <a:pt x="831583" y="465423"/>
                </a:lnTo>
                <a:lnTo>
                  <a:pt x="832174" y="455180"/>
                </a:lnTo>
                <a:close/>
              </a:path>
              <a:path w="834390" h="833754">
                <a:moveTo>
                  <a:pt x="661096" y="79527"/>
                </a:moveTo>
                <a:lnTo>
                  <a:pt x="455904" y="79527"/>
                </a:lnTo>
                <a:lnTo>
                  <a:pt x="501867" y="88089"/>
                </a:lnTo>
                <a:lnTo>
                  <a:pt x="545412" y="102530"/>
                </a:lnTo>
                <a:lnTo>
                  <a:pt x="586107" y="122417"/>
                </a:lnTo>
                <a:lnTo>
                  <a:pt x="623519" y="147319"/>
                </a:lnTo>
                <a:lnTo>
                  <a:pt x="657215" y="176803"/>
                </a:lnTo>
                <a:lnTo>
                  <a:pt x="686762" y="210436"/>
                </a:lnTo>
                <a:lnTo>
                  <a:pt x="711726" y="247787"/>
                </a:lnTo>
                <a:lnTo>
                  <a:pt x="731676" y="288424"/>
                </a:lnTo>
                <a:lnTo>
                  <a:pt x="746178" y="331914"/>
                </a:lnTo>
                <a:lnTo>
                  <a:pt x="754799" y="377825"/>
                </a:lnTo>
                <a:lnTo>
                  <a:pt x="832101" y="377825"/>
                </a:lnTo>
                <a:lnTo>
                  <a:pt x="823253" y="321023"/>
                </a:lnTo>
                <a:lnTo>
                  <a:pt x="809912" y="276064"/>
                </a:lnTo>
                <a:lnTo>
                  <a:pt x="791803" y="233377"/>
                </a:lnTo>
                <a:lnTo>
                  <a:pt x="769240" y="193273"/>
                </a:lnTo>
                <a:lnTo>
                  <a:pt x="742534" y="156065"/>
                </a:lnTo>
                <a:lnTo>
                  <a:pt x="711998" y="122062"/>
                </a:lnTo>
                <a:lnTo>
                  <a:pt x="677930" y="91569"/>
                </a:lnTo>
                <a:lnTo>
                  <a:pt x="661096" y="79527"/>
                </a:lnTo>
                <a:close/>
              </a:path>
            </a:pathLst>
          </a:custGeom>
          <a:solidFill>
            <a:srgbClr val="221F1F"/>
          </a:solidFill>
        </p:spPr>
        <p:txBody>
          <a:bodyPr wrap="square" lIns="0" tIns="0" rIns="0" bIns="0" rtlCol="0"/>
          <a:lstStyle/>
          <a:p>
            <a:endParaRPr/>
          </a:p>
        </p:txBody>
      </p:sp>
      <p:sp>
        <p:nvSpPr>
          <p:cNvPr id="16" name="object 16"/>
          <p:cNvSpPr txBox="1">
            <a:spLocks noGrp="1"/>
          </p:cNvSpPr>
          <p:nvPr>
            <p:ph type="sldNum" sz="quarter" idx="7"/>
          </p:nvPr>
        </p:nvSpPr>
        <p:spPr>
          <a:prstGeom prst="rect">
            <a:avLst/>
          </a:prstGeom>
        </p:spPr>
        <p:txBody>
          <a:bodyPr vert="horz" wrap="square" lIns="0" tIns="2540" rIns="0" bIns="0" rtlCol="0">
            <a:spAutoFit/>
          </a:bodyPr>
          <a:lstStyle/>
          <a:p>
            <a:pPr marL="38100">
              <a:lnSpc>
                <a:spcPct val="100000"/>
              </a:lnSpc>
              <a:spcBef>
                <a:spcPts val="20"/>
              </a:spcBef>
            </a:pPr>
            <a:fld id="{81D60167-4931-47E6-BA6A-407CBD079E47}" type="slidenum">
              <a:rPr spc="-25" dirty="0"/>
              <a:t>36</a:t>
            </a:fld>
            <a:endParaRPr spc="-25" dirty="0"/>
          </a:p>
        </p:txBody>
      </p:sp>
    </p:spTree>
  </p:cSld>
  <p:clrMapOvr>
    <a:masterClrMapping/>
  </p:clrMapOvr>
  <p:transition spd="med">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dirty="0"/>
              <a:t>Aggregation</a:t>
            </a:r>
            <a:r>
              <a:rPr spc="-40" dirty="0"/>
              <a:t> </a:t>
            </a:r>
            <a:r>
              <a:rPr spc="-10" dirty="0"/>
              <a:t>features</a:t>
            </a:r>
          </a:p>
        </p:txBody>
      </p:sp>
      <p:sp>
        <p:nvSpPr>
          <p:cNvPr id="5" name="object 5"/>
          <p:cNvSpPr txBox="1">
            <a:spLocks noGrp="1"/>
          </p:cNvSpPr>
          <p:nvPr>
            <p:ph type="sldNum" sz="quarter" idx="7"/>
          </p:nvPr>
        </p:nvSpPr>
        <p:spPr>
          <a:prstGeom prst="rect">
            <a:avLst/>
          </a:prstGeom>
        </p:spPr>
        <p:txBody>
          <a:bodyPr vert="horz" wrap="square" lIns="0" tIns="2540" rIns="0" bIns="0" rtlCol="0">
            <a:spAutoFit/>
          </a:bodyPr>
          <a:lstStyle/>
          <a:p>
            <a:pPr marL="38100">
              <a:lnSpc>
                <a:spcPct val="100000"/>
              </a:lnSpc>
              <a:spcBef>
                <a:spcPts val="20"/>
              </a:spcBef>
            </a:pPr>
            <a:fld id="{81D60167-4931-47E6-BA6A-407CBD079E47}" type="slidenum">
              <a:rPr spc="-25" dirty="0"/>
              <a:t>37</a:t>
            </a:fld>
            <a:endParaRPr spc="-25" dirty="0"/>
          </a:p>
        </p:txBody>
      </p:sp>
      <p:sp>
        <p:nvSpPr>
          <p:cNvPr id="3" name="object 3"/>
          <p:cNvSpPr txBox="1"/>
          <p:nvPr/>
        </p:nvSpPr>
        <p:spPr>
          <a:xfrm>
            <a:off x="2252472" y="2091689"/>
            <a:ext cx="4639310" cy="1144905"/>
          </a:xfrm>
          <a:prstGeom prst="rect">
            <a:avLst/>
          </a:prstGeom>
          <a:solidFill>
            <a:srgbClr val="00A757"/>
          </a:solidFill>
        </p:spPr>
        <p:txBody>
          <a:bodyPr vert="horz" wrap="square" lIns="0" tIns="166370" rIns="0" bIns="0" rtlCol="0">
            <a:spAutoFit/>
          </a:bodyPr>
          <a:lstStyle/>
          <a:p>
            <a:pPr marL="1158875" marR="697230" indent="-222250">
              <a:lnSpc>
                <a:spcPct val="100000"/>
              </a:lnSpc>
              <a:spcBef>
                <a:spcPts val="1310"/>
              </a:spcBef>
            </a:pPr>
            <a:r>
              <a:rPr sz="2600" dirty="0">
                <a:solidFill>
                  <a:srgbClr val="FFFFFF"/>
                </a:solidFill>
                <a:latin typeface="Arial"/>
                <a:cs typeface="Arial"/>
              </a:rPr>
              <a:t>Account</a:t>
            </a:r>
            <a:r>
              <a:rPr sz="2600" spc="-90" dirty="0">
                <a:solidFill>
                  <a:srgbClr val="FFFFFF"/>
                </a:solidFill>
                <a:latin typeface="Arial"/>
                <a:cs typeface="Arial"/>
              </a:rPr>
              <a:t> </a:t>
            </a:r>
            <a:r>
              <a:rPr sz="2600" dirty="0">
                <a:solidFill>
                  <a:srgbClr val="FFFFFF"/>
                </a:solidFill>
                <a:latin typeface="Arial"/>
                <a:cs typeface="Arial"/>
              </a:rPr>
              <a:t>balances</a:t>
            </a:r>
            <a:r>
              <a:rPr sz="2600" spc="-85" dirty="0">
                <a:solidFill>
                  <a:srgbClr val="FFFFFF"/>
                </a:solidFill>
                <a:latin typeface="Arial"/>
                <a:cs typeface="Arial"/>
              </a:rPr>
              <a:t> </a:t>
            </a:r>
            <a:r>
              <a:rPr sz="2600" spc="-25" dirty="0">
                <a:solidFill>
                  <a:srgbClr val="FFFFFF"/>
                </a:solidFill>
                <a:latin typeface="Arial"/>
                <a:cs typeface="Arial"/>
              </a:rPr>
              <a:t>or </a:t>
            </a:r>
            <a:r>
              <a:rPr sz="2600" dirty="0">
                <a:solidFill>
                  <a:srgbClr val="FFFFFF"/>
                </a:solidFill>
                <a:latin typeface="Arial"/>
                <a:cs typeface="Arial"/>
              </a:rPr>
              <a:t>contribution</a:t>
            </a:r>
            <a:r>
              <a:rPr sz="2600" spc="-130" dirty="0">
                <a:solidFill>
                  <a:srgbClr val="FFFFFF"/>
                </a:solidFill>
                <a:latin typeface="Arial"/>
                <a:cs typeface="Arial"/>
              </a:rPr>
              <a:t> </a:t>
            </a:r>
            <a:r>
              <a:rPr sz="2600" spc="-10" dirty="0">
                <a:solidFill>
                  <a:srgbClr val="FFFFFF"/>
                </a:solidFill>
                <a:latin typeface="Arial"/>
                <a:cs typeface="Arial"/>
              </a:rPr>
              <a:t>limits</a:t>
            </a:r>
            <a:endParaRPr sz="2600">
              <a:latin typeface="Arial"/>
              <a:cs typeface="Arial"/>
            </a:endParaRPr>
          </a:p>
        </p:txBody>
      </p:sp>
      <p:sp>
        <p:nvSpPr>
          <p:cNvPr id="4" name="object 4"/>
          <p:cNvSpPr txBox="1"/>
          <p:nvPr/>
        </p:nvSpPr>
        <p:spPr>
          <a:xfrm>
            <a:off x="2247900" y="3690365"/>
            <a:ext cx="4648200" cy="1144905"/>
          </a:xfrm>
          <a:prstGeom prst="rect">
            <a:avLst/>
          </a:prstGeom>
          <a:solidFill>
            <a:srgbClr val="0000C1"/>
          </a:solidFill>
        </p:spPr>
        <p:txBody>
          <a:bodyPr vert="horz" wrap="square" lIns="0" tIns="6985" rIns="0" bIns="0" rtlCol="0">
            <a:spAutoFit/>
          </a:bodyPr>
          <a:lstStyle/>
          <a:p>
            <a:pPr>
              <a:lnSpc>
                <a:spcPct val="100000"/>
              </a:lnSpc>
              <a:spcBef>
                <a:spcPts val="55"/>
              </a:spcBef>
            </a:pPr>
            <a:endParaRPr sz="2450">
              <a:latin typeface="Times New Roman"/>
              <a:cs typeface="Times New Roman"/>
            </a:endParaRPr>
          </a:p>
          <a:p>
            <a:pPr marL="232410" algn="ctr">
              <a:lnSpc>
                <a:spcPct val="100000"/>
              </a:lnSpc>
            </a:pPr>
            <a:r>
              <a:rPr sz="2600" dirty="0">
                <a:solidFill>
                  <a:srgbClr val="FFFFFF"/>
                </a:solidFill>
                <a:latin typeface="Arial"/>
                <a:cs typeface="Arial"/>
              </a:rPr>
              <a:t>Form</a:t>
            </a:r>
            <a:r>
              <a:rPr sz="2600" spc="-40" dirty="0">
                <a:solidFill>
                  <a:srgbClr val="FFFFFF"/>
                </a:solidFill>
                <a:latin typeface="Arial"/>
                <a:cs typeface="Arial"/>
              </a:rPr>
              <a:t> </a:t>
            </a:r>
            <a:r>
              <a:rPr sz="2600" spc="-20" dirty="0">
                <a:solidFill>
                  <a:srgbClr val="FFFFFF"/>
                </a:solidFill>
                <a:latin typeface="Arial"/>
                <a:cs typeface="Arial"/>
              </a:rPr>
              <a:t>1099-</a:t>
            </a:r>
            <a:r>
              <a:rPr sz="2600" spc="-50" dirty="0">
                <a:solidFill>
                  <a:srgbClr val="FFFFFF"/>
                </a:solidFill>
                <a:latin typeface="Arial"/>
                <a:cs typeface="Arial"/>
              </a:rPr>
              <a:t>Q</a:t>
            </a:r>
            <a:endParaRPr sz="2600">
              <a:latin typeface="Arial"/>
              <a:cs typeface="Arial"/>
            </a:endParaRPr>
          </a:p>
        </p:txBody>
      </p:sp>
    </p:spTree>
  </p:cSld>
  <p:clrMapOvr>
    <a:masterClrMapping/>
  </p:clrMapOvr>
  <p:transition spd="med">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dirty="0"/>
              <a:t>Distribution</a:t>
            </a:r>
            <a:r>
              <a:rPr spc="-55" dirty="0"/>
              <a:t> </a:t>
            </a:r>
            <a:r>
              <a:rPr spc="-10" dirty="0"/>
              <a:t>benefits</a:t>
            </a:r>
          </a:p>
        </p:txBody>
      </p:sp>
      <p:sp>
        <p:nvSpPr>
          <p:cNvPr id="7" name="object 7"/>
          <p:cNvSpPr txBox="1"/>
          <p:nvPr/>
        </p:nvSpPr>
        <p:spPr>
          <a:xfrm>
            <a:off x="3202410" y="6445650"/>
            <a:ext cx="3791585" cy="139065"/>
          </a:xfrm>
          <a:prstGeom prst="rect">
            <a:avLst/>
          </a:prstGeom>
        </p:spPr>
        <p:txBody>
          <a:bodyPr vert="horz" wrap="square" lIns="0" tIns="2540" rIns="0" bIns="0" rtlCol="0">
            <a:spAutoFit/>
          </a:bodyPr>
          <a:lstStyle/>
          <a:p>
            <a:pPr marL="12700">
              <a:lnSpc>
                <a:spcPct val="100000"/>
              </a:lnSpc>
              <a:spcBef>
                <a:spcPts val="20"/>
              </a:spcBef>
            </a:pPr>
            <a:r>
              <a:rPr sz="800" dirty="0">
                <a:latin typeface="Arial"/>
                <a:cs typeface="Arial"/>
              </a:rPr>
              <a:t>Hypothetical</a:t>
            </a:r>
            <a:r>
              <a:rPr sz="800" spc="-10" dirty="0">
                <a:latin typeface="Arial"/>
                <a:cs typeface="Arial"/>
              </a:rPr>
              <a:t> </a:t>
            </a:r>
            <a:r>
              <a:rPr sz="800" dirty="0">
                <a:latin typeface="Arial"/>
                <a:cs typeface="Arial"/>
              </a:rPr>
              <a:t>example</a:t>
            </a:r>
            <a:r>
              <a:rPr sz="800" spc="-10" dirty="0">
                <a:latin typeface="Arial"/>
                <a:cs typeface="Arial"/>
              </a:rPr>
              <a:t> </a:t>
            </a:r>
            <a:r>
              <a:rPr sz="800" dirty="0">
                <a:latin typeface="Arial"/>
                <a:cs typeface="Arial"/>
              </a:rPr>
              <a:t>is</a:t>
            </a:r>
            <a:r>
              <a:rPr sz="800" spc="-35" dirty="0">
                <a:latin typeface="Arial"/>
                <a:cs typeface="Arial"/>
              </a:rPr>
              <a:t> </a:t>
            </a:r>
            <a:r>
              <a:rPr sz="800" dirty="0">
                <a:latin typeface="Arial"/>
                <a:cs typeface="Arial"/>
              </a:rPr>
              <a:t>for</a:t>
            </a:r>
            <a:r>
              <a:rPr sz="800" spc="-25" dirty="0">
                <a:latin typeface="Arial"/>
                <a:cs typeface="Arial"/>
              </a:rPr>
              <a:t> </a:t>
            </a:r>
            <a:r>
              <a:rPr sz="800" dirty="0">
                <a:latin typeface="Arial"/>
                <a:cs typeface="Arial"/>
              </a:rPr>
              <a:t>illustrative</a:t>
            </a:r>
            <a:r>
              <a:rPr sz="800" spc="-35" dirty="0">
                <a:latin typeface="Arial"/>
                <a:cs typeface="Arial"/>
              </a:rPr>
              <a:t> </a:t>
            </a:r>
            <a:r>
              <a:rPr sz="800" dirty="0">
                <a:latin typeface="Arial"/>
                <a:cs typeface="Arial"/>
              </a:rPr>
              <a:t>purposes only.</a:t>
            </a:r>
            <a:r>
              <a:rPr sz="800" spc="-10" dirty="0">
                <a:latin typeface="Arial"/>
                <a:cs typeface="Arial"/>
              </a:rPr>
              <a:t> </a:t>
            </a:r>
            <a:r>
              <a:rPr sz="800" dirty="0">
                <a:latin typeface="Arial"/>
                <a:cs typeface="Arial"/>
              </a:rPr>
              <a:t>Not</a:t>
            </a:r>
            <a:r>
              <a:rPr sz="800" spc="-25" dirty="0">
                <a:latin typeface="Arial"/>
                <a:cs typeface="Arial"/>
              </a:rPr>
              <a:t> </a:t>
            </a:r>
            <a:r>
              <a:rPr sz="800" dirty="0">
                <a:latin typeface="Arial"/>
                <a:cs typeface="Arial"/>
              </a:rPr>
              <a:t>indicative</a:t>
            </a:r>
            <a:r>
              <a:rPr sz="800" spc="-20" dirty="0">
                <a:latin typeface="Arial"/>
                <a:cs typeface="Arial"/>
              </a:rPr>
              <a:t> </a:t>
            </a:r>
            <a:r>
              <a:rPr sz="800" dirty="0">
                <a:latin typeface="Arial"/>
                <a:cs typeface="Arial"/>
              </a:rPr>
              <a:t>of</a:t>
            </a:r>
            <a:r>
              <a:rPr sz="800" spc="-20" dirty="0">
                <a:latin typeface="Arial"/>
                <a:cs typeface="Arial"/>
              </a:rPr>
              <a:t> </a:t>
            </a:r>
            <a:r>
              <a:rPr sz="800" dirty="0">
                <a:latin typeface="Arial"/>
                <a:cs typeface="Arial"/>
              </a:rPr>
              <a:t>any</a:t>
            </a:r>
            <a:r>
              <a:rPr sz="800" spc="-25" dirty="0">
                <a:latin typeface="Arial"/>
                <a:cs typeface="Arial"/>
              </a:rPr>
              <a:t> </a:t>
            </a:r>
            <a:r>
              <a:rPr sz="800" spc="-10" dirty="0">
                <a:latin typeface="Arial"/>
                <a:cs typeface="Arial"/>
              </a:rPr>
              <a:t>portfolio.</a:t>
            </a:r>
            <a:endParaRPr sz="800">
              <a:latin typeface="Arial"/>
              <a:cs typeface="Arial"/>
            </a:endParaRPr>
          </a:p>
        </p:txBody>
      </p:sp>
      <p:sp>
        <p:nvSpPr>
          <p:cNvPr id="8" name="object 8"/>
          <p:cNvSpPr txBox="1">
            <a:spLocks noGrp="1"/>
          </p:cNvSpPr>
          <p:nvPr>
            <p:ph type="sldNum" sz="quarter" idx="7"/>
          </p:nvPr>
        </p:nvSpPr>
        <p:spPr>
          <a:prstGeom prst="rect">
            <a:avLst/>
          </a:prstGeom>
        </p:spPr>
        <p:txBody>
          <a:bodyPr vert="horz" wrap="square" lIns="0" tIns="2540" rIns="0" bIns="0" rtlCol="0">
            <a:spAutoFit/>
          </a:bodyPr>
          <a:lstStyle/>
          <a:p>
            <a:pPr marL="38100">
              <a:lnSpc>
                <a:spcPct val="100000"/>
              </a:lnSpc>
              <a:spcBef>
                <a:spcPts val="20"/>
              </a:spcBef>
            </a:pPr>
            <a:fld id="{81D60167-4931-47E6-BA6A-407CBD079E47}" type="slidenum">
              <a:rPr spc="-25" dirty="0"/>
              <a:t>38</a:t>
            </a:fld>
            <a:endParaRPr spc="-25" dirty="0"/>
          </a:p>
        </p:txBody>
      </p:sp>
      <p:sp>
        <p:nvSpPr>
          <p:cNvPr id="3" name="object 3"/>
          <p:cNvSpPr txBox="1"/>
          <p:nvPr/>
        </p:nvSpPr>
        <p:spPr>
          <a:xfrm>
            <a:off x="1600200" y="3694176"/>
            <a:ext cx="2371725" cy="1510030"/>
          </a:xfrm>
          <a:prstGeom prst="rect">
            <a:avLst/>
          </a:prstGeom>
          <a:solidFill>
            <a:srgbClr val="0000C1"/>
          </a:solidFill>
        </p:spPr>
        <p:txBody>
          <a:bodyPr vert="horz" wrap="square" lIns="0" tIns="257175" rIns="0" bIns="0" rtlCol="0">
            <a:spAutoFit/>
          </a:bodyPr>
          <a:lstStyle/>
          <a:p>
            <a:pPr marL="567055" marR="560070" indent="177800">
              <a:lnSpc>
                <a:spcPts val="2590"/>
              </a:lnSpc>
              <a:spcBef>
                <a:spcPts val="2025"/>
              </a:spcBef>
            </a:pPr>
            <a:r>
              <a:rPr sz="2400" spc="-10" dirty="0">
                <a:solidFill>
                  <a:srgbClr val="FFFFFF"/>
                </a:solidFill>
                <a:latin typeface="Arial"/>
                <a:cs typeface="Arial"/>
              </a:rPr>
              <a:t>Father </a:t>
            </a:r>
            <a:r>
              <a:rPr sz="2400" dirty="0">
                <a:solidFill>
                  <a:srgbClr val="FFFFFF"/>
                </a:solidFill>
                <a:latin typeface="Arial"/>
                <a:cs typeface="Arial"/>
              </a:rPr>
              <a:t>is</a:t>
            </a:r>
            <a:r>
              <a:rPr sz="2400" spc="-10" dirty="0">
                <a:solidFill>
                  <a:srgbClr val="FFFFFF"/>
                </a:solidFill>
                <a:latin typeface="Arial"/>
                <a:cs typeface="Arial"/>
              </a:rPr>
              <a:t> </a:t>
            </a:r>
            <a:r>
              <a:rPr sz="2400" dirty="0">
                <a:solidFill>
                  <a:srgbClr val="FFFFFF"/>
                </a:solidFill>
                <a:latin typeface="Arial"/>
                <a:cs typeface="Arial"/>
              </a:rPr>
              <a:t>in</a:t>
            </a:r>
            <a:r>
              <a:rPr sz="2400" spc="5" dirty="0">
                <a:solidFill>
                  <a:srgbClr val="FFFFFF"/>
                </a:solidFill>
                <a:latin typeface="Arial"/>
                <a:cs typeface="Arial"/>
              </a:rPr>
              <a:t> </a:t>
            </a:r>
            <a:r>
              <a:rPr sz="2400" b="1" spc="-25" dirty="0">
                <a:solidFill>
                  <a:srgbClr val="FFFFFF"/>
                </a:solidFill>
                <a:latin typeface="Arial"/>
                <a:cs typeface="Arial"/>
              </a:rPr>
              <a:t>35%</a:t>
            </a:r>
            <a:endParaRPr sz="2400">
              <a:latin typeface="Arial"/>
              <a:cs typeface="Arial"/>
            </a:endParaRPr>
          </a:p>
          <a:p>
            <a:pPr marL="381000">
              <a:lnSpc>
                <a:spcPts val="2555"/>
              </a:lnSpc>
            </a:pPr>
            <a:r>
              <a:rPr sz="2400" b="1" dirty="0">
                <a:solidFill>
                  <a:srgbClr val="FFFFFF"/>
                </a:solidFill>
                <a:latin typeface="Arial"/>
                <a:cs typeface="Arial"/>
              </a:rPr>
              <a:t>tax</a:t>
            </a:r>
            <a:r>
              <a:rPr sz="2400" b="1" spc="-5" dirty="0">
                <a:solidFill>
                  <a:srgbClr val="FFFFFF"/>
                </a:solidFill>
                <a:latin typeface="Arial"/>
                <a:cs typeface="Arial"/>
              </a:rPr>
              <a:t> </a:t>
            </a:r>
            <a:r>
              <a:rPr sz="2400" b="1" spc="-10" dirty="0">
                <a:solidFill>
                  <a:srgbClr val="FFFFFF"/>
                </a:solidFill>
                <a:latin typeface="Arial"/>
                <a:cs typeface="Arial"/>
              </a:rPr>
              <a:t>bracket</a:t>
            </a:r>
            <a:endParaRPr sz="2400">
              <a:latin typeface="Arial"/>
              <a:cs typeface="Arial"/>
            </a:endParaRPr>
          </a:p>
        </p:txBody>
      </p:sp>
      <p:sp>
        <p:nvSpPr>
          <p:cNvPr id="4" name="object 4"/>
          <p:cNvSpPr txBox="1"/>
          <p:nvPr/>
        </p:nvSpPr>
        <p:spPr>
          <a:xfrm>
            <a:off x="1600200" y="1941576"/>
            <a:ext cx="5943600" cy="1395730"/>
          </a:xfrm>
          <a:prstGeom prst="rect">
            <a:avLst/>
          </a:prstGeom>
          <a:solidFill>
            <a:srgbClr val="00A757"/>
          </a:solidFill>
        </p:spPr>
        <p:txBody>
          <a:bodyPr vert="horz" wrap="square" lIns="0" tIns="200025" rIns="0" bIns="0" rtlCol="0">
            <a:spAutoFit/>
          </a:bodyPr>
          <a:lstStyle/>
          <a:p>
            <a:pPr marL="1019175" marR="1013460" indent="635" algn="ctr">
              <a:lnSpc>
                <a:spcPts val="2590"/>
              </a:lnSpc>
              <a:spcBef>
                <a:spcPts val="1575"/>
              </a:spcBef>
            </a:pPr>
            <a:r>
              <a:rPr sz="2400" dirty="0">
                <a:solidFill>
                  <a:srgbClr val="FFFFFF"/>
                </a:solidFill>
                <a:latin typeface="Arial"/>
                <a:cs typeface="Arial"/>
              </a:rPr>
              <a:t>The</a:t>
            </a:r>
            <a:r>
              <a:rPr sz="2400" spc="-25" dirty="0">
                <a:solidFill>
                  <a:srgbClr val="FFFFFF"/>
                </a:solidFill>
                <a:latin typeface="Arial"/>
                <a:cs typeface="Arial"/>
              </a:rPr>
              <a:t> </a:t>
            </a:r>
            <a:r>
              <a:rPr sz="2400" dirty="0">
                <a:solidFill>
                  <a:srgbClr val="FFFFFF"/>
                </a:solidFill>
                <a:latin typeface="Arial"/>
                <a:cs typeface="Arial"/>
              </a:rPr>
              <a:t>question</a:t>
            </a:r>
            <a:r>
              <a:rPr sz="2400" spc="10" dirty="0">
                <a:solidFill>
                  <a:srgbClr val="FFFFFF"/>
                </a:solidFill>
                <a:latin typeface="Arial"/>
                <a:cs typeface="Arial"/>
              </a:rPr>
              <a:t> </a:t>
            </a:r>
            <a:r>
              <a:rPr sz="2400" dirty="0">
                <a:solidFill>
                  <a:srgbClr val="FFFFFF"/>
                </a:solidFill>
                <a:latin typeface="Arial"/>
                <a:cs typeface="Arial"/>
              </a:rPr>
              <a:t>to</a:t>
            </a:r>
            <a:r>
              <a:rPr sz="2400" spc="-15" dirty="0">
                <a:solidFill>
                  <a:srgbClr val="FFFFFF"/>
                </a:solidFill>
                <a:latin typeface="Arial"/>
                <a:cs typeface="Arial"/>
              </a:rPr>
              <a:t> </a:t>
            </a:r>
            <a:r>
              <a:rPr sz="2400" dirty="0">
                <a:solidFill>
                  <a:srgbClr val="FFFFFF"/>
                </a:solidFill>
                <a:latin typeface="Arial"/>
                <a:cs typeface="Arial"/>
              </a:rPr>
              <a:t>ask</a:t>
            </a:r>
            <a:r>
              <a:rPr sz="2400" spc="-15" dirty="0">
                <a:solidFill>
                  <a:srgbClr val="FFFFFF"/>
                </a:solidFill>
                <a:latin typeface="Arial"/>
                <a:cs typeface="Arial"/>
              </a:rPr>
              <a:t> </a:t>
            </a:r>
            <a:r>
              <a:rPr sz="2400" spc="-25" dirty="0">
                <a:solidFill>
                  <a:srgbClr val="FFFFFF"/>
                </a:solidFill>
                <a:latin typeface="Arial"/>
                <a:cs typeface="Arial"/>
              </a:rPr>
              <a:t>is: </a:t>
            </a:r>
            <a:r>
              <a:rPr sz="2400" b="1" dirty="0">
                <a:solidFill>
                  <a:srgbClr val="FFFFFF"/>
                </a:solidFill>
                <a:latin typeface="Arial"/>
                <a:cs typeface="Arial"/>
              </a:rPr>
              <a:t>“Who</a:t>
            </a:r>
            <a:r>
              <a:rPr sz="2400" b="1" spc="-30" dirty="0">
                <a:solidFill>
                  <a:srgbClr val="FFFFFF"/>
                </a:solidFill>
                <a:latin typeface="Arial"/>
                <a:cs typeface="Arial"/>
              </a:rPr>
              <a:t> </a:t>
            </a:r>
            <a:r>
              <a:rPr sz="2400" b="1" dirty="0">
                <a:solidFill>
                  <a:srgbClr val="FFFFFF"/>
                </a:solidFill>
                <a:latin typeface="Arial"/>
                <a:cs typeface="Arial"/>
              </a:rPr>
              <a:t>should</a:t>
            </a:r>
            <a:r>
              <a:rPr sz="2400" b="1" spc="-25" dirty="0">
                <a:solidFill>
                  <a:srgbClr val="FFFFFF"/>
                </a:solidFill>
                <a:latin typeface="Arial"/>
                <a:cs typeface="Arial"/>
              </a:rPr>
              <a:t> </a:t>
            </a:r>
            <a:r>
              <a:rPr sz="2400" b="1" dirty="0">
                <a:solidFill>
                  <a:srgbClr val="FFFFFF"/>
                </a:solidFill>
                <a:latin typeface="Arial"/>
                <a:cs typeface="Arial"/>
              </a:rPr>
              <a:t>take</a:t>
            </a:r>
            <a:r>
              <a:rPr sz="2400" b="1" spc="-10" dirty="0">
                <a:solidFill>
                  <a:srgbClr val="FFFFFF"/>
                </a:solidFill>
                <a:latin typeface="Arial"/>
                <a:cs typeface="Arial"/>
              </a:rPr>
              <a:t> </a:t>
            </a:r>
            <a:r>
              <a:rPr sz="2400" b="1" spc="-50" dirty="0">
                <a:solidFill>
                  <a:srgbClr val="FFFFFF"/>
                </a:solidFill>
                <a:latin typeface="Arial"/>
                <a:cs typeface="Arial"/>
              </a:rPr>
              <a:t>a </a:t>
            </a:r>
            <a:r>
              <a:rPr sz="2400" b="1" dirty="0">
                <a:solidFill>
                  <a:srgbClr val="FFFFFF"/>
                </a:solidFill>
                <a:latin typeface="Arial"/>
                <a:cs typeface="Arial"/>
              </a:rPr>
              <a:t>nonqualified</a:t>
            </a:r>
            <a:r>
              <a:rPr sz="2400" b="1" spc="-70" dirty="0">
                <a:solidFill>
                  <a:srgbClr val="FFFFFF"/>
                </a:solidFill>
                <a:latin typeface="Arial"/>
                <a:cs typeface="Arial"/>
              </a:rPr>
              <a:t> </a:t>
            </a:r>
            <a:r>
              <a:rPr sz="2400" b="1" spc="-10" dirty="0">
                <a:solidFill>
                  <a:srgbClr val="FFFFFF"/>
                </a:solidFill>
                <a:latin typeface="Arial"/>
                <a:cs typeface="Arial"/>
              </a:rPr>
              <a:t>distribution?”</a:t>
            </a:r>
            <a:endParaRPr sz="2400">
              <a:latin typeface="Arial"/>
              <a:cs typeface="Arial"/>
            </a:endParaRPr>
          </a:p>
        </p:txBody>
      </p:sp>
      <p:sp>
        <p:nvSpPr>
          <p:cNvPr id="5" name="object 5"/>
          <p:cNvSpPr txBox="1"/>
          <p:nvPr/>
        </p:nvSpPr>
        <p:spPr>
          <a:xfrm>
            <a:off x="5172455" y="3694176"/>
            <a:ext cx="2371725" cy="1510030"/>
          </a:xfrm>
          <a:prstGeom prst="rect">
            <a:avLst/>
          </a:prstGeom>
          <a:solidFill>
            <a:srgbClr val="FF7769"/>
          </a:solidFill>
        </p:spPr>
        <p:txBody>
          <a:bodyPr vert="horz" wrap="square" lIns="0" tIns="257175" rIns="0" bIns="0" rtlCol="0">
            <a:spAutoFit/>
          </a:bodyPr>
          <a:lstStyle/>
          <a:p>
            <a:pPr marL="567055" marR="560070" indent="271145">
              <a:lnSpc>
                <a:spcPts val="2590"/>
              </a:lnSpc>
              <a:spcBef>
                <a:spcPts val="2025"/>
              </a:spcBef>
            </a:pPr>
            <a:r>
              <a:rPr sz="2400" spc="-10" dirty="0">
                <a:solidFill>
                  <a:srgbClr val="FFFFFF"/>
                </a:solidFill>
                <a:latin typeface="Arial"/>
                <a:cs typeface="Arial"/>
              </a:rPr>
              <a:t>Child</a:t>
            </a:r>
            <a:r>
              <a:rPr sz="2400" dirty="0">
                <a:solidFill>
                  <a:srgbClr val="FFFFFF"/>
                </a:solidFill>
                <a:latin typeface="Arial"/>
                <a:cs typeface="Arial"/>
              </a:rPr>
              <a:t> is</a:t>
            </a:r>
            <a:r>
              <a:rPr sz="2400" spc="-10" dirty="0">
                <a:solidFill>
                  <a:srgbClr val="FFFFFF"/>
                </a:solidFill>
                <a:latin typeface="Arial"/>
                <a:cs typeface="Arial"/>
              </a:rPr>
              <a:t> </a:t>
            </a:r>
            <a:r>
              <a:rPr sz="2400" dirty="0">
                <a:solidFill>
                  <a:srgbClr val="FFFFFF"/>
                </a:solidFill>
                <a:latin typeface="Arial"/>
                <a:cs typeface="Arial"/>
              </a:rPr>
              <a:t>in</a:t>
            </a:r>
            <a:r>
              <a:rPr sz="2400" spc="5" dirty="0">
                <a:solidFill>
                  <a:srgbClr val="FFFFFF"/>
                </a:solidFill>
                <a:latin typeface="Arial"/>
                <a:cs typeface="Arial"/>
              </a:rPr>
              <a:t> </a:t>
            </a:r>
            <a:r>
              <a:rPr sz="2400" b="1" spc="-25" dirty="0">
                <a:solidFill>
                  <a:srgbClr val="FFFFFF"/>
                </a:solidFill>
                <a:latin typeface="Arial"/>
                <a:cs typeface="Arial"/>
              </a:rPr>
              <a:t>22%</a:t>
            </a:r>
            <a:endParaRPr sz="2400">
              <a:latin typeface="Arial"/>
              <a:cs typeface="Arial"/>
            </a:endParaRPr>
          </a:p>
          <a:p>
            <a:pPr marL="381000">
              <a:lnSpc>
                <a:spcPts val="2555"/>
              </a:lnSpc>
            </a:pPr>
            <a:r>
              <a:rPr sz="2400" b="1" dirty="0">
                <a:solidFill>
                  <a:srgbClr val="FFFFFF"/>
                </a:solidFill>
                <a:latin typeface="Arial"/>
                <a:cs typeface="Arial"/>
              </a:rPr>
              <a:t>tax</a:t>
            </a:r>
            <a:r>
              <a:rPr sz="2400" b="1" spc="-5" dirty="0">
                <a:solidFill>
                  <a:srgbClr val="FFFFFF"/>
                </a:solidFill>
                <a:latin typeface="Arial"/>
                <a:cs typeface="Arial"/>
              </a:rPr>
              <a:t> </a:t>
            </a:r>
            <a:r>
              <a:rPr sz="2400" b="1" spc="-10" dirty="0">
                <a:solidFill>
                  <a:srgbClr val="FFFFFF"/>
                </a:solidFill>
                <a:latin typeface="Arial"/>
                <a:cs typeface="Arial"/>
              </a:rPr>
              <a:t>bracket</a:t>
            </a:r>
            <a:endParaRPr sz="2400">
              <a:latin typeface="Arial"/>
              <a:cs typeface="Arial"/>
            </a:endParaRPr>
          </a:p>
        </p:txBody>
      </p:sp>
      <p:sp>
        <p:nvSpPr>
          <p:cNvPr id="6" name="object 6"/>
          <p:cNvSpPr txBox="1"/>
          <p:nvPr/>
        </p:nvSpPr>
        <p:spPr>
          <a:xfrm>
            <a:off x="385762" y="940396"/>
            <a:ext cx="1454785" cy="330200"/>
          </a:xfrm>
          <a:prstGeom prst="rect">
            <a:avLst/>
          </a:prstGeom>
        </p:spPr>
        <p:txBody>
          <a:bodyPr vert="horz" wrap="square" lIns="0" tIns="12065" rIns="0" bIns="0" rtlCol="0">
            <a:spAutoFit/>
          </a:bodyPr>
          <a:lstStyle/>
          <a:p>
            <a:pPr marL="12700">
              <a:lnSpc>
                <a:spcPct val="100000"/>
              </a:lnSpc>
              <a:spcBef>
                <a:spcPts val="95"/>
              </a:spcBef>
            </a:pPr>
            <a:r>
              <a:rPr sz="2000" i="1" spc="-45" dirty="0">
                <a:latin typeface="Arial"/>
                <a:cs typeface="Arial"/>
              </a:rPr>
              <a:t>Tax</a:t>
            </a:r>
            <a:r>
              <a:rPr sz="2000" i="1" spc="-90" dirty="0">
                <a:latin typeface="Arial"/>
                <a:cs typeface="Arial"/>
              </a:rPr>
              <a:t> </a:t>
            </a:r>
            <a:r>
              <a:rPr sz="2000" i="1" spc="-10" dirty="0">
                <a:latin typeface="Arial"/>
                <a:cs typeface="Arial"/>
              </a:rPr>
              <a:t>example</a:t>
            </a:r>
            <a:endParaRPr sz="2000">
              <a:latin typeface="Arial"/>
              <a:cs typeface="Arial"/>
            </a:endParaRPr>
          </a:p>
        </p:txBody>
      </p:sp>
    </p:spTree>
  </p:cSld>
  <p:clrMapOvr>
    <a:masterClrMapping/>
  </p:clrMapOvr>
  <p:transition spd="med">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dirty="0"/>
              <a:t>Evolving</a:t>
            </a:r>
            <a:r>
              <a:rPr spc="-35" dirty="0"/>
              <a:t> </a:t>
            </a:r>
            <a:r>
              <a:rPr dirty="0"/>
              <a:t>price</a:t>
            </a:r>
            <a:r>
              <a:rPr spc="-20" dirty="0"/>
              <a:t> </a:t>
            </a:r>
            <a:r>
              <a:rPr spc="-10" dirty="0"/>
              <a:t>benefits</a:t>
            </a:r>
          </a:p>
        </p:txBody>
      </p:sp>
      <p:sp>
        <p:nvSpPr>
          <p:cNvPr id="4" name="object 4"/>
          <p:cNvSpPr txBox="1"/>
          <p:nvPr/>
        </p:nvSpPr>
        <p:spPr>
          <a:xfrm>
            <a:off x="3202410" y="6445650"/>
            <a:ext cx="4687570" cy="139065"/>
          </a:xfrm>
          <a:prstGeom prst="rect">
            <a:avLst/>
          </a:prstGeom>
        </p:spPr>
        <p:txBody>
          <a:bodyPr vert="horz" wrap="square" lIns="0" tIns="2540" rIns="0" bIns="0" rtlCol="0">
            <a:spAutoFit/>
          </a:bodyPr>
          <a:lstStyle/>
          <a:p>
            <a:pPr marL="12700">
              <a:lnSpc>
                <a:spcPct val="100000"/>
              </a:lnSpc>
              <a:spcBef>
                <a:spcPts val="20"/>
              </a:spcBef>
            </a:pPr>
            <a:r>
              <a:rPr sz="800" b="1" dirty="0">
                <a:latin typeface="Arial"/>
                <a:cs typeface="Arial"/>
              </a:rPr>
              <a:t>1</a:t>
            </a:r>
            <a:r>
              <a:rPr sz="800" b="1" spc="-10" dirty="0">
                <a:latin typeface="Arial"/>
                <a:cs typeface="Arial"/>
              </a:rPr>
              <a:t> </a:t>
            </a:r>
            <a:r>
              <a:rPr sz="800" dirty="0">
                <a:latin typeface="Arial"/>
                <a:cs typeface="Arial"/>
              </a:rPr>
              <a:t>Class</a:t>
            </a:r>
            <a:r>
              <a:rPr sz="800" spc="-25" dirty="0">
                <a:latin typeface="Arial"/>
                <a:cs typeface="Arial"/>
              </a:rPr>
              <a:t> </a:t>
            </a:r>
            <a:r>
              <a:rPr sz="800" dirty="0">
                <a:latin typeface="Arial"/>
                <a:cs typeface="Arial"/>
              </a:rPr>
              <a:t>F</a:t>
            </a:r>
            <a:r>
              <a:rPr sz="800" spc="-20" dirty="0">
                <a:latin typeface="Arial"/>
                <a:cs typeface="Arial"/>
              </a:rPr>
              <a:t> </a:t>
            </a:r>
            <a:r>
              <a:rPr sz="800" dirty="0">
                <a:latin typeface="Arial"/>
                <a:cs typeface="Arial"/>
              </a:rPr>
              <a:t>units</a:t>
            </a:r>
            <a:r>
              <a:rPr sz="800" spc="-5" dirty="0">
                <a:latin typeface="Arial"/>
                <a:cs typeface="Arial"/>
              </a:rPr>
              <a:t> </a:t>
            </a:r>
            <a:r>
              <a:rPr sz="800" dirty="0">
                <a:latin typeface="Arial"/>
                <a:cs typeface="Arial"/>
              </a:rPr>
              <a:t>may</a:t>
            </a:r>
            <a:r>
              <a:rPr sz="800" spc="-15" dirty="0">
                <a:latin typeface="Arial"/>
                <a:cs typeface="Arial"/>
              </a:rPr>
              <a:t> </a:t>
            </a:r>
            <a:r>
              <a:rPr sz="800" dirty="0">
                <a:latin typeface="Arial"/>
                <a:cs typeface="Arial"/>
              </a:rPr>
              <a:t>not</a:t>
            </a:r>
            <a:r>
              <a:rPr sz="800" spc="-5" dirty="0">
                <a:latin typeface="Arial"/>
                <a:cs typeface="Arial"/>
              </a:rPr>
              <a:t> </a:t>
            </a:r>
            <a:r>
              <a:rPr sz="800" dirty="0">
                <a:latin typeface="Arial"/>
                <a:cs typeface="Arial"/>
              </a:rPr>
              <a:t>be</a:t>
            </a:r>
            <a:r>
              <a:rPr sz="800" spc="-10" dirty="0">
                <a:latin typeface="Arial"/>
                <a:cs typeface="Arial"/>
              </a:rPr>
              <a:t> </a:t>
            </a:r>
            <a:r>
              <a:rPr sz="800" dirty="0">
                <a:latin typeface="Arial"/>
                <a:cs typeface="Arial"/>
              </a:rPr>
              <a:t>available</a:t>
            </a:r>
            <a:r>
              <a:rPr sz="800" spc="-5" dirty="0">
                <a:latin typeface="Arial"/>
                <a:cs typeface="Arial"/>
              </a:rPr>
              <a:t> </a:t>
            </a:r>
            <a:r>
              <a:rPr sz="800" dirty="0">
                <a:latin typeface="Arial"/>
                <a:cs typeface="Arial"/>
              </a:rPr>
              <a:t>at</a:t>
            </a:r>
            <a:r>
              <a:rPr sz="800" spc="-10" dirty="0">
                <a:latin typeface="Arial"/>
                <a:cs typeface="Arial"/>
              </a:rPr>
              <a:t> </a:t>
            </a:r>
            <a:r>
              <a:rPr sz="800" dirty="0">
                <a:latin typeface="Arial"/>
                <a:cs typeface="Arial"/>
              </a:rPr>
              <a:t>all</a:t>
            </a:r>
            <a:r>
              <a:rPr sz="800" spc="-20" dirty="0">
                <a:latin typeface="Arial"/>
                <a:cs typeface="Arial"/>
              </a:rPr>
              <a:t> </a:t>
            </a:r>
            <a:r>
              <a:rPr sz="800" dirty="0">
                <a:latin typeface="Arial"/>
                <a:cs typeface="Arial"/>
              </a:rPr>
              <a:t>firms</a:t>
            </a:r>
            <a:r>
              <a:rPr sz="800" b="1" dirty="0">
                <a:latin typeface="Arial"/>
                <a:cs typeface="Arial"/>
              </a:rPr>
              <a:t>.</a:t>
            </a:r>
            <a:r>
              <a:rPr sz="800" b="1" spc="-25" dirty="0">
                <a:latin typeface="Arial"/>
                <a:cs typeface="Arial"/>
              </a:rPr>
              <a:t> </a:t>
            </a:r>
            <a:r>
              <a:rPr sz="800" b="1" dirty="0">
                <a:latin typeface="Arial"/>
                <a:cs typeface="Arial"/>
              </a:rPr>
              <a:t>2</a:t>
            </a:r>
            <a:r>
              <a:rPr sz="800" b="1" spc="-10" dirty="0">
                <a:latin typeface="Arial"/>
                <a:cs typeface="Arial"/>
              </a:rPr>
              <a:t> </a:t>
            </a:r>
            <a:r>
              <a:rPr sz="800" dirty="0">
                <a:latin typeface="Arial"/>
                <a:cs typeface="Arial"/>
              </a:rPr>
              <a:t>Clients</a:t>
            </a:r>
            <a:r>
              <a:rPr sz="800" spc="-20" dirty="0">
                <a:latin typeface="Arial"/>
                <a:cs typeface="Arial"/>
              </a:rPr>
              <a:t> </a:t>
            </a:r>
            <a:r>
              <a:rPr sz="800" dirty="0">
                <a:latin typeface="Arial"/>
                <a:cs typeface="Arial"/>
              </a:rPr>
              <a:t>only</a:t>
            </a:r>
            <a:r>
              <a:rPr sz="800" spc="-5" dirty="0">
                <a:latin typeface="Arial"/>
                <a:cs typeface="Arial"/>
              </a:rPr>
              <a:t> </a:t>
            </a:r>
            <a:r>
              <a:rPr sz="800" dirty="0">
                <a:latin typeface="Arial"/>
                <a:cs typeface="Arial"/>
              </a:rPr>
              <a:t>qualify</a:t>
            </a:r>
            <a:r>
              <a:rPr sz="800" spc="-10" dirty="0">
                <a:latin typeface="Arial"/>
                <a:cs typeface="Arial"/>
              </a:rPr>
              <a:t> </a:t>
            </a:r>
            <a:r>
              <a:rPr sz="800" dirty="0">
                <a:latin typeface="Arial"/>
                <a:cs typeface="Arial"/>
              </a:rPr>
              <a:t>for</a:t>
            </a:r>
            <a:r>
              <a:rPr sz="800" spc="-20" dirty="0">
                <a:latin typeface="Arial"/>
                <a:cs typeface="Arial"/>
              </a:rPr>
              <a:t> </a:t>
            </a:r>
            <a:r>
              <a:rPr sz="800" dirty="0">
                <a:latin typeface="Arial"/>
                <a:cs typeface="Arial"/>
              </a:rPr>
              <a:t>NAV</a:t>
            </a:r>
            <a:r>
              <a:rPr sz="800" spc="-10" dirty="0">
                <a:latin typeface="Arial"/>
                <a:cs typeface="Arial"/>
              </a:rPr>
              <a:t> </a:t>
            </a:r>
            <a:r>
              <a:rPr sz="800" dirty="0">
                <a:latin typeface="Arial"/>
                <a:cs typeface="Arial"/>
              </a:rPr>
              <a:t>in</a:t>
            </a:r>
            <a:r>
              <a:rPr sz="800" spc="-15" dirty="0">
                <a:latin typeface="Arial"/>
                <a:cs typeface="Arial"/>
              </a:rPr>
              <a:t> </a:t>
            </a:r>
            <a:r>
              <a:rPr sz="800" dirty="0">
                <a:latin typeface="Arial"/>
                <a:cs typeface="Arial"/>
              </a:rPr>
              <a:t>certain</a:t>
            </a:r>
            <a:r>
              <a:rPr sz="800" spc="-5" dirty="0">
                <a:latin typeface="Arial"/>
                <a:cs typeface="Arial"/>
              </a:rPr>
              <a:t> </a:t>
            </a:r>
            <a:r>
              <a:rPr sz="800" spc="-10" dirty="0">
                <a:latin typeface="Arial"/>
                <a:cs typeface="Arial"/>
              </a:rPr>
              <a:t>circumstances.</a:t>
            </a:r>
            <a:endParaRPr sz="800">
              <a:latin typeface="Arial"/>
              <a:cs typeface="Arial"/>
            </a:endParaRPr>
          </a:p>
        </p:txBody>
      </p:sp>
      <p:sp>
        <p:nvSpPr>
          <p:cNvPr id="5" name="object 5"/>
          <p:cNvSpPr txBox="1">
            <a:spLocks noGrp="1"/>
          </p:cNvSpPr>
          <p:nvPr>
            <p:ph type="sldNum" sz="quarter" idx="7"/>
          </p:nvPr>
        </p:nvSpPr>
        <p:spPr>
          <a:prstGeom prst="rect">
            <a:avLst/>
          </a:prstGeom>
        </p:spPr>
        <p:txBody>
          <a:bodyPr vert="horz" wrap="square" lIns="0" tIns="2540" rIns="0" bIns="0" rtlCol="0">
            <a:spAutoFit/>
          </a:bodyPr>
          <a:lstStyle/>
          <a:p>
            <a:pPr marL="38100">
              <a:lnSpc>
                <a:spcPct val="100000"/>
              </a:lnSpc>
              <a:spcBef>
                <a:spcPts val="20"/>
              </a:spcBef>
            </a:pPr>
            <a:fld id="{81D60167-4931-47E6-BA6A-407CBD079E47}" type="slidenum">
              <a:rPr spc="-25" dirty="0"/>
              <a:t>39</a:t>
            </a:fld>
            <a:endParaRPr spc="-25" dirty="0"/>
          </a:p>
        </p:txBody>
      </p:sp>
      <p:graphicFrame>
        <p:nvGraphicFramePr>
          <p:cNvPr id="3" name="object 3"/>
          <p:cNvGraphicFramePr>
            <a:graphicFrameLocks noGrp="1"/>
          </p:cNvGraphicFramePr>
          <p:nvPr/>
        </p:nvGraphicFramePr>
        <p:xfrm>
          <a:off x="1096962" y="2198469"/>
          <a:ext cx="6938008" cy="2045970"/>
        </p:xfrm>
        <a:graphic>
          <a:graphicData uri="http://schemas.openxmlformats.org/drawingml/2006/table">
            <a:tbl>
              <a:tblPr firstRow="1" bandRow="1">
                <a:tableStyleId>{2D5ABB26-0587-4C30-8999-92F81FD0307C}</a:tableStyleId>
              </a:tblPr>
              <a:tblGrid>
                <a:gridCol w="3469004">
                  <a:extLst>
                    <a:ext uri="{9D8B030D-6E8A-4147-A177-3AD203B41FA5}">
                      <a16:colId xmlns:a16="http://schemas.microsoft.com/office/drawing/2014/main" val="20000"/>
                    </a:ext>
                  </a:extLst>
                </a:gridCol>
                <a:gridCol w="3469004">
                  <a:extLst>
                    <a:ext uri="{9D8B030D-6E8A-4147-A177-3AD203B41FA5}">
                      <a16:colId xmlns:a16="http://schemas.microsoft.com/office/drawing/2014/main" val="20001"/>
                    </a:ext>
                  </a:extLst>
                </a:gridCol>
              </a:tblGrid>
              <a:tr h="780415">
                <a:tc>
                  <a:txBody>
                    <a:bodyPr/>
                    <a:lstStyle/>
                    <a:p>
                      <a:pPr marL="40005" algn="ctr">
                        <a:lnSpc>
                          <a:spcPct val="100000"/>
                        </a:lnSpc>
                        <a:spcBef>
                          <a:spcPts val="1550"/>
                        </a:spcBef>
                      </a:pPr>
                      <a:r>
                        <a:rPr sz="2400" b="1" dirty="0">
                          <a:solidFill>
                            <a:srgbClr val="FFFFFF"/>
                          </a:solidFill>
                          <a:latin typeface="Arial"/>
                          <a:cs typeface="Arial"/>
                        </a:rPr>
                        <a:t>Share</a:t>
                      </a:r>
                      <a:r>
                        <a:rPr sz="2400" b="1" spc="-10" dirty="0">
                          <a:solidFill>
                            <a:srgbClr val="FFFFFF"/>
                          </a:solidFill>
                          <a:latin typeface="Arial"/>
                          <a:cs typeface="Arial"/>
                        </a:rPr>
                        <a:t> classes</a:t>
                      </a:r>
                      <a:endParaRPr sz="2400">
                        <a:latin typeface="Arial"/>
                        <a:cs typeface="Arial"/>
                      </a:endParaRPr>
                    </a:p>
                  </a:txBody>
                  <a:tcPr marL="0" marR="0" marT="196850" marB="0">
                    <a:lnL w="12700">
                      <a:solidFill>
                        <a:srgbClr val="00A757"/>
                      </a:solidFill>
                      <a:prstDash val="solid"/>
                    </a:lnL>
                    <a:lnT w="12700">
                      <a:solidFill>
                        <a:srgbClr val="00A757"/>
                      </a:solidFill>
                      <a:prstDash val="solid"/>
                    </a:lnT>
                    <a:solidFill>
                      <a:srgbClr val="00A757"/>
                    </a:solidFill>
                  </a:tcPr>
                </a:tc>
                <a:tc>
                  <a:txBody>
                    <a:bodyPr/>
                    <a:lstStyle/>
                    <a:p>
                      <a:pPr marL="763905">
                        <a:lnSpc>
                          <a:spcPct val="100000"/>
                        </a:lnSpc>
                        <a:spcBef>
                          <a:spcPts val="1550"/>
                        </a:spcBef>
                      </a:pPr>
                      <a:r>
                        <a:rPr sz="2400" b="1" spc="-10" dirty="0">
                          <a:solidFill>
                            <a:srgbClr val="FFFFFF"/>
                          </a:solidFill>
                          <a:latin typeface="Arial"/>
                          <a:cs typeface="Arial"/>
                        </a:rPr>
                        <a:t>Broker-dealer</a:t>
                      </a:r>
                      <a:endParaRPr sz="2400">
                        <a:latin typeface="Arial"/>
                        <a:cs typeface="Arial"/>
                      </a:endParaRPr>
                    </a:p>
                  </a:txBody>
                  <a:tcPr marL="0" marR="0" marT="196850" marB="0">
                    <a:lnR w="9525">
                      <a:solidFill>
                        <a:srgbClr val="0000C1"/>
                      </a:solidFill>
                      <a:prstDash val="solid"/>
                    </a:lnR>
                    <a:solidFill>
                      <a:srgbClr val="0000C1"/>
                    </a:solidFill>
                  </a:tcPr>
                </a:tc>
                <a:extLst>
                  <a:ext uri="{0D108BD9-81ED-4DB2-BD59-A6C34878D82A}">
                    <a16:rowId xmlns:a16="http://schemas.microsoft.com/office/drawing/2014/main" val="10000"/>
                  </a:ext>
                </a:extLst>
              </a:tr>
              <a:tr h="1265555">
                <a:tc>
                  <a:txBody>
                    <a:bodyPr/>
                    <a:lstStyle/>
                    <a:p>
                      <a:pPr>
                        <a:lnSpc>
                          <a:spcPct val="100000"/>
                        </a:lnSpc>
                        <a:spcBef>
                          <a:spcPts val="15"/>
                        </a:spcBef>
                      </a:pPr>
                      <a:endParaRPr sz="3050">
                        <a:latin typeface="Times New Roman"/>
                        <a:cs typeface="Times New Roman"/>
                      </a:endParaRPr>
                    </a:p>
                    <a:p>
                      <a:pPr algn="ctr">
                        <a:lnSpc>
                          <a:spcPct val="100000"/>
                        </a:lnSpc>
                      </a:pPr>
                      <a:r>
                        <a:rPr sz="2300" dirty="0">
                          <a:latin typeface="Arial"/>
                          <a:cs typeface="Arial"/>
                        </a:rPr>
                        <a:t>A,</a:t>
                      </a:r>
                      <a:r>
                        <a:rPr sz="2300" spc="-70" dirty="0">
                          <a:latin typeface="Arial"/>
                          <a:cs typeface="Arial"/>
                        </a:rPr>
                        <a:t> </a:t>
                      </a:r>
                      <a:r>
                        <a:rPr sz="2300" dirty="0">
                          <a:latin typeface="Arial"/>
                          <a:cs typeface="Arial"/>
                        </a:rPr>
                        <a:t>C,</a:t>
                      </a:r>
                      <a:r>
                        <a:rPr sz="2300" spc="-80" dirty="0">
                          <a:latin typeface="Arial"/>
                          <a:cs typeface="Arial"/>
                        </a:rPr>
                        <a:t> </a:t>
                      </a:r>
                      <a:r>
                        <a:rPr sz="2300" spc="-30" dirty="0">
                          <a:latin typeface="Arial"/>
                          <a:cs typeface="Arial"/>
                        </a:rPr>
                        <a:t>F,</a:t>
                      </a:r>
                      <a:r>
                        <a:rPr sz="1800" b="1" spc="-44" baseline="41666" dirty="0">
                          <a:latin typeface="Arial"/>
                          <a:cs typeface="Arial"/>
                        </a:rPr>
                        <a:t>1</a:t>
                      </a:r>
                      <a:r>
                        <a:rPr sz="1800" b="1" spc="330" baseline="41666" dirty="0">
                          <a:latin typeface="Arial"/>
                          <a:cs typeface="Arial"/>
                        </a:rPr>
                        <a:t> </a:t>
                      </a:r>
                      <a:r>
                        <a:rPr sz="2300" dirty="0">
                          <a:latin typeface="Arial"/>
                          <a:cs typeface="Arial"/>
                        </a:rPr>
                        <a:t>and</a:t>
                      </a:r>
                      <a:r>
                        <a:rPr sz="2300" spc="-80" dirty="0">
                          <a:latin typeface="Arial"/>
                          <a:cs typeface="Arial"/>
                        </a:rPr>
                        <a:t> </a:t>
                      </a:r>
                      <a:r>
                        <a:rPr sz="2300" spc="-20" dirty="0">
                          <a:latin typeface="Arial"/>
                          <a:cs typeface="Arial"/>
                        </a:rPr>
                        <a:t>NAV</a:t>
                      </a:r>
                      <a:r>
                        <a:rPr sz="1800" b="1" spc="-30" baseline="41666" dirty="0">
                          <a:latin typeface="Arial"/>
                          <a:cs typeface="Arial"/>
                        </a:rPr>
                        <a:t>2</a:t>
                      </a:r>
                      <a:endParaRPr sz="1800" baseline="41666">
                        <a:latin typeface="Arial"/>
                        <a:cs typeface="Arial"/>
                      </a:endParaRPr>
                    </a:p>
                  </a:txBody>
                  <a:tcPr marL="0" marR="0" marT="1905" marB="0">
                    <a:lnL w="12700">
                      <a:solidFill>
                        <a:srgbClr val="00A757"/>
                      </a:solidFill>
                      <a:prstDash val="solid"/>
                    </a:lnL>
                    <a:lnB w="12700">
                      <a:solidFill>
                        <a:srgbClr val="00A757"/>
                      </a:solidFill>
                      <a:prstDash val="solid"/>
                    </a:lnB>
                    <a:solidFill>
                      <a:srgbClr val="E7F0EA"/>
                    </a:solidFill>
                  </a:tcPr>
                </a:tc>
                <a:tc>
                  <a:txBody>
                    <a:bodyPr/>
                    <a:lstStyle/>
                    <a:p>
                      <a:pPr marL="736600" marR="728980" indent="233679">
                        <a:lnSpc>
                          <a:spcPct val="100000"/>
                        </a:lnSpc>
                        <a:spcBef>
                          <a:spcPts val="2140"/>
                        </a:spcBef>
                      </a:pPr>
                      <a:r>
                        <a:rPr sz="2300" dirty="0">
                          <a:latin typeface="Arial"/>
                          <a:cs typeface="Arial"/>
                        </a:rPr>
                        <a:t>Sold</a:t>
                      </a:r>
                      <a:r>
                        <a:rPr sz="2300" spc="-65" dirty="0">
                          <a:latin typeface="Arial"/>
                          <a:cs typeface="Arial"/>
                        </a:rPr>
                        <a:t> </a:t>
                      </a:r>
                      <a:r>
                        <a:rPr sz="2300" spc="-10" dirty="0">
                          <a:latin typeface="Arial"/>
                          <a:cs typeface="Arial"/>
                        </a:rPr>
                        <a:t>versus </a:t>
                      </a:r>
                      <a:r>
                        <a:rPr sz="2300" dirty="0">
                          <a:latin typeface="Arial"/>
                          <a:cs typeface="Arial"/>
                        </a:rPr>
                        <a:t>direct</a:t>
                      </a:r>
                      <a:r>
                        <a:rPr sz="2300" spc="-75" dirty="0">
                          <a:latin typeface="Arial"/>
                          <a:cs typeface="Arial"/>
                        </a:rPr>
                        <a:t> </a:t>
                      </a:r>
                      <a:r>
                        <a:rPr sz="2300" spc="-10" dirty="0">
                          <a:latin typeface="Arial"/>
                          <a:cs typeface="Arial"/>
                        </a:rPr>
                        <a:t>purchase</a:t>
                      </a:r>
                      <a:endParaRPr sz="2300">
                        <a:latin typeface="Arial"/>
                        <a:cs typeface="Arial"/>
                      </a:endParaRPr>
                    </a:p>
                  </a:txBody>
                  <a:tcPr marL="0" marR="0" marT="271780" marB="0">
                    <a:lnR w="9525">
                      <a:solidFill>
                        <a:srgbClr val="0000C1"/>
                      </a:solidFill>
                      <a:prstDash val="solid"/>
                    </a:lnR>
                    <a:lnB w="9525">
                      <a:solidFill>
                        <a:srgbClr val="0000C1"/>
                      </a:solidFill>
                      <a:prstDash val="solid"/>
                    </a:lnB>
                    <a:solidFill>
                      <a:srgbClr val="E7E7F4"/>
                    </a:solidFill>
                  </a:tcPr>
                </a:tc>
                <a:extLst>
                  <a:ext uri="{0D108BD9-81ED-4DB2-BD59-A6C34878D82A}">
                    <a16:rowId xmlns:a16="http://schemas.microsoft.com/office/drawing/2014/main" val="10001"/>
                  </a:ext>
                </a:extLst>
              </a:tr>
            </a:tbl>
          </a:graphicData>
        </a:graphic>
      </p:graphicFrame>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385762" y="433068"/>
            <a:ext cx="2631440" cy="391160"/>
          </a:xfrm>
          <a:prstGeom prst="rect">
            <a:avLst/>
          </a:prstGeom>
        </p:spPr>
        <p:txBody>
          <a:bodyPr vert="horz" wrap="square" lIns="0" tIns="12700" rIns="0" bIns="0" rtlCol="0">
            <a:spAutoFit/>
          </a:bodyPr>
          <a:lstStyle/>
          <a:p>
            <a:pPr marL="12700">
              <a:lnSpc>
                <a:spcPct val="100000"/>
              </a:lnSpc>
              <a:spcBef>
                <a:spcPts val="100"/>
              </a:spcBef>
            </a:pPr>
            <a:r>
              <a:rPr sz="2400" b="1" dirty="0">
                <a:latin typeface="Arial"/>
                <a:cs typeface="Arial"/>
              </a:rPr>
              <a:t>529</a:t>
            </a:r>
            <a:r>
              <a:rPr sz="2400" b="1" spc="-20" dirty="0">
                <a:latin typeface="Arial"/>
                <a:cs typeface="Arial"/>
              </a:rPr>
              <a:t> </a:t>
            </a:r>
            <a:r>
              <a:rPr sz="2400" b="1" dirty="0">
                <a:latin typeface="Arial"/>
                <a:cs typeface="Arial"/>
              </a:rPr>
              <a:t>plan</a:t>
            </a:r>
            <a:r>
              <a:rPr sz="2400" b="1" spc="-20" dirty="0">
                <a:latin typeface="Arial"/>
                <a:cs typeface="Arial"/>
              </a:rPr>
              <a:t> </a:t>
            </a:r>
            <a:r>
              <a:rPr sz="2400" b="1" spc="-10" dirty="0">
                <a:latin typeface="Arial"/>
                <a:cs typeface="Arial"/>
              </a:rPr>
              <a:t>overview</a:t>
            </a:r>
            <a:endParaRPr sz="2400">
              <a:latin typeface="Arial"/>
              <a:cs typeface="Arial"/>
            </a:endParaRPr>
          </a:p>
        </p:txBody>
      </p:sp>
      <p:grpSp>
        <p:nvGrpSpPr>
          <p:cNvPr id="3" name="object 3"/>
          <p:cNvGrpSpPr/>
          <p:nvPr/>
        </p:nvGrpSpPr>
        <p:grpSpPr>
          <a:xfrm>
            <a:off x="6211061" y="2595372"/>
            <a:ext cx="1640205" cy="3866515"/>
            <a:chOff x="6211061" y="2595372"/>
            <a:chExt cx="1640205" cy="3866515"/>
          </a:xfrm>
        </p:grpSpPr>
        <p:pic>
          <p:nvPicPr>
            <p:cNvPr id="4" name="object 4"/>
            <p:cNvPicPr/>
            <p:nvPr/>
          </p:nvPicPr>
          <p:blipFill>
            <a:blip r:embed="rId3" cstate="print"/>
            <a:stretch>
              <a:fillRect/>
            </a:stretch>
          </p:blipFill>
          <p:spPr>
            <a:xfrm>
              <a:off x="6211061" y="2595372"/>
              <a:ext cx="1639823" cy="3866387"/>
            </a:xfrm>
            <a:prstGeom prst="rect">
              <a:avLst/>
            </a:prstGeom>
          </p:spPr>
        </p:pic>
        <p:sp>
          <p:nvSpPr>
            <p:cNvPr id="5" name="object 5"/>
            <p:cNvSpPr/>
            <p:nvPr/>
          </p:nvSpPr>
          <p:spPr>
            <a:xfrm>
              <a:off x="6831317" y="2992373"/>
              <a:ext cx="399415" cy="3129915"/>
            </a:xfrm>
            <a:custGeom>
              <a:avLst/>
              <a:gdLst/>
              <a:ahLst/>
              <a:cxnLst/>
              <a:rect l="l" t="t" r="r" b="b"/>
              <a:pathLst>
                <a:path w="399415" h="3129915">
                  <a:moveTo>
                    <a:pt x="399161" y="2547289"/>
                  </a:moveTo>
                  <a:lnTo>
                    <a:pt x="393446" y="2501849"/>
                  </a:lnTo>
                  <a:lnTo>
                    <a:pt x="377888" y="2460015"/>
                  </a:lnTo>
                  <a:lnTo>
                    <a:pt x="353631" y="2423134"/>
                  </a:lnTo>
                  <a:lnTo>
                    <a:pt x="321779" y="2392591"/>
                  </a:lnTo>
                  <a:lnTo>
                    <a:pt x="283476" y="2369705"/>
                  </a:lnTo>
                  <a:lnTo>
                    <a:pt x="239839" y="2355837"/>
                  </a:lnTo>
                  <a:lnTo>
                    <a:pt x="239839" y="2276856"/>
                  </a:lnTo>
                  <a:lnTo>
                    <a:pt x="160896" y="2276856"/>
                  </a:lnTo>
                  <a:lnTo>
                    <a:pt x="160896" y="2355837"/>
                  </a:lnTo>
                  <a:lnTo>
                    <a:pt x="116941" y="2369439"/>
                  </a:lnTo>
                  <a:lnTo>
                    <a:pt x="78308" y="2392184"/>
                  </a:lnTo>
                  <a:lnTo>
                    <a:pt x="46139" y="2422715"/>
                  </a:lnTo>
                  <a:lnTo>
                    <a:pt x="21615" y="2459647"/>
                  </a:lnTo>
                  <a:lnTo>
                    <a:pt x="5842" y="2501633"/>
                  </a:lnTo>
                  <a:lnTo>
                    <a:pt x="0" y="2547289"/>
                  </a:lnTo>
                  <a:lnTo>
                    <a:pt x="5753" y="2592501"/>
                  </a:lnTo>
                  <a:lnTo>
                    <a:pt x="21069" y="2633903"/>
                  </a:lnTo>
                  <a:lnTo>
                    <a:pt x="44780" y="2670302"/>
                  </a:lnTo>
                  <a:lnTo>
                    <a:pt x="75679" y="2700566"/>
                  </a:lnTo>
                  <a:lnTo>
                    <a:pt x="112585" y="2723489"/>
                  </a:lnTo>
                  <a:lnTo>
                    <a:pt x="154279" y="2737916"/>
                  </a:lnTo>
                  <a:lnTo>
                    <a:pt x="199580" y="2742692"/>
                  </a:lnTo>
                  <a:lnTo>
                    <a:pt x="244513" y="2753499"/>
                  </a:lnTo>
                  <a:lnTo>
                    <a:pt x="280555" y="2779788"/>
                  </a:lnTo>
                  <a:lnTo>
                    <a:pt x="304126" y="2817672"/>
                  </a:lnTo>
                  <a:lnTo>
                    <a:pt x="311607" y="2863291"/>
                  </a:lnTo>
                  <a:lnTo>
                    <a:pt x="300812" y="2908249"/>
                  </a:lnTo>
                  <a:lnTo>
                    <a:pt x="274535" y="2944317"/>
                  </a:lnTo>
                  <a:lnTo>
                    <a:pt x="236651" y="2967888"/>
                  </a:lnTo>
                  <a:lnTo>
                    <a:pt x="191058" y="2975368"/>
                  </a:lnTo>
                  <a:lnTo>
                    <a:pt x="147167" y="2965043"/>
                  </a:lnTo>
                  <a:lnTo>
                    <a:pt x="111569" y="2939859"/>
                  </a:lnTo>
                  <a:lnTo>
                    <a:pt x="87693" y="2903359"/>
                  </a:lnTo>
                  <a:lnTo>
                    <a:pt x="78955" y="2859113"/>
                  </a:lnTo>
                  <a:lnTo>
                    <a:pt x="0" y="2859113"/>
                  </a:lnTo>
                  <a:lnTo>
                    <a:pt x="5842" y="2904769"/>
                  </a:lnTo>
                  <a:lnTo>
                    <a:pt x="21615" y="2946755"/>
                  </a:lnTo>
                  <a:lnTo>
                    <a:pt x="46139" y="2983687"/>
                  </a:lnTo>
                  <a:lnTo>
                    <a:pt x="78308" y="3014218"/>
                  </a:lnTo>
                  <a:lnTo>
                    <a:pt x="116941" y="3036963"/>
                  </a:lnTo>
                  <a:lnTo>
                    <a:pt x="160896" y="3050565"/>
                  </a:lnTo>
                  <a:lnTo>
                    <a:pt x="160896" y="3129546"/>
                  </a:lnTo>
                  <a:lnTo>
                    <a:pt x="239839" y="3129546"/>
                  </a:lnTo>
                  <a:lnTo>
                    <a:pt x="239839" y="3050565"/>
                  </a:lnTo>
                  <a:lnTo>
                    <a:pt x="282867" y="3037332"/>
                  </a:lnTo>
                  <a:lnTo>
                    <a:pt x="320548" y="3015411"/>
                  </a:lnTo>
                  <a:lnTo>
                    <a:pt x="351942" y="2986163"/>
                  </a:lnTo>
                  <a:lnTo>
                    <a:pt x="376123" y="2950946"/>
                  </a:lnTo>
                  <a:lnTo>
                    <a:pt x="392150" y="2911132"/>
                  </a:lnTo>
                  <a:lnTo>
                    <a:pt x="399084" y="2868079"/>
                  </a:lnTo>
                  <a:lnTo>
                    <a:pt x="395986" y="2823159"/>
                  </a:lnTo>
                  <a:lnTo>
                    <a:pt x="382066" y="2778595"/>
                  </a:lnTo>
                  <a:lnTo>
                    <a:pt x="358711" y="2739631"/>
                  </a:lnTo>
                  <a:lnTo>
                    <a:pt x="327367" y="2707462"/>
                  </a:lnTo>
                  <a:lnTo>
                    <a:pt x="289534" y="2683294"/>
                  </a:lnTo>
                  <a:lnTo>
                    <a:pt x="246659" y="2668308"/>
                  </a:lnTo>
                  <a:lnTo>
                    <a:pt x="199580" y="2663710"/>
                  </a:lnTo>
                  <a:lnTo>
                    <a:pt x="153327" y="2655163"/>
                  </a:lnTo>
                  <a:lnTo>
                    <a:pt x="115227" y="2630436"/>
                  </a:lnTo>
                  <a:lnTo>
                    <a:pt x="89154" y="2593238"/>
                  </a:lnTo>
                  <a:lnTo>
                    <a:pt x="78955" y="2547289"/>
                  </a:lnTo>
                  <a:lnTo>
                    <a:pt x="90830" y="2500795"/>
                  </a:lnTo>
                  <a:lnTo>
                    <a:pt x="118643" y="2463762"/>
                  </a:lnTo>
                  <a:lnTo>
                    <a:pt x="158318" y="2439860"/>
                  </a:lnTo>
                  <a:lnTo>
                    <a:pt x="205752" y="2432786"/>
                  </a:lnTo>
                  <a:lnTo>
                    <a:pt x="249288" y="2443315"/>
                  </a:lnTo>
                  <a:lnTo>
                    <a:pt x="284988" y="2468016"/>
                  </a:lnTo>
                  <a:lnTo>
                    <a:pt x="309689" y="2503741"/>
                  </a:lnTo>
                  <a:lnTo>
                    <a:pt x="320205" y="2547289"/>
                  </a:lnTo>
                  <a:lnTo>
                    <a:pt x="399161" y="2547289"/>
                  </a:lnTo>
                  <a:close/>
                </a:path>
                <a:path w="399415" h="3129915">
                  <a:moveTo>
                    <a:pt x="399161" y="1408861"/>
                  </a:moveTo>
                  <a:lnTo>
                    <a:pt x="393446" y="1363421"/>
                  </a:lnTo>
                  <a:lnTo>
                    <a:pt x="377888" y="1321587"/>
                  </a:lnTo>
                  <a:lnTo>
                    <a:pt x="353631" y="1284706"/>
                  </a:lnTo>
                  <a:lnTo>
                    <a:pt x="321779" y="1254163"/>
                  </a:lnTo>
                  <a:lnTo>
                    <a:pt x="283476" y="1231277"/>
                  </a:lnTo>
                  <a:lnTo>
                    <a:pt x="239839" y="1217409"/>
                  </a:lnTo>
                  <a:lnTo>
                    <a:pt x="239839" y="1138428"/>
                  </a:lnTo>
                  <a:lnTo>
                    <a:pt x="160896" y="1138428"/>
                  </a:lnTo>
                  <a:lnTo>
                    <a:pt x="160896" y="1217409"/>
                  </a:lnTo>
                  <a:lnTo>
                    <a:pt x="116941" y="1231011"/>
                  </a:lnTo>
                  <a:lnTo>
                    <a:pt x="78308" y="1253756"/>
                  </a:lnTo>
                  <a:lnTo>
                    <a:pt x="46139" y="1284287"/>
                  </a:lnTo>
                  <a:lnTo>
                    <a:pt x="21615" y="1321219"/>
                  </a:lnTo>
                  <a:lnTo>
                    <a:pt x="5842" y="1363205"/>
                  </a:lnTo>
                  <a:lnTo>
                    <a:pt x="0" y="1408861"/>
                  </a:lnTo>
                  <a:lnTo>
                    <a:pt x="5753" y="1454073"/>
                  </a:lnTo>
                  <a:lnTo>
                    <a:pt x="21069" y="1495475"/>
                  </a:lnTo>
                  <a:lnTo>
                    <a:pt x="44780" y="1531874"/>
                  </a:lnTo>
                  <a:lnTo>
                    <a:pt x="75679" y="1562138"/>
                  </a:lnTo>
                  <a:lnTo>
                    <a:pt x="112585" y="1585061"/>
                  </a:lnTo>
                  <a:lnTo>
                    <a:pt x="154279" y="1599488"/>
                  </a:lnTo>
                  <a:lnTo>
                    <a:pt x="199580" y="1604264"/>
                  </a:lnTo>
                  <a:lnTo>
                    <a:pt x="244513" y="1615071"/>
                  </a:lnTo>
                  <a:lnTo>
                    <a:pt x="280555" y="1641360"/>
                  </a:lnTo>
                  <a:lnTo>
                    <a:pt x="304126" y="1679244"/>
                  </a:lnTo>
                  <a:lnTo>
                    <a:pt x="311607" y="1724863"/>
                  </a:lnTo>
                  <a:lnTo>
                    <a:pt x="300812" y="1769821"/>
                  </a:lnTo>
                  <a:lnTo>
                    <a:pt x="274535" y="1805889"/>
                  </a:lnTo>
                  <a:lnTo>
                    <a:pt x="236651" y="1829460"/>
                  </a:lnTo>
                  <a:lnTo>
                    <a:pt x="191058" y="1836940"/>
                  </a:lnTo>
                  <a:lnTo>
                    <a:pt x="147167" y="1826615"/>
                  </a:lnTo>
                  <a:lnTo>
                    <a:pt x="111569" y="1801431"/>
                  </a:lnTo>
                  <a:lnTo>
                    <a:pt x="87693" y="1764931"/>
                  </a:lnTo>
                  <a:lnTo>
                    <a:pt x="78955" y="1720684"/>
                  </a:lnTo>
                  <a:lnTo>
                    <a:pt x="0" y="1720684"/>
                  </a:lnTo>
                  <a:lnTo>
                    <a:pt x="5842" y="1766341"/>
                  </a:lnTo>
                  <a:lnTo>
                    <a:pt x="21615" y="1808327"/>
                  </a:lnTo>
                  <a:lnTo>
                    <a:pt x="46139" y="1845259"/>
                  </a:lnTo>
                  <a:lnTo>
                    <a:pt x="78308" y="1875790"/>
                  </a:lnTo>
                  <a:lnTo>
                    <a:pt x="116941" y="1898535"/>
                  </a:lnTo>
                  <a:lnTo>
                    <a:pt x="160896" y="1912137"/>
                  </a:lnTo>
                  <a:lnTo>
                    <a:pt x="160896" y="1991118"/>
                  </a:lnTo>
                  <a:lnTo>
                    <a:pt x="239839" y="1991118"/>
                  </a:lnTo>
                  <a:lnTo>
                    <a:pt x="239839" y="1912137"/>
                  </a:lnTo>
                  <a:lnTo>
                    <a:pt x="282867" y="1898904"/>
                  </a:lnTo>
                  <a:lnTo>
                    <a:pt x="320548" y="1876983"/>
                  </a:lnTo>
                  <a:lnTo>
                    <a:pt x="351942" y="1847735"/>
                  </a:lnTo>
                  <a:lnTo>
                    <a:pt x="376123" y="1812518"/>
                  </a:lnTo>
                  <a:lnTo>
                    <a:pt x="392150" y="1772704"/>
                  </a:lnTo>
                  <a:lnTo>
                    <a:pt x="399084" y="1729651"/>
                  </a:lnTo>
                  <a:lnTo>
                    <a:pt x="395986" y="1684731"/>
                  </a:lnTo>
                  <a:lnTo>
                    <a:pt x="382066" y="1640166"/>
                  </a:lnTo>
                  <a:lnTo>
                    <a:pt x="358711" y="1601203"/>
                  </a:lnTo>
                  <a:lnTo>
                    <a:pt x="327367" y="1569034"/>
                  </a:lnTo>
                  <a:lnTo>
                    <a:pt x="289534" y="1544866"/>
                  </a:lnTo>
                  <a:lnTo>
                    <a:pt x="246659" y="1529880"/>
                  </a:lnTo>
                  <a:lnTo>
                    <a:pt x="199580" y="1525282"/>
                  </a:lnTo>
                  <a:lnTo>
                    <a:pt x="153327" y="1516735"/>
                  </a:lnTo>
                  <a:lnTo>
                    <a:pt x="115227" y="1492008"/>
                  </a:lnTo>
                  <a:lnTo>
                    <a:pt x="89154" y="1454810"/>
                  </a:lnTo>
                  <a:lnTo>
                    <a:pt x="78955" y="1408861"/>
                  </a:lnTo>
                  <a:lnTo>
                    <a:pt x="90830" y="1362367"/>
                  </a:lnTo>
                  <a:lnTo>
                    <a:pt x="118643" y="1325333"/>
                  </a:lnTo>
                  <a:lnTo>
                    <a:pt x="158318" y="1301432"/>
                  </a:lnTo>
                  <a:lnTo>
                    <a:pt x="205752" y="1294358"/>
                  </a:lnTo>
                  <a:lnTo>
                    <a:pt x="249288" y="1304886"/>
                  </a:lnTo>
                  <a:lnTo>
                    <a:pt x="284988" y="1329588"/>
                  </a:lnTo>
                  <a:lnTo>
                    <a:pt x="309689" y="1365313"/>
                  </a:lnTo>
                  <a:lnTo>
                    <a:pt x="320205" y="1408861"/>
                  </a:lnTo>
                  <a:lnTo>
                    <a:pt x="399161" y="1408861"/>
                  </a:lnTo>
                  <a:close/>
                </a:path>
                <a:path w="399415" h="3129915">
                  <a:moveTo>
                    <a:pt x="399161" y="270433"/>
                  </a:moveTo>
                  <a:lnTo>
                    <a:pt x="393446" y="224993"/>
                  </a:lnTo>
                  <a:lnTo>
                    <a:pt x="377888" y="183159"/>
                  </a:lnTo>
                  <a:lnTo>
                    <a:pt x="353631" y="146278"/>
                  </a:lnTo>
                  <a:lnTo>
                    <a:pt x="321779" y="115735"/>
                  </a:lnTo>
                  <a:lnTo>
                    <a:pt x="283476" y="92849"/>
                  </a:lnTo>
                  <a:lnTo>
                    <a:pt x="239839" y="78981"/>
                  </a:lnTo>
                  <a:lnTo>
                    <a:pt x="239839" y="0"/>
                  </a:lnTo>
                  <a:lnTo>
                    <a:pt x="160896" y="0"/>
                  </a:lnTo>
                  <a:lnTo>
                    <a:pt x="160896" y="78981"/>
                  </a:lnTo>
                  <a:lnTo>
                    <a:pt x="116941" y="92583"/>
                  </a:lnTo>
                  <a:lnTo>
                    <a:pt x="78308" y="115328"/>
                  </a:lnTo>
                  <a:lnTo>
                    <a:pt x="46139" y="145859"/>
                  </a:lnTo>
                  <a:lnTo>
                    <a:pt x="21615" y="182791"/>
                  </a:lnTo>
                  <a:lnTo>
                    <a:pt x="5842" y="224777"/>
                  </a:lnTo>
                  <a:lnTo>
                    <a:pt x="0" y="270433"/>
                  </a:lnTo>
                  <a:lnTo>
                    <a:pt x="5753" y="315645"/>
                  </a:lnTo>
                  <a:lnTo>
                    <a:pt x="21069" y="357047"/>
                  </a:lnTo>
                  <a:lnTo>
                    <a:pt x="44780" y="393446"/>
                  </a:lnTo>
                  <a:lnTo>
                    <a:pt x="75679" y="423710"/>
                  </a:lnTo>
                  <a:lnTo>
                    <a:pt x="112585" y="446633"/>
                  </a:lnTo>
                  <a:lnTo>
                    <a:pt x="154279" y="461060"/>
                  </a:lnTo>
                  <a:lnTo>
                    <a:pt x="199580" y="465836"/>
                  </a:lnTo>
                  <a:lnTo>
                    <a:pt x="244513" y="476643"/>
                  </a:lnTo>
                  <a:lnTo>
                    <a:pt x="280555" y="502932"/>
                  </a:lnTo>
                  <a:lnTo>
                    <a:pt x="304126" y="540816"/>
                  </a:lnTo>
                  <a:lnTo>
                    <a:pt x="311607" y="586435"/>
                  </a:lnTo>
                  <a:lnTo>
                    <a:pt x="300812" y="631393"/>
                  </a:lnTo>
                  <a:lnTo>
                    <a:pt x="274535" y="667461"/>
                  </a:lnTo>
                  <a:lnTo>
                    <a:pt x="236651" y="691032"/>
                  </a:lnTo>
                  <a:lnTo>
                    <a:pt x="191058" y="698512"/>
                  </a:lnTo>
                  <a:lnTo>
                    <a:pt x="147167" y="688187"/>
                  </a:lnTo>
                  <a:lnTo>
                    <a:pt x="111569" y="663003"/>
                  </a:lnTo>
                  <a:lnTo>
                    <a:pt x="87693" y="626503"/>
                  </a:lnTo>
                  <a:lnTo>
                    <a:pt x="78955" y="582256"/>
                  </a:lnTo>
                  <a:lnTo>
                    <a:pt x="0" y="582256"/>
                  </a:lnTo>
                  <a:lnTo>
                    <a:pt x="5842" y="627913"/>
                  </a:lnTo>
                  <a:lnTo>
                    <a:pt x="21615" y="669899"/>
                  </a:lnTo>
                  <a:lnTo>
                    <a:pt x="46139" y="706831"/>
                  </a:lnTo>
                  <a:lnTo>
                    <a:pt x="78308" y="737362"/>
                  </a:lnTo>
                  <a:lnTo>
                    <a:pt x="116941" y="760107"/>
                  </a:lnTo>
                  <a:lnTo>
                    <a:pt x="160896" y="773709"/>
                  </a:lnTo>
                  <a:lnTo>
                    <a:pt x="160896" y="852690"/>
                  </a:lnTo>
                  <a:lnTo>
                    <a:pt x="239839" y="852690"/>
                  </a:lnTo>
                  <a:lnTo>
                    <a:pt x="239839" y="773709"/>
                  </a:lnTo>
                  <a:lnTo>
                    <a:pt x="282867" y="760476"/>
                  </a:lnTo>
                  <a:lnTo>
                    <a:pt x="320548" y="738555"/>
                  </a:lnTo>
                  <a:lnTo>
                    <a:pt x="351942" y="709307"/>
                  </a:lnTo>
                  <a:lnTo>
                    <a:pt x="376123" y="674090"/>
                  </a:lnTo>
                  <a:lnTo>
                    <a:pt x="392150" y="634276"/>
                  </a:lnTo>
                  <a:lnTo>
                    <a:pt x="399084" y="591223"/>
                  </a:lnTo>
                  <a:lnTo>
                    <a:pt x="395986" y="546303"/>
                  </a:lnTo>
                  <a:lnTo>
                    <a:pt x="382066" y="501738"/>
                  </a:lnTo>
                  <a:lnTo>
                    <a:pt x="358711" y="462775"/>
                  </a:lnTo>
                  <a:lnTo>
                    <a:pt x="327367" y="430606"/>
                  </a:lnTo>
                  <a:lnTo>
                    <a:pt x="289534" y="406438"/>
                  </a:lnTo>
                  <a:lnTo>
                    <a:pt x="246659" y="391452"/>
                  </a:lnTo>
                  <a:lnTo>
                    <a:pt x="199580" y="386854"/>
                  </a:lnTo>
                  <a:lnTo>
                    <a:pt x="153327" y="378307"/>
                  </a:lnTo>
                  <a:lnTo>
                    <a:pt x="115227" y="353580"/>
                  </a:lnTo>
                  <a:lnTo>
                    <a:pt x="89154" y="316382"/>
                  </a:lnTo>
                  <a:lnTo>
                    <a:pt x="78955" y="270433"/>
                  </a:lnTo>
                  <a:lnTo>
                    <a:pt x="90830" y="223939"/>
                  </a:lnTo>
                  <a:lnTo>
                    <a:pt x="118643" y="186905"/>
                  </a:lnTo>
                  <a:lnTo>
                    <a:pt x="158318" y="163004"/>
                  </a:lnTo>
                  <a:lnTo>
                    <a:pt x="205752" y="155930"/>
                  </a:lnTo>
                  <a:lnTo>
                    <a:pt x="249288" y="166458"/>
                  </a:lnTo>
                  <a:lnTo>
                    <a:pt x="284988" y="191160"/>
                  </a:lnTo>
                  <a:lnTo>
                    <a:pt x="309689" y="226885"/>
                  </a:lnTo>
                  <a:lnTo>
                    <a:pt x="320205" y="270433"/>
                  </a:lnTo>
                  <a:lnTo>
                    <a:pt x="399161" y="270433"/>
                  </a:lnTo>
                  <a:close/>
                </a:path>
              </a:pathLst>
            </a:custGeom>
            <a:solidFill>
              <a:srgbClr val="FFFFFC"/>
            </a:solidFill>
          </p:spPr>
          <p:txBody>
            <a:bodyPr wrap="square" lIns="0" tIns="0" rIns="0" bIns="0" rtlCol="0"/>
            <a:lstStyle/>
            <a:p>
              <a:endParaRPr/>
            </a:p>
          </p:txBody>
        </p:sp>
      </p:grpSp>
      <p:sp>
        <p:nvSpPr>
          <p:cNvPr id="6" name="object 6"/>
          <p:cNvSpPr txBox="1">
            <a:spLocks noGrp="1"/>
          </p:cNvSpPr>
          <p:nvPr>
            <p:ph type="title"/>
          </p:nvPr>
        </p:nvSpPr>
        <p:spPr>
          <a:xfrm>
            <a:off x="6187616" y="1190106"/>
            <a:ext cx="1687830" cy="1321435"/>
          </a:xfrm>
          <a:prstGeom prst="rect">
            <a:avLst/>
          </a:prstGeom>
        </p:spPr>
        <p:txBody>
          <a:bodyPr vert="horz" wrap="square" lIns="0" tIns="12065" rIns="0" bIns="0" rtlCol="0">
            <a:spAutoFit/>
          </a:bodyPr>
          <a:lstStyle/>
          <a:p>
            <a:pPr algn="ctr">
              <a:lnSpc>
                <a:spcPts val="4420"/>
              </a:lnSpc>
              <a:spcBef>
                <a:spcPts val="95"/>
              </a:spcBef>
            </a:pPr>
            <a:r>
              <a:rPr sz="3800" spc="-10" dirty="0"/>
              <a:t>RISING</a:t>
            </a:r>
            <a:endParaRPr sz="3800"/>
          </a:p>
          <a:p>
            <a:pPr marL="275590" marR="268605" algn="ctr">
              <a:lnSpc>
                <a:spcPts val="2810"/>
              </a:lnSpc>
              <a:spcBef>
                <a:spcPts val="210"/>
              </a:spcBef>
            </a:pPr>
            <a:r>
              <a:rPr sz="2600" spc="-10" dirty="0"/>
              <a:t>college costs</a:t>
            </a:r>
            <a:endParaRPr sz="2600"/>
          </a:p>
        </p:txBody>
      </p:sp>
      <p:sp>
        <p:nvSpPr>
          <p:cNvPr id="9" name="object 9"/>
          <p:cNvSpPr txBox="1">
            <a:spLocks noGrp="1"/>
          </p:cNvSpPr>
          <p:nvPr>
            <p:ph type="sldNum" sz="quarter" idx="7"/>
          </p:nvPr>
        </p:nvSpPr>
        <p:spPr>
          <a:prstGeom prst="rect">
            <a:avLst/>
          </a:prstGeom>
        </p:spPr>
        <p:txBody>
          <a:bodyPr vert="horz" wrap="square" lIns="0" tIns="2540" rIns="0" bIns="0" rtlCol="0">
            <a:spAutoFit/>
          </a:bodyPr>
          <a:lstStyle/>
          <a:p>
            <a:pPr marL="94615">
              <a:lnSpc>
                <a:spcPct val="100000"/>
              </a:lnSpc>
              <a:spcBef>
                <a:spcPts val="20"/>
              </a:spcBef>
            </a:pPr>
            <a:fld id="{81D60167-4931-47E6-BA6A-407CBD079E47}" type="slidenum">
              <a:rPr spc="-5" dirty="0">
                <a:solidFill>
                  <a:srgbClr val="FFFFFF"/>
                </a:solidFill>
              </a:rPr>
              <a:t>4</a:t>
            </a:fld>
            <a:endParaRPr spc="-5" dirty="0">
              <a:solidFill>
                <a:srgbClr val="FFFFFF"/>
              </a:solidFill>
            </a:endParaRPr>
          </a:p>
        </p:txBody>
      </p:sp>
      <p:sp>
        <p:nvSpPr>
          <p:cNvPr id="7" name="object 7"/>
          <p:cNvSpPr txBox="1"/>
          <p:nvPr/>
        </p:nvSpPr>
        <p:spPr>
          <a:xfrm>
            <a:off x="388302" y="2739746"/>
            <a:ext cx="4346575" cy="2707640"/>
          </a:xfrm>
          <a:prstGeom prst="rect">
            <a:avLst/>
          </a:prstGeom>
        </p:spPr>
        <p:txBody>
          <a:bodyPr vert="horz" wrap="square" lIns="0" tIns="12700" rIns="0" bIns="0" rtlCol="0">
            <a:spAutoFit/>
          </a:bodyPr>
          <a:lstStyle/>
          <a:p>
            <a:pPr marL="12700">
              <a:lnSpc>
                <a:spcPct val="100000"/>
              </a:lnSpc>
              <a:spcBef>
                <a:spcPts val="100"/>
              </a:spcBef>
            </a:pPr>
            <a:r>
              <a:rPr sz="2400" b="1" dirty="0">
                <a:latin typeface="Arial"/>
                <a:cs typeface="Arial"/>
              </a:rPr>
              <a:t>No</a:t>
            </a:r>
            <a:r>
              <a:rPr sz="2400" b="1" spc="-20" dirty="0">
                <a:latin typeface="Arial"/>
                <a:cs typeface="Arial"/>
              </a:rPr>
              <a:t> </a:t>
            </a:r>
            <a:r>
              <a:rPr sz="2400" dirty="0">
                <a:latin typeface="Arial"/>
                <a:cs typeface="Arial"/>
              </a:rPr>
              <a:t>income </a:t>
            </a:r>
            <a:r>
              <a:rPr sz="2400" spc="-10" dirty="0">
                <a:latin typeface="Arial"/>
                <a:cs typeface="Arial"/>
              </a:rPr>
              <a:t>limitations</a:t>
            </a:r>
            <a:endParaRPr sz="2400">
              <a:latin typeface="Arial"/>
              <a:cs typeface="Arial"/>
            </a:endParaRPr>
          </a:p>
          <a:p>
            <a:pPr>
              <a:lnSpc>
                <a:spcPct val="100000"/>
              </a:lnSpc>
              <a:spcBef>
                <a:spcPts val="35"/>
              </a:spcBef>
            </a:pPr>
            <a:endParaRPr sz="2750">
              <a:latin typeface="Arial"/>
              <a:cs typeface="Arial"/>
            </a:endParaRPr>
          </a:p>
          <a:p>
            <a:pPr marL="12700">
              <a:lnSpc>
                <a:spcPct val="100000"/>
              </a:lnSpc>
            </a:pPr>
            <a:r>
              <a:rPr sz="2400" b="1" dirty="0">
                <a:latin typeface="Arial"/>
                <a:cs typeface="Arial"/>
              </a:rPr>
              <a:t>No</a:t>
            </a:r>
            <a:r>
              <a:rPr sz="2400" b="1" spc="-25" dirty="0">
                <a:latin typeface="Arial"/>
                <a:cs typeface="Arial"/>
              </a:rPr>
              <a:t> </a:t>
            </a:r>
            <a:r>
              <a:rPr sz="2400" dirty="0">
                <a:latin typeface="Arial"/>
                <a:cs typeface="Arial"/>
              </a:rPr>
              <a:t>adjusted</a:t>
            </a:r>
            <a:r>
              <a:rPr sz="2400" spc="5" dirty="0">
                <a:latin typeface="Arial"/>
                <a:cs typeface="Arial"/>
              </a:rPr>
              <a:t> </a:t>
            </a:r>
            <a:r>
              <a:rPr sz="2400" dirty="0">
                <a:latin typeface="Arial"/>
                <a:cs typeface="Arial"/>
              </a:rPr>
              <a:t>gross</a:t>
            </a:r>
            <a:r>
              <a:rPr sz="2400" spc="-15" dirty="0">
                <a:latin typeface="Arial"/>
                <a:cs typeface="Arial"/>
              </a:rPr>
              <a:t> </a:t>
            </a:r>
            <a:r>
              <a:rPr sz="2400" dirty="0">
                <a:latin typeface="Arial"/>
                <a:cs typeface="Arial"/>
              </a:rPr>
              <a:t>income</a:t>
            </a:r>
            <a:r>
              <a:rPr sz="2400" spc="-5" dirty="0">
                <a:latin typeface="Arial"/>
                <a:cs typeface="Arial"/>
              </a:rPr>
              <a:t> </a:t>
            </a:r>
            <a:r>
              <a:rPr sz="2400" spc="-10" dirty="0">
                <a:latin typeface="Arial"/>
                <a:cs typeface="Arial"/>
              </a:rPr>
              <a:t>limits</a:t>
            </a:r>
            <a:endParaRPr sz="2400">
              <a:latin typeface="Arial"/>
              <a:cs typeface="Arial"/>
            </a:endParaRPr>
          </a:p>
          <a:p>
            <a:pPr>
              <a:lnSpc>
                <a:spcPct val="100000"/>
              </a:lnSpc>
              <a:spcBef>
                <a:spcPts val="35"/>
              </a:spcBef>
            </a:pPr>
            <a:endParaRPr sz="2750">
              <a:latin typeface="Arial"/>
              <a:cs typeface="Arial"/>
            </a:endParaRPr>
          </a:p>
          <a:p>
            <a:pPr marL="12700">
              <a:lnSpc>
                <a:spcPct val="100000"/>
              </a:lnSpc>
            </a:pPr>
            <a:r>
              <a:rPr sz="2400" b="1" dirty="0">
                <a:latin typeface="Arial"/>
                <a:cs typeface="Arial"/>
              </a:rPr>
              <a:t>No</a:t>
            </a:r>
            <a:r>
              <a:rPr sz="2400" b="1" spc="-10" dirty="0">
                <a:latin typeface="Arial"/>
                <a:cs typeface="Arial"/>
              </a:rPr>
              <a:t> </a:t>
            </a:r>
            <a:r>
              <a:rPr sz="2400" dirty="0">
                <a:latin typeface="Arial"/>
                <a:cs typeface="Arial"/>
              </a:rPr>
              <a:t>age </a:t>
            </a:r>
            <a:r>
              <a:rPr sz="2400" spc="-10" dirty="0">
                <a:latin typeface="Arial"/>
                <a:cs typeface="Arial"/>
              </a:rPr>
              <a:t>limits</a:t>
            </a:r>
            <a:endParaRPr sz="2400">
              <a:latin typeface="Arial"/>
              <a:cs typeface="Arial"/>
            </a:endParaRPr>
          </a:p>
          <a:p>
            <a:pPr>
              <a:lnSpc>
                <a:spcPct val="100000"/>
              </a:lnSpc>
              <a:spcBef>
                <a:spcPts val="40"/>
              </a:spcBef>
            </a:pPr>
            <a:endParaRPr sz="2750">
              <a:latin typeface="Arial"/>
              <a:cs typeface="Arial"/>
            </a:endParaRPr>
          </a:p>
          <a:p>
            <a:pPr marL="12700">
              <a:lnSpc>
                <a:spcPct val="100000"/>
              </a:lnSpc>
            </a:pPr>
            <a:r>
              <a:rPr sz="2400" b="1" dirty="0">
                <a:latin typeface="Arial"/>
                <a:cs typeface="Arial"/>
              </a:rPr>
              <a:t>No</a:t>
            </a:r>
            <a:r>
              <a:rPr sz="2400" b="1" spc="-10" dirty="0">
                <a:latin typeface="Arial"/>
                <a:cs typeface="Arial"/>
              </a:rPr>
              <a:t> </a:t>
            </a:r>
            <a:r>
              <a:rPr sz="2400" dirty="0">
                <a:latin typeface="Arial"/>
                <a:cs typeface="Arial"/>
              </a:rPr>
              <a:t>loss</a:t>
            </a:r>
            <a:r>
              <a:rPr sz="2400" spc="-5" dirty="0">
                <a:latin typeface="Arial"/>
                <a:cs typeface="Arial"/>
              </a:rPr>
              <a:t> </a:t>
            </a:r>
            <a:r>
              <a:rPr sz="2400" dirty="0">
                <a:latin typeface="Arial"/>
                <a:cs typeface="Arial"/>
              </a:rPr>
              <a:t>of</a:t>
            </a:r>
            <a:r>
              <a:rPr sz="2400" spc="-10" dirty="0">
                <a:latin typeface="Arial"/>
                <a:cs typeface="Arial"/>
              </a:rPr>
              <a:t> control</a:t>
            </a:r>
            <a:endParaRPr sz="2400">
              <a:latin typeface="Arial"/>
              <a:cs typeface="Arial"/>
            </a:endParaRPr>
          </a:p>
        </p:txBody>
      </p:sp>
      <p:sp>
        <p:nvSpPr>
          <p:cNvPr id="8" name="object 8"/>
          <p:cNvSpPr txBox="1"/>
          <p:nvPr/>
        </p:nvSpPr>
        <p:spPr>
          <a:xfrm>
            <a:off x="388302" y="1351992"/>
            <a:ext cx="3172460" cy="1049655"/>
          </a:xfrm>
          <a:prstGeom prst="rect">
            <a:avLst/>
          </a:prstGeom>
        </p:spPr>
        <p:txBody>
          <a:bodyPr vert="horz" wrap="square" lIns="0" tIns="53975" rIns="0" bIns="0" rtlCol="0">
            <a:spAutoFit/>
          </a:bodyPr>
          <a:lstStyle/>
          <a:p>
            <a:pPr marL="12700" marR="5080">
              <a:lnSpc>
                <a:spcPts val="2590"/>
              </a:lnSpc>
              <a:spcBef>
                <a:spcPts val="425"/>
              </a:spcBef>
            </a:pPr>
            <a:r>
              <a:rPr sz="2400" b="1" dirty="0">
                <a:latin typeface="Arial"/>
                <a:cs typeface="Arial"/>
              </a:rPr>
              <a:t>Features</a:t>
            </a:r>
            <a:r>
              <a:rPr sz="2400" b="1" spc="-25" dirty="0">
                <a:latin typeface="Arial"/>
                <a:cs typeface="Arial"/>
              </a:rPr>
              <a:t> </a:t>
            </a:r>
            <a:r>
              <a:rPr sz="2400" b="1" dirty="0">
                <a:latin typeface="Arial"/>
                <a:cs typeface="Arial"/>
              </a:rPr>
              <a:t>and</a:t>
            </a:r>
            <a:r>
              <a:rPr sz="2400" b="1" spc="-20" dirty="0">
                <a:latin typeface="Arial"/>
                <a:cs typeface="Arial"/>
              </a:rPr>
              <a:t> </a:t>
            </a:r>
            <a:r>
              <a:rPr sz="2400" b="1" spc="-10" dirty="0">
                <a:latin typeface="Arial"/>
                <a:cs typeface="Arial"/>
              </a:rPr>
              <a:t>benefits </a:t>
            </a:r>
            <a:r>
              <a:rPr sz="2400" b="1" dirty="0">
                <a:latin typeface="Arial"/>
                <a:cs typeface="Arial"/>
              </a:rPr>
              <a:t>of</a:t>
            </a:r>
            <a:r>
              <a:rPr sz="2400" b="1" spc="-15" dirty="0">
                <a:latin typeface="Arial"/>
                <a:cs typeface="Arial"/>
              </a:rPr>
              <a:t> </a:t>
            </a:r>
            <a:r>
              <a:rPr sz="2400" b="1" dirty="0">
                <a:latin typeface="Arial"/>
                <a:cs typeface="Arial"/>
              </a:rPr>
              <a:t>529 </a:t>
            </a:r>
            <a:r>
              <a:rPr sz="2400" b="1" spc="-10" dirty="0">
                <a:latin typeface="Arial"/>
                <a:cs typeface="Arial"/>
              </a:rPr>
              <a:t>education </a:t>
            </a:r>
            <a:r>
              <a:rPr sz="2400" b="1" dirty="0">
                <a:latin typeface="Arial"/>
                <a:cs typeface="Arial"/>
              </a:rPr>
              <a:t>savings</a:t>
            </a:r>
            <a:r>
              <a:rPr sz="2400" b="1" spc="-25" dirty="0">
                <a:latin typeface="Arial"/>
                <a:cs typeface="Arial"/>
              </a:rPr>
              <a:t> </a:t>
            </a:r>
            <a:r>
              <a:rPr sz="2400" b="1" spc="-10" dirty="0">
                <a:latin typeface="Arial"/>
                <a:cs typeface="Arial"/>
              </a:rPr>
              <a:t>plans</a:t>
            </a:r>
            <a:endParaRPr sz="2400">
              <a:latin typeface="Arial"/>
              <a:cs typeface="Arial"/>
            </a:endParaRPr>
          </a:p>
        </p:txBody>
      </p:sp>
    </p:spTree>
  </p:cSld>
  <p:clrMapOvr>
    <a:masterClrMapping/>
  </p:clrMapOvr>
  <p:transition spd="med">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spc="-10" dirty="0"/>
              <a:t>Employer-</a:t>
            </a:r>
            <a:r>
              <a:rPr dirty="0"/>
              <a:t>facilitated</a:t>
            </a:r>
            <a:r>
              <a:rPr spc="20" dirty="0"/>
              <a:t> </a:t>
            </a:r>
            <a:r>
              <a:rPr dirty="0"/>
              <a:t>529</a:t>
            </a:r>
            <a:r>
              <a:rPr spc="15" dirty="0"/>
              <a:t> </a:t>
            </a:r>
            <a:r>
              <a:rPr spc="-10" dirty="0"/>
              <a:t>plans</a:t>
            </a:r>
          </a:p>
        </p:txBody>
      </p:sp>
      <p:sp>
        <p:nvSpPr>
          <p:cNvPr id="4" name="object 4"/>
          <p:cNvSpPr txBox="1">
            <a:spLocks noGrp="1"/>
          </p:cNvSpPr>
          <p:nvPr>
            <p:ph type="sldNum" sz="quarter" idx="7"/>
          </p:nvPr>
        </p:nvSpPr>
        <p:spPr>
          <a:prstGeom prst="rect">
            <a:avLst/>
          </a:prstGeom>
        </p:spPr>
        <p:txBody>
          <a:bodyPr vert="horz" wrap="square" lIns="0" tIns="2540" rIns="0" bIns="0" rtlCol="0">
            <a:spAutoFit/>
          </a:bodyPr>
          <a:lstStyle/>
          <a:p>
            <a:pPr marL="38100">
              <a:lnSpc>
                <a:spcPct val="100000"/>
              </a:lnSpc>
              <a:spcBef>
                <a:spcPts val="20"/>
              </a:spcBef>
            </a:pPr>
            <a:fld id="{81D60167-4931-47E6-BA6A-407CBD079E47}" type="slidenum">
              <a:rPr spc="-25" dirty="0"/>
              <a:t>40</a:t>
            </a:fld>
            <a:endParaRPr spc="-25" dirty="0"/>
          </a:p>
        </p:txBody>
      </p:sp>
      <p:sp>
        <p:nvSpPr>
          <p:cNvPr id="3" name="object 3"/>
          <p:cNvSpPr txBox="1"/>
          <p:nvPr/>
        </p:nvSpPr>
        <p:spPr>
          <a:xfrm>
            <a:off x="1168146" y="1689354"/>
            <a:ext cx="6807834" cy="3581400"/>
          </a:xfrm>
          <a:prstGeom prst="rect">
            <a:avLst/>
          </a:prstGeom>
          <a:solidFill>
            <a:srgbClr val="00A757"/>
          </a:solidFill>
        </p:spPr>
        <p:txBody>
          <a:bodyPr vert="horz" wrap="square" lIns="0" tIns="3810" rIns="0" bIns="0" rtlCol="0">
            <a:spAutoFit/>
          </a:bodyPr>
          <a:lstStyle/>
          <a:p>
            <a:pPr>
              <a:lnSpc>
                <a:spcPct val="100000"/>
              </a:lnSpc>
              <a:spcBef>
                <a:spcPts val="30"/>
              </a:spcBef>
            </a:pPr>
            <a:endParaRPr sz="3300">
              <a:latin typeface="Times New Roman"/>
              <a:cs typeface="Times New Roman"/>
            </a:endParaRPr>
          </a:p>
          <a:p>
            <a:pPr marL="537210">
              <a:lnSpc>
                <a:spcPct val="100000"/>
              </a:lnSpc>
            </a:pPr>
            <a:r>
              <a:rPr sz="2400" b="1" dirty="0">
                <a:solidFill>
                  <a:srgbClr val="FFFFFC"/>
                </a:solidFill>
                <a:latin typeface="Arial"/>
                <a:cs typeface="Arial"/>
              </a:rPr>
              <a:t>Enrollment</a:t>
            </a:r>
            <a:r>
              <a:rPr sz="2400" b="1" spc="-40" dirty="0">
                <a:solidFill>
                  <a:srgbClr val="FFFFFC"/>
                </a:solidFill>
                <a:latin typeface="Arial"/>
                <a:cs typeface="Arial"/>
              </a:rPr>
              <a:t> </a:t>
            </a:r>
            <a:r>
              <a:rPr sz="2400" b="1" spc="-10" dirty="0">
                <a:solidFill>
                  <a:srgbClr val="FFFFFC"/>
                </a:solidFill>
                <a:latin typeface="Arial"/>
                <a:cs typeface="Arial"/>
              </a:rPr>
              <a:t>features</a:t>
            </a:r>
            <a:endParaRPr sz="2400">
              <a:latin typeface="Arial"/>
              <a:cs typeface="Arial"/>
            </a:endParaRPr>
          </a:p>
          <a:p>
            <a:pPr marL="763905" marR="561975" indent="-227329">
              <a:lnSpc>
                <a:spcPts val="2050"/>
              </a:lnSpc>
              <a:spcBef>
                <a:spcPts val="969"/>
              </a:spcBef>
              <a:buChar char="•"/>
              <a:tabLst>
                <a:tab pos="763905" algn="l"/>
                <a:tab pos="774700" algn="l"/>
              </a:tabLst>
            </a:pPr>
            <a:r>
              <a:rPr sz="2050" dirty="0">
                <a:solidFill>
                  <a:srgbClr val="FFFFFC"/>
                </a:solidFill>
                <a:latin typeface="Arial"/>
                <a:cs typeface="Arial"/>
              </a:rPr>
              <a:t>	</a:t>
            </a:r>
            <a:r>
              <a:rPr sz="1800" dirty="0">
                <a:solidFill>
                  <a:srgbClr val="FFFFFC"/>
                </a:solidFill>
                <a:latin typeface="Arial"/>
                <a:cs typeface="Arial"/>
              </a:rPr>
              <a:t>Payroll</a:t>
            </a:r>
            <a:r>
              <a:rPr sz="1800" spc="-30" dirty="0">
                <a:solidFill>
                  <a:srgbClr val="FFFFFC"/>
                </a:solidFill>
                <a:latin typeface="Arial"/>
                <a:cs typeface="Arial"/>
              </a:rPr>
              <a:t> </a:t>
            </a:r>
            <a:r>
              <a:rPr sz="1800" dirty="0">
                <a:solidFill>
                  <a:srgbClr val="FFFFFC"/>
                </a:solidFill>
                <a:latin typeface="Arial"/>
                <a:cs typeface="Arial"/>
              </a:rPr>
              <a:t>deduction,</a:t>
            </a:r>
            <a:r>
              <a:rPr sz="1800" spc="-114" dirty="0">
                <a:solidFill>
                  <a:srgbClr val="FFFFFC"/>
                </a:solidFill>
                <a:latin typeface="Arial"/>
                <a:cs typeface="Arial"/>
              </a:rPr>
              <a:t> </a:t>
            </a:r>
            <a:r>
              <a:rPr sz="1800" dirty="0">
                <a:solidFill>
                  <a:srgbClr val="FFFFFC"/>
                </a:solidFill>
                <a:latin typeface="Arial"/>
                <a:cs typeface="Arial"/>
              </a:rPr>
              <a:t>Automated</a:t>
            </a:r>
            <a:r>
              <a:rPr sz="1800" spc="-15" dirty="0">
                <a:solidFill>
                  <a:srgbClr val="FFFFFC"/>
                </a:solidFill>
                <a:latin typeface="Arial"/>
                <a:cs typeface="Arial"/>
              </a:rPr>
              <a:t> </a:t>
            </a:r>
            <a:r>
              <a:rPr sz="1800" dirty="0">
                <a:solidFill>
                  <a:srgbClr val="FFFFFC"/>
                </a:solidFill>
                <a:latin typeface="Arial"/>
                <a:cs typeface="Arial"/>
              </a:rPr>
              <a:t>Clearing</a:t>
            </a:r>
            <a:r>
              <a:rPr sz="1800" spc="-20" dirty="0">
                <a:solidFill>
                  <a:srgbClr val="FFFFFC"/>
                </a:solidFill>
                <a:latin typeface="Arial"/>
                <a:cs typeface="Arial"/>
              </a:rPr>
              <a:t> </a:t>
            </a:r>
            <a:r>
              <a:rPr sz="1800" dirty="0">
                <a:solidFill>
                  <a:srgbClr val="FFFFFC"/>
                </a:solidFill>
                <a:latin typeface="Arial"/>
                <a:cs typeface="Arial"/>
              </a:rPr>
              <a:t>House</a:t>
            </a:r>
            <a:r>
              <a:rPr sz="1800" spc="-15" dirty="0">
                <a:solidFill>
                  <a:srgbClr val="FFFFFC"/>
                </a:solidFill>
                <a:latin typeface="Arial"/>
                <a:cs typeface="Arial"/>
              </a:rPr>
              <a:t> </a:t>
            </a:r>
            <a:r>
              <a:rPr sz="1800" spc="-10" dirty="0">
                <a:solidFill>
                  <a:srgbClr val="FFFFFC"/>
                </a:solidFill>
                <a:latin typeface="Arial"/>
                <a:cs typeface="Arial"/>
              </a:rPr>
              <a:t>system, </a:t>
            </a:r>
            <a:r>
              <a:rPr sz="1800" dirty="0">
                <a:solidFill>
                  <a:srgbClr val="FFFFFC"/>
                </a:solidFill>
                <a:latin typeface="Arial"/>
                <a:cs typeface="Arial"/>
              </a:rPr>
              <a:t>or</a:t>
            </a:r>
            <a:r>
              <a:rPr sz="1800" spc="-5" dirty="0">
                <a:solidFill>
                  <a:srgbClr val="FFFFFC"/>
                </a:solidFill>
                <a:latin typeface="Arial"/>
                <a:cs typeface="Arial"/>
              </a:rPr>
              <a:t> </a:t>
            </a:r>
            <a:r>
              <a:rPr sz="1800" dirty="0">
                <a:solidFill>
                  <a:srgbClr val="FFFFFC"/>
                </a:solidFill>
                <a:latin typeface="Arial"/>
                <a:cs typeface="Arial"/>
              </a:rPr>
              <a:t>individual</a:t>
            </a:r>
            <a:r>
              <a:rPr sz="1800" spc="-20" dirty="0">
                <a:solidFill>
                  <a:srgbClr val="FFFFFC"/>
                </a:solidFill>
                <a:latin typeface="Arial"/>
                <a:cs typeface="Arial"/>
              </a:rPr>
              <a:t> </a:t>
            </a:r>
            <a:r>
              <a:rPr sz="1800" spc="-10" dirty="0">
                <a:solidFill>
                  <a:srgbClr val="FFFFFC"/>
                </a:solidFill>
                <a:latin typeface="Arial"/>
                <a:cs typeface="Arial"/>
              </a:rPr>
              <a:t>contribution</a:t>
            </a:r>
            <a:endParaRPr sz="1800">
              <a:latin typeface="Arial"/>
              <a:cs typeface="Arial"/>
            </a:endParaRPr>
          </a:p>
          <a:p>
            <a:pPr marL="774700" indent="-237490">
              <a:lnSpc>
                <a:spcPct val="100000"/>
              </a:lnSpc>
              <a:spcBef>
                <a:spcPts val="745"/>
              </a:spcBef>
              <a:buSzPct val="113888"/>
              <a:buChar char="•"/>
              <a:tabLst>
                <a:tab pos="774700" algn="l"/>
              </a:tabLst>
            </a:pPr>
            <a:r>
              <a:rPr sz="1800" dirty="0">
                <a:solidFill>
                  <a:srgbClr val="FFFFFC"/>
                </a:solidFill>
                <a:latin typeface="Arial"/>
                <a:cs typeface="Arial"/>
              </a:rPr>
              <a:t>Low</a:t>
            </a:r>
            <a:r>
              <a:rPr sz="1800" spc="-35" dirty="0">
                <a:solidFill>
                  <a:srgbClr val="FFFFFC"/>
                </a:solidFill>
                <a:latin typeface="Arial"/>
                <a:cs typeface="Arial"/>
              </a:rPr>
              <a:t> </a:t>
            </a:r>
            <a:r>
              <a:rPr sz="1800" dirty="0">
                <a:solidFill>
                  <a:srgbClr val="FFFFFC"/>
                </a:solidFill>
                <a:latin typeface="Arial"/>
                <a:cs typeface="Arial"/>
              </a:rPr>
              <a:t>contribution</a:t>
            </a:r>
            <a:r>
              <a:rPr sz="1800" spc="-30" dirty="0">
                <a:solidFill>
                  <a:srgbClr val="FFFFFC"/>
                </a:solidFill>
                <a:latin typeface="Arial"/>
                <a:cs typeface="Arial"/>
              </a:rPr>
              <a:t> </a:t>
            </a:r>
            <a:r>
              <a:rPr sz="1800" dirty="0">
                <a:solidFill>
                  <a:srgbClr val="FFFFFC"/>
                </a:solidFill>
                <a:latin typeface="Arial"/>
                <a:cs typeface="Arial"/>
              </a:rPr>
              <a:t>minimums</a:t>
            </a:r>
            <a:r>
              <a:rPr sz="1800" spc="-35" dirty="0">
                <a:solidFill>
                  <a:srgbClr val="FFFFFC"/>
                </a:solidFill>
                <a:latin typeface="Arial"/>
                <a:cs typeface="Arial"/>
              </a:rPr>
              <a:t> </a:t>
            </a:r>
            <a:r>
              <a:rPr sz="1800" spc="-10" dirty="0">
                <a:solidFill>
                  <a:srgbClr val="FFFFFC"/>
                </a:solidFill>
                <a:latin typeface="Arial"/>
                <a:cs typeface="Arial"/>
              </a:rPr>
              <a:t>(weekly,</a:t>
            </a:r>
            <a:r>
              <a:rPr sz="1800" spc="-35" dirty="0">
                <a:solidFill>
                  <a:srgbClr val="FFFFFC"/>
                </a:solidFill>
                <a:latin typeface="Arial"/>
                <a:cs typeface="Arial"/>
              </a:rPr>
              <a:t> </a:t>
            </a:r>
            <a:r>
              <a:rPr sz="1800" spc="-10" dirty="0">
                <a:solidFill>
                  <a:srgbClr val="FFFFFC"/>
                </a:solidFill>
                <a:latin typeface="Arial"/>
                <a:cs typeface="Arial"/>
              </a:rPr>
              <a:t>biweekly,</a:t>
            </a:r>
            <a:r>
              <a:rPr sz="1800" spc="-40" dirty="0">
                <a:solidFill>
                  <a:srgbClr val="FFFFFC"/>
                </a:solidFill>
                <a:latin typeface="Arial"/>
                <a:cs typeface="Arial"/>
              </a:rPr>
              <a:t> </a:t>
            </a:r>
            <a:r>
              <a:rPr sz="1800" spc="-10" dirty="0">
                <a:solidFill>
                  <a:srgbClr val="FFFFFC"/>
                </a:solidFill>
                <a:latin typeface="Arial"/>
                <a:cs typeface="Arial"/>
              </a:rPr>
              <a:t>monthly)</a:t>
            </a:r>
            <a:endParaRPr sz="1800">
              <a:latin typeface="Arial"/>
              <a:cs typeface="Arial"/>
            </a:endParaRPr>
          </a:p>
          <a:p>
            <a:pPr marL="774700" indent="-237490">
              <a:lnSpc>
                <a:spcPct val="100000"/>
              </a:lnSpc>
              <a:spcBef>
                <a:spcPts val="790"/>
              </a:spcBef>
              <a:buSzPct val="113888"/>
              <a:buChar char="•"/>
              <a:tabLst>
                <a:tab pos="774700" algn="l"/>
              </a:tabLst>
            </a:pPr>
            <a:r>
              <a:rPr sz="1800" spc="-10" dirty="0">
                <a:solidFill>
                  <a:srgbClr val="FFFFFC"/>
                </a:solidFill>
                <a:latin typeface="Arial"/>
                <a:cs typeface="Arial"/>
              </a:rPr>
              <a:t>NAV</a:t>
            </a:r>
            <a:r>
              <a:rPr sz="1800" spc="-35" dirty="0">
                <a:solidFill>
                  <a:srgbClr val="FFFFFC"/>
                </a:solidFill>
                <a:latin typeface="Arial"/>
                <a:cs typeface="Arial"/>
              </a:rPr>
              <a:t> </a:t>
            </a:r>
            <a:r>
              <a:rPr sz="1800" dirty="0">
                <a:solidFill>
                  <a:srgbClr val="FFFFFC"/>
                </a:solidFill>
                <a:latin typeface="Arial"/>
                <a:cs typeface="Arial"/>
              </a:rPr>
              <a:t>pricing</a:t>
            </a:r>
            <a:r>
              <a:rPr sz="1800" spc="-35" dirty="0">
                <a:solidFill>
                  <a:srgbClr val="FFFFFC"/>
                </a:solidFill>
                <a:latin typeface="Arial"/>
                <a:cs typeface="Arial"/>
              </a:rPr>
              <a:t> </a:t>
            </a:r>
            <a:r>
              <a:rPr sz="1800" dirty="0">
                <a:solidFill>
                  <a:srgbClr val="FFFFFC"/>
                </a:solidFill>
                <a:latin typeface="Arial"/>
                <a:cs typeface="Arial"/>
              </a:rPr>
              <a:t>is</a:t>
            </a:r>
            <a:r>
              <a:rPr sz="1800" spc="-20" dirty="0">
                <a:solidFill>
                  <a:srgbClr val="FFFFFC"/>
                </a:solidFill>
                <a:latin typeface="Arial"/>
                <a:cs typeface="Arial"/>
              </a:rPr>
              <a:t> </a:t>
            </a:r>
            <a:r>
              <a:rPr sz="1800" dirty="0">
                <a:solidFill>
                  <a:srgbClr val="FFFFFC"/>
                </a:solidFill>
                <a:latin typeface="Arial"/>
                <a:cs typeface="Arial"/>
              </a:rPr>
              <a:t>available</a:t>
            </a:r>
            <a:r>
              <a:rPr sz="1800" spc="-35" dirty="0">
                <a:solidFill>
                  <a:srgbClr val="FFFFFC"/>
                </a:solidFill>
                <a:latin typeface="Arial"/>
                <a:cs typeface="Arial"/>
              </a:rPr>
              <a:t> </a:t>
            </a:r>
            <a:r>
              <a:rPr sz="1800" dirty="0">
                <a:solidFill>
                  <a:srgbClr val="FFFFFC"/>
                </a:solidFill>
                <a:latin typeface="Arial"/>
                <a:cs typeface="Arial"/>
              </a:rPr>
              <a:t>in</a:t>
            </a:r>
            <a:r>
              <a:rPr sz="1800" spc="-20" dirty="0">
                <a:solidFill>
                  <a:srgbClr val="FFFFFC"/>
                </a:solidFill>
                <a:latin typeface="Arial"/>
                <a:cs typeface="Arial"/>
              </a:rPr>
              <a:t> </a:t>
            </a:r>
            <a:r>
              <a:rPr sz="1800" dirty="0">
                <a:solidFill>
                  <a:srgbClr val="FFFFFC"/>
                </a:solidFill>
                <a:latin typeface="Arial"/>
                <a:cs typeface="Arial"/>
              </a:rPr>
              <a:t>certain</a:t>
            </a:r>
            <a:r>
              <a:rPr sz="1800" spc="-25" dirty="0">
                <a:solidFill>
                  <a:srgbClr val="FFFFFC"/>
                </a:solidFill>
                <a:latin typeface="Arial"/>
                <a:cs typeface="Arial"/>
              </a:rPr>
              <a:t> </a:t>
            </a:r>
            <a:r>
              <a:rPr sz="1800" spc="-10" dirty="0">
                <a:solidFill>
                  <a:srgbClr val="FFFFFC"/>
                </a:solidFill>
                <a:latin typeface="Arial"/>
                <a:cs typeface="Arial"/>
              </a:rPr>
              <a:t>situations</a:t>
            </a:r>
            <a:endParaRPr sz="1800">
              <a:latin typeface="Arial"/>
              <a:cs typeface="Arial"/>
            </a:endParaRPr>
          </a:p>
          <a:p>
            <a:pPr>
              <a:lnSpc>
                <a:spcPct val="100000"/>
              </a:lnSpc>
              <a:spcBef>
                <a:spcPts val="55"/>
              </a:spcBef>
            </a:pPr>
            <a:endParaRPr sz="1900">
              <a:latin typeface="Arial"/>
              <a:cs typeface="Arial"/>
            </a:endParaRPr>
          </a:p>
          <a:p>
            <a:pPr marL="537210">
              <a:lnSpc>
                <a:spcPct val="100000"/>
              </a:lnSpc>
            </a:pPr>
            <a:r>
              <a:rPr sz="2400" b="1" dirty="0">
                <a:solidFill>
                  <a:srgbClr val="FFFFFC"/>
                </a:solidFill>
                <a:latin typeface="Arial"/>
                <a:cs typeface="Arial"/>
              </a:rPr>
              <a:t>Not</a:t>
            </a:r>
            <a:r>
              <a:rPr sz="2400" b="1" spc="-20" dirty="0">
                <a:solidFill>
                  <a:srgbClr val="FFFFFC"/>
                </a:solidFill>
                <a:latin typeface="Arial"/>
                <a:cs typeface="Arial"/>
              </a:rPr>
              <a:t> </a:t>
            </a:r>
            <a:r>
              <a:rPr sz="2400" b="1" dirty="0">
                <a:solidFill>
                  <a:srgbClr val="FFFFFC"/>
                </a:solidFill>
                <a:latin typeface="Arial"/>
                <a:cs typeface="Arial"/>
              </a:rPr>
              <a:t>subject</a:t>
            </a:r>
            <a:r>
              <a:rPr sz="2400" b="1" spc="-5" dirty="0">
                <a:solidFill>
                  <a:srgbClr val="FFFFFC"/>
                </a:solidFill>
                <a:latin typeface="Arial"/>
                <a:cs typeface="Arial"/>
              </a:rPr>
              <a:t> </a:t>
            </a:r>
            <a:r>
              <a:rPr sz="2400" b="1" dirty="0">
                <a:solidFill>
                  <a:srgbClr val="FFFFFC"/>
                </a:solidFill>
                <a:latin typeface="Arial"/>
                <a:cs typeface="Arial"/>
              </a:rPr>
              <a:t>to</a:t>
            </a:r>
            <a:r>
              <a:rPr sz="2400" b="1" spc="-20" dirty="0">
                <a:solidFill>
                  <a:srgbClr val="FFFFFC"/>
                </a:solidFill>
                <a:latin typeface="Arial"/>
                <a:cs typeface="Arial"/>
              </a:rPr>
              <a:t> </a:t>
            </a:r>
            <a:r>
              <a:rPr sz="2400" b="1" dirty="0">
                <a:solidFill>
                  <a:srgbClr val="FFFFFC"/>
                </a:solidFill>
                <a:latin typeface="Arial"/>
                <a:cs typeface="Arial"/>
              </a:rPr>
              <a:t>ERISA</a:t>
            </a:r>
            <a:r>
              <a:rPr sz="2400" b="1" spc="-100" dirty="0">
                <a:solidFill>
                  <a:srgbClr val="FFFFFC"/>
                </a:solidFill>
                <a:latin typeface="Arial"/>
                <a:cs typeface="Arial"/>
              </a:rPr>
              <a:t> </a:t>
            </a:r>
            <a:r>
              <a:rPr sz="2400" b="1" spc="-10" dirty="0">
                <a:solidFill>
                  <a:srgbClr val="FFFFFC"/>
                </a:solidFill>
                <a:latin typeface="Arial"/>
                <a:cs typeface="Arial"/>
              </a:rPr>
              <a:t>regulations</a:t>
            </a:r>
            <a:endParaRPr sz="2400">
              <a:latin typeface="Arial"/>
              <a:cs typeface="Arial"/>
            </a:endParaRPr>
          </a:p>
        </p:txBody>
      </p:sp>
    </p:spTree>
  </p:cSld>
  <p:clrMapOvr>
    <a:masterClrMapping/>
  </p:clrMapOvr>
  <p:transition spd="med">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spc="-10" dirty="0"/>
              <a:t>Questions?</a:t>
            </a:r>
          </a:p>
        </p:txBody>
      </p:sp>
      <p:sp>
        <p:nvSpPr>
          <p:cNvPr id="5" name="object 5"/>
          <p:cNvSpPr txBox="1">
            <a:spLocks noGrp="1"/>
          </p:cNvSpPr>
          <p:nvPr>
            <p:ph type="sldNum" sz="quarter" idx="7"/>
          </p:nvPr>
        </p:nvSpPr>
        <p:spPr>
          <a:prstGeom prst="rect">
            <a:avLst/>
          </a:prstGeom>
        </p:spPr>
        <p:txBody>
          <a:bodyPr vert="horz" wrap="square" lIns="0" tIns="2540" rIns="0" bIns="0" rtlCol="0">
            <a:spAutoFit/>
          </a:bodyPr>
          <a:lstStyle/>
          <a:p>
            <a:pPr marL="38100">
              <a:lnSpc>
                <a:spcPct val="100000"/>
              </a:lnSpc>
              <a:spcBef>
                <a:spcPts val="20"/>
              </a:spcBef>
            </a:pPr>
            <a:fld id="{81D60167-4931-47E6-BA6A-407CBD079E47}" type="slidenum">
              <a:rPr spc="-25" dirty="0"/>
              <a:t>41</a:t>
            </a:fld>
            <a:endParaRPr spc="-25" dirty="0"/>
          </a:p>
        </p:txBody>
      </p:sp>
      <p:sp>
        <p:nvSpPr>
          <p:cNvPr id="3" name="object 3"/>
          <p:cNvSpPr txBox="1"/>
          <p:nvPr/>
        </p:nvSpPr>
        <p:spPr>
          <a:xfrm>
            <a:off x="1639823" y="3492246"/>
            <a:ext cx="5864860" cy="1178560"/>
          </a:xfrm>
          <a:prstGeom prst="rect">
            <a:avLst/>
          </a:prstGeom>
          <a:solidFill>
            <a:srgbClr val="0000C1"/>
          </a:solidFill>
        </p:spPr>
        <p:txBody>
          <a:bodyPr vert="horz" wrap="square" lIns="0" tIns="214629" rIns="0" bIns="0" rtlCol="0">
            <a:spAutoFit/>
          </a:bodyPr>
          <a:lstStyle/>
          <a:p>
            <a:pPr algn="ctr">
              <a:lnSpc>
                <a:spcPct val="100000"/>
              </a:lnSpc>
              <a:spcBef>
                <a:spcPts val="1689"/>
              </a:spcBef>
            </a:pPr>
            <a:r>
              <a:rPr sz="2400" dirty="0">
                <a:solidFill>
                  <a:srgbClr val="FFFFFF"/>
                </a:solidFill>
                <a:latin typeface="Arial"/>
                <a:cs typeface="Arial"/>
              </a:rPr>
              <a:t>Visit</a:t>
            </a:r>
            <a:r>
              <a:rPr sz="2400" spc="-30" dirty="0">
                <a:solidFill>
                  <a:srgbClr val="FFFFFF"/>
                </a:solidFill>
                <a:latin typeface="Arial"/>
                <a:cs typeface="Arial"/>
              </a:rPr>
              <a:t> </a:t>
            </a:r>
            <a:r>
              <a:rPr sz="2400" dirty="0">
                <a:solidFill>
                  <a:srgbClr val="FFFFFF"/>
                </a:solidFill>
                <a:latin typeface="Arial"/>
                <a:cs typeface="Arial"/>
              </a:rPr>
              <a:t>us</a:t>
            </a:r>
            <a:r>
              <a:rPr sz="2400" spc="-15" dirty="0">
                <a:solidFill>
                  <a:srgbClr val="FFFFFF"/>
                </a:solidFill>
                <a:latin typeface="Arial"/>
                <a:cs typeface="Arial"/>
              </a:rPr>
              <a:t> </a:t>
            </a:r>
            <a:r>
              <a:rPr sz="2400" dirty="0">
                <a:solidFill>
                  <a:srgbClr val="FFFFFF"/>
                </a:solidFill>
                <a:latin typeface="Arial"/>
                <a:cs typeface="Arial"/>
              </a:rPr>
              <a:t>at</a:t>
            </a:r>
            <a:r>
              <a:rPr sz="2400" spc="-20" dirty="0">
                <a:solidFill>
                  <a:srgbClr val="FFFFFF"/>
                </a:solidFill>
                <a:latin typeface="Arial"/>
                <a:cs typeface="Arial"/>
              </a:rPr>
              <a:t> </a:t>
            </a:r>
            <a:r>
              <a:rPr sz="2400" b="1" spc="-10" dirty="0">
                <a:solidFill>
                  <a:srgbClr val="FFFFFF"/>
                </a:solidFill>
                <a:latin typeface="Arial"/>
                <a:cs typeface="Arial"/>
              </a:rPr>
              <a:t>jhinvestments.com/529</a:t>
            </a:r>
            <a:endParaRPr sz="2400">
              <a:latin typeface="Arial"/>
              <a:cs typeface="Arial"/>
            </a:endParaRPr>
          </a:p>
          <a:p>
            <a:pPr algn="ctr">
              <a:lnSpc>
                <a:spcPct val="100000"/>
              </a:lnSpc>
            </a:pPr>
            <a:r>
              <a:rPr sz="2400" dirty="0">
                <a:solidFill>
                  <a:srgbClr val="FFFFFF"/>
                </a:solidFill>
                <a:latin typeface="Arial"/>
                <a:cs typeface="Arial"/>
              </a:rPr>
              <a:t>or</a:t>
            </a:r>
            <a:r>
              <a:rPr sz="2400" spc="5" dirty="0">
                <a:solidFill>
                  <a:srgbClr val="FFFFFF"/>
                </a:solidFill>
                <a:latin typeface="Arial"/>
                <a:cs typeface="Arial"/>
              </a:rPr>
              <a:t> </a:t>
            </a:r>
            <a:r>
              <a:rPr sz="2400" dirty="0">
                <a:solidFill>
                  <a:srgbClr val="FFFFFF"/>
                </a:solidFill>
                <a:latin typeface="Arial"/>
                <a:cs typeface="Arial"/>
              </a:rPr>
              <a:t>call</a:t>
            </a:r>
            <a:r>
              <a:rPr sz="2400" spc="10" dirty="0">
                <a:solidFill>
                  <a:srgbClr val="FFFFFF"/>
                </a:solidFill>
                <a:latin typeface="Arial"/>
                <a:cs typeface="Arial"/>
              </a:rPr>
              <a:t> </a:t>
            </a:r>
            <a:r>
              <a:rPr sz="2400" dirty="0">
                <a:solidFill>
                  <a:srgbClr val="FFFFFF"/>
                </a:solidFill>
                <a:latin typeface="Arial"/>
                <a:cs typeface="Arial"/>
              </a:rPr>
              <a:t>us</a:t>
            </a:r>
            <a:r>
              <a:rPr sz="2400" spc="10" dirty="0">
                <a:solidFill>
                  <a:srgbClr val="FFFFFF"/>
                </a:solidFill>
                <a:latin typeface="Arial"/>
                <a:cs typeface="Arial"/>
              </a:rPr>
              <a:t> </a:t>
            </a:r>
            <a:r>
              <a:rPr sz="2400" dirty="0">
                <a:solidFill>
                  <a:srgbClr val="FFFFFF"/>
                </a:solidFill>
                <a:latin typeface="Arial"/>
                <a:cs typeface="Arial"/>
              </a:rPr>
              <a:t>at</a:t>
            </a:r>
            <a:r>
              <a:rPr sz="2400" spc="5" dirty="0">
                <a:solidFill>
                  <a:srgbClr val="FFFFFF"/>
                </a:solidFill>
                <a:latin typeface="Arial"/>
                <a:cs typeface="Arial"/>
              </a:rPr>
              <a:t> </a:t>
            </a:r>
            <a:r>
              <a:rPr sz="2400" b="1" spc="-10" dirty="0">
                <a:solidFill>
                  <a:srgbClr val="FFFFFF"/>
                </a:solidFill>
                <a:latin typeface="Arial"/>
                <a:cs typeface="Arial"/>
              </a:rPr>
              <a:t>866-222-</a:t>
            </a:r>
            <a:r>
              <a:rPr sz="2400" b="1" spc="-20" dirty="0">
                <a:solidFill>
                  <a:srgbClr val="FFFFFF"/>
                </a:solidFill>
                <a:latin typeface="Arial"/>
                <a:cs typeface="Arial"/>
              </a:rPr>
              <a:t>7498</a:t>
            </a:r>
            <a:endParaRPr sz="2400">
              <a:latin typeface="Arial"/>
              <a:cs typeface="Arial"/>
            </a:endParaRPr>
          </a:p>
        </p:txBody>
      </p:sp>
      <p:sp>
        <p:nvSpPr>
          <p:cNvPr id="4" name="object 4"/>
          <p:cNvSpPr txBox="1"/>
          <p:nvPr/>
        </p:nvSpPr>
        <p:spPr>
          <a:xfrm>
            <a:off x="1639823" y="1974342"/>
            <a:ext cx="5864860" cy="1042035"/>
          </a:xfrm>
          <a:prstGeom prst="rect">
            <a:avLst/>
          </a:prstGeom>
          <a:solidFill>
            <a:srgbClr val="00A757"/>
          </a:solidFill>
        </p:spPr>
        <p:txBody>
          <a:bodyPr vert="horz" wrap="square" lIns="0" tIns="146050" rIns="0" bIns="0" rtlCol="0">
            <a:spAutoFit/>
          </a:bodyPr>
          <a:lstStyle/>
          <a:p>
            <a:pPr marL="1255395" marR="1248410" indent="100965">
              <a:lnSpc>
                <a:spcPct val="100000"/>
              </a:lnSpc>
              <a:spcBef>
                <a:spcPts val="1150"/>
              </a:spcBef>
            </a:pPr>
            <a:r>
              <a:rPr sz="2400" b="1" dirty="0">
                <a:solidFill>
                  <a:srgbClr val="FFFFFF"/>
                </a:solidFill>
                <a:latin typeface="Arial"/>
                <a:cs typeface="Arial"/>
              </a:rPr>
              <a:t>Contact</a:t>
            </a:r>
            <a:r>
              <a:rPr sz="2400" b="1" spc="-10" dirty="0">
                <a:solidFill>
                  <a:srgbClr val="FFFFFF"/>
                </a:solidFill>
                <a:latin typeface="Arial"/>
                <a:cs typeface="Arial"/>
              </a:rPr>
              <a:t> </a:t>
            </a:r>
            <a:r>
              <a:rPr sz="2400" dirty="0">
                <a:solidFill>
                  <a:srgbClr val="FFFFFF"/>
                </a:solidFill>
                <a:latin typeface="Arial"/>
                <a:cs typeface="Arial"/>
              </a:rPr>
              <a:t>John</a:t>
            </a:r>
            <a:r>
              <a:rPr sz="2400" spc="-10" dirty="0">
                <a:solidFill>
                  <a:srgbClr val="FFFFFF"/>
                </a:solidFill>
                <a:latin typeface="Arial"/>
                <a:cs typeface="Arial"/>
              </a:rPr>
              <a:t> Hancock </a:t>
            </a:r>
            <a:r>
              <a:rPr sz="2400" dirty="0">
                <a:solidFill>
                  <a:srgbClr val="FFFFFF"/>
                </a:solidFill>
                <a:latin typeface="Arial"/>
                <a:cs typeface="Arial"/>
              </a:rPr>
              <a:t>Investment</a:t>
            </a:r>
            <a:r>
              <a:rPr sz="2400" spc="-30" dirty="0">
                <a:solidFill>
                  <a:srgbClr val="FFFFFF"/>
                </a:solidFill>
                <a:latin typeface="Arial"/>
                <a:cs typeface="Arial"/>
              </a:rPr>
              <a:t> </a:t>
            </a:r>
            <a:r>
              <a:rPr sz="2400" spc="-10" dirty="0">
                <a:solidFill>
                  <a:srgbClr val="FFFFFF"/>
                </a:solidFill>
                <a:latin typeface="Arial"/>
                <a:cs typeface="Arial"/>
              </a:rPr>
              <a:t>Management</a:t>
            </a:r>
            <a:endParaRPr sz="2400">
              <a:latin typeface="Arial"/>
              <a:cs typeface="Arial"/>
            </a:endParaRPr>
          </a:p>
        </p:txBody>
      </p:sp>
    </p:spTree>
  </p:cSld>
  <p:clrMapOvr>
    <a:masterClrMapping/>
  </p:clrMapOvr>
  <p:transition spd="med">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dirty="0"/>
              <a:t>Investor</a:t>
            </a:r>
            <a:r>
              <a:rPr spc="-25" dirty="0"/>
              <a:t> </a:t>
            </a:r>
            <a:r>
              <a:rPr spc="-10" dirty="0"/>
              <a:t>considerations</a:t>
            </a:r>
          </a:p>
        </p:txBody>
      </p:sp>
      <p:sp>
        <p:nvSpPr>
          <p:cNvPr id="4" name="object 4"/>
          <p:cNvSpPr txBox="1">
            <a:spLocks noGrp="1"/>
          </p:cNvSpPr>
          <p:nvPr>
            <p:ph type="sldNum" sz="quarter" idx="7"/>
          </p:nvPr>
        </p:nvSpPr>
        <p:spPr>
          <a:prstGeom prst="rect">
            <a:avLst/>
          </a:prstGeom>
        </p:spPr>
        <p:txBody>
          <a:bodyPr vert="horz" wrap="square" lIns="0" tIns="2540" rIns="0" bIns="0" rtlCol="0">
            <a:spAutoFit/>
          </a:bodyPr>
          <a:lstStyle/>
          <a:p>
            <a:pPr marL="38100">
              <a:lnSpc>
                <a:spcPct val="100000"/>
              </a:lnSpc>
              <a:spcBef>
                <a:spcPts val="20"/>
              </a:spcBef>
            </a:pPr>
            <a:fld id="{81D60167-4931-47E6-BA6A-407CBD079E47}" type="slidenum">
              <a:rPr spc="-25" dirty="0"/>
              <a:t>42</a:t>
            </a:fld>
            <a:endParaRPr spc="-25" dirty="0"/>
          </a:p>
        </p:txBody>
      </p:sp>
      <p:sp>
        <p:nvSpPr>
          <p:cNvPr id="3" name="object 3"/>
          <p:cNvSpPr txBox="1"/>
          <p:nvPr/>
        </p:nvSpPr>
        <p:spPr>
          <a:xfrm>
            <a:off x="395835" y="1636308"/>
            <a:ext cx="8374380" cy="3181350"/>
          </a:xfrm>
          <a:prstGeom prst="rect">
            <a:avLst/>
          </a:prstGeom>
        </p:spPr>
        <p:txBody>
          <a:bodyPr vert="horz" wrap="square" lIns="0" tIns="12700" rIns="0" bIns="0" rtlCol="0">
            <a:spAutoFit/>
          </a:bodyPr>
          <a:lstStyle/>
          <a:p>
            <a:pPr marL="12700" marR="5080" algn="just">
              <a:lnSpc>
                <a:spcPct val="100000"/>
              </a:lnSpc>
              <a:spcBef>
                <a:spcPts val="100"/>
              </a:spcBef>
            </a:pPr>
            <a:r>
              <a:rPr sz="1600" dirty="0">
                <a:latin typeface="Arial"/>
                <a:cs typeface="Arial"/>
              </a:rPr>
              <a:t>This</a:t>
            </a:r>
            <a:r>
              <a:rPr sz="1600" spc="30" dirty="0">
                <a:latin typeface="Arial"/>
                <a:cs typeface="Arial"/>
              </a:rPr>
              <a:t> </a:t>
            </a:r>
            <a:r>
              <a:rPr sz="1600" dirty="0">
                <a:latin typeface="Arial"/>
                <a:cs typeface="Arial"/>
              </a:rPr>
              <a:t>material</a:t>
            </a:r>
            <a:r>
              <a:rPr sz="1600" spc="40" dirty="0">
                <a:latin typeface="Arial"/>
                <a:cs typeface="Arial"/>
              </a:rPr>
              <a:t> </a:t>
            </a:r>
            <a:r>
              <a:rPr sz="1600" dirty="0">
                <a:latin typeface="Arial"/>
                <a:cs typeface="Arial"/>
              </a:rPr>
              <a:t>does</a:t>
            </a:r>
            <a:r>
              <a:rPr sz="1600" spc="40" dirty="0">
                <a:latin typeface="Arial"/>
                <a:cs typeface="Arial"/>
              </a:rPr>
              <a:t> </a:t>
            </a:r>
            <a:r>
              <a:rPr sz="1600" dirty="0">
                <a:latin typeface="Arial"/>
                <a:cs typeface="Arial"/>
              </a:rPr>
              <a:t>not</a:t>
            </a:r>
            <a:r>
              <a:rPr sz="1600" spc="45" dirty="0">
                <a:latin typeface="Arial"/>
                <a:cs typeface="Arial"/>
              </a:rPr>
              <a:t> </a:t>
            </a:r>
            <a:r>
              <a:rPr sz="1600" dirty="0">
                <a:latin typeface="Arial"/>
                <a:cs typeface="Arial"/>
              </a:rPr>
              <a:t>constitute</a:t>
            </a:r>
            <a:r>
              <a:rPr sz="1600" spc="50" dirty="0">
                <a:latin typeface="Arial"/>
                <a:cs typeface="Arial"/>
              </a:rPr>
              <a:t> </a:t>
            </a:r>
            <a:r>
              <a:rPr sz="1600" dirty="0">
                <a:latin typeface="Arial"/>
                <a:cs typeface="Arial"/>
              </a:rPr>
              <a:t>tax,</a:t>
            </a:r>
            <a:r>
              <a:rPr sz="1600" spc="50" dirty="0">
                <a:latin typeface="Arial"/>
                <a:cs typeface="Arial"/>
              </a:rPr>
              <a:t> </a:t>
            </a:r>
            <a:r>
              <a:rPr sz="1600" dirty="0">
                <a:latin typeface="Arial"/>
                <a:cs typeface="Arial"/>
              </a:rPr>
              <a:t>legal,</a:t>
            </a:r>
            <a:r>
              <a:rPr sz="1600" spc="45" dirty="0">
                <a:latin typeface="Arial"/>
                <a:cs typeface="Arial"/>
              </a:rPr>
              <a:t> </a:t>
            </a:r>
            <a:r>
              <a:rPr sz="1600" dirty="0">
                <a:latin typeface="Arial"/>
                <a:cs typeface="Arial"/>
              </a:rPr>
              <a:t>or</a:t>
            </a:r>
            <a:r>
              <a:rPr sz="1600" spc="50" dirty="0">
                <a:latin typeface="Arial"/>
                <a:cs typeface="Arial"/>
              </a:rPr>
              <a:t> </a:t>
            </a:r>
            <a:r>
              <a:rPr sz="1600" dirty="0">
                <a:latin typeface="Arial"/>
                <a:cs typeface="Arial"/>
              </a:rPr>
              <a:t>accounting</a:t>
            </a:r>
            <a:r>
              <a:rPr sz="1600" spc="30" dirty="0">
                <a:latin typeface="Arial"/>
                <a:cs typeface="Arial"/>
              </a:rPr>
              <a:t> </a:t>
            </a:r>
            <a:r>
              <a:rPr sz="1600" dirty="0">
                <a:latin typeface="Arial"/>
                <a:cs typeface="Arial"/>
              </a:rPr>
              <a:t>advice,</a:t>
            </a:r>
            <a:r>
              <a:rPr sz="1600" spc="50" dirty="0">
                <a:latin typeface="Arial"/>
                <a:cs typeface="Arial"/>
              </a:rPr>
              <a:t> </a:t>
            </a:r>
            <a:r>
              <a:rPr sz="1600" dirty="0">
                <a:latin typeface="Arial"/>
                <a:cs typeface="Arial"/>
              </a:rPr>
              <a:t>and</a:t>
            </a:r>
            <a:r>
              <a:rPr sz="1600" spc="35" dirty="0">
                <a:latin typeface="Arial"/>
                <a:cs typeface="Arial"/>
              </a:rPr>
              <a:t> </a:t>
            </a:r>
            <a:r>
              <a:rPr sz="1600" dirty="0">
                <a:latin typeface="Arial"/>
                <a:cs typeface="Arial"/>
              </a:rPr>
              <a:t>neither</a:t>
            </a:r>
            <a:r>
              <a:rPr sz="1600" spc="50" dirty="0">
                <a:latin typeface="Arial"/>
                <a:cs typeface="Arial"/>
              </a:rPr>
              <a:t> </a:t>
            </a:r>
            <a:r>
              <a:rPr sz="1600" dirty="0">
                <a:latin typeface="Arial"/>
                <a:cs typeface="Arial"/>
              </a:rPr>
              <a:t>John</a:t>
            </a:r>
            <a:r>
              <a:rPr sz="1600" spc="40" dirty="0">
                <a:latin typeface="Arial"/>
                <a:cs typeface="Arial"/>
              </a:rPr>
              <a:t> </a:t>
            </a:r>
            <a:r>
              <a:rPr sz="1600" spc="-10" dirty="0">
                <a:latin typeface="Arial"/>
                <a:cs typeface="Arial"/>
              </a:rPr>
              <a:t>Hancock </a:t>
            </a:r>
            <a:r>
              <a:rPr sz="1600" dirty="0">
                <a:latin typeface="Arial"/>
                <a:cs typeface="Arial"/>
              </a:rPr>
              <a:t>nor</a:t>
            </a:r>
            <a:r>
              <a:rPr sz="1600" spc="425" dirty="0">
                <a:latin typeface="Arial"/>
                <a:cs typeface="Arial"/>
              </a:rPr>
              <a:t> </a:t>
            </a:r>
            <a:r>
              <a:rPr sz="1600" dirty="0">
                <a:latin typeface="Arial"/>
                <a:cs typeface="Arial"/>
              </a:rPr>
              <a:t>any</a:t>
            </a:r>
            <a:r>
              <a:rPr sz="1600" spc="430" dirty="0">
                <a:latin typeface="Arial"/>
                <a:cs typeface="Arial"/>
              </a:rPr>
              <a:t> </a:t>
            </a:r>
            <a:r>
              <a:rPr sz="1600" dirty="0">
                <a:latin typeface="Arial"/>
                <a:cs typeface="Arial"/>
              </a:rPr>
              <a:t>of</a:t>
            </a:r>
            <a:r>
              <a:rPr sz="1600" spc="415" dirty="0">
                <a:latin typeface="Arial"/>
                <a:cs typeface="Arial"/>
              </a:rPr>
              <a:t> </a:t>
            </a:r>
            <a:r>
              <a:rPr sz="1600" dirty="0">
                <a:latin typeface="Arial"/>
                <a:cs typeface="Arial"/>
              </a:rPr>
              <a:t>its</a:t>
            </a:r>
            <a:r>
              <a:rPr sz="1600" spc="430" dirty="0">
                <a:latin typeface="Arial"/>
                <a:cs typeface="Arial"/>
              </a:rPr>
              <a:t> </a:t>
            </a:r>
            <a:r>
              <a:rPr sz="1600" dirty="0">
                <a:latin typeface="Arial"/>
                <a:cs typeface="Arial"/>
              </a:rPr>
              <a:t>agents,</a:t>
            </a:r>
            <a:r>
              <a:rPr sz="1600" spc="425" dirty="0">
                <a:latin typeface="Arial"/>
                <a:cs typeface="Arial"/>
              </a:rPr>
              <a:t> </a:t>
            </a:r>
            <a:r>
              <a:rPr sz="1600" dirty="0">
                <a:latin typeface="Arial"/>
                <a:cs typeface="Arial"/>
              </a:rPr>
              <a:t>employees,</a:t>
            </a:r>
            <a:r>
              <a:rPr sz="1600" spc="430" dirty="0">
                <a:latin typeface="Arial"/>
                <a:cs typeface="Arial"/>
              </a:rPr>
              <a:t> </a:t>
            </a:r>
            <a:r>
              <a:rPr sz="1600" dirty="0">
                <a:latin typeface="Arial"/>
                <a:cs typeface="Arial"/>
              </a:rPr>
              <a:t>or</a:t>
            </a:r>
            <a:r>
              <a:rPr sz="1600" spc="430" dirty="0">
                <a:latin typeface="Arial"/>
                <a:cs typeface="Arial"/>
              </a:rPr>
              <a:t> </a:t>
            </a:r>
            <a:r>
              <a:rPr sz="1600" dirty="0">
                <a:latin typeface="Arial"/>
                <a:cs typeface="Arial"/>
              </a:rPr>
              <a:t>registered</a:t>
            </a:r>
            <a:r>
              <a:rPr sz="1600" spc="425" dirty="0">
                <a:latin typeface="Arial"/>
                <a:cs typeface="Arial"/>
              </a:rPr>
              <a:t> </a:t>
            </a:r>
            <a:r>
              <a:rPr sz="1600" dirty="0">
                <a:latin typeface="Arial"/>
                <a:cs typeface="Arial"/>
              </a:rPr>
              <a:t>representatives</a:t>
            </a:r>
            <a:r>
              <a:rPr sz="1600" spc="430" dirty="0">
                <a:latin typeface="Arial"/>
                <a:cs typeface="Arial"/>
              </a:rPr>
              <a:t> </a:t>
            </a:r>
            <a:r>
              <a:rPr sz="1600" dirty="0">
                <a:latin typeface="Arial"/>
                <a:cs typeface="Arial"/>
              </a:rPr>
              <a:t>are</a:t>
            </a:r>
            <a:r>
              <a:rPr sz="1600" spc="409" dirty="0">
                <a:latin typeface="Arial"/>
                <a:cs typeface="Arial"/>
              </a:rPr>
              <a:t> </a:t>
            </a:r>
            <a:r>
              <a:rPr sz="1600" dirty="0">
                <a:latin typeface="Arial"/>
                <a:cs typeface="Arial"/>
              </a:rPr>
              <a:t>in</a:t>
            </a:r>
            <a:r>
              <a:rPr sz="1600" spc="420" dirty="0">
                <a:latin typeface="Arial"/>
                <a:cs typeface="Arial"/>
              </a:rPr>
              <a:t> </a:t>
            </a:r>
            <a:r>
              <a:rPr sz="1600" dirty="0">
                <a:latin typeface="Arial"/>
                <a:cs typeface="Arial"/>
              </a:rPr>
              <a:t>the</a:t>
            </a:r>
            <a:r>
              <a:rPr sz="1600" spc="430" dirty="0">
                <a:latin typeface="Arial"/>
                <a:cs typeface="Arial"/>
              </a:rPr>
              <a:t> </a:t>
            </a:r>
            <a:r>
              <a:rPr sz="1600" dirty="0">
                <a:latin typeface="Arial"/>
                <a:cs typeface="Arial"/>
              </a:rPr>
              <a:t>business</a:t>
            </a:r>
            <a:r>
              <a:rPr sz="1600" spc="425" dirty="0">
                <a:latin typeface="Arial"/>
                <a:cs typeface="Arial"/>
              </a:rPr>
              <a:t> </a:t>
            </a:r>
            <a:r>
              <a:rPr sz="1600" spc="-25" dirty="0">
                <a:latin typeface="Arial"/>
                <a:cs typeface="Arial"/>
              </a:rPr>
              <a:t>of </a:t>
            </a:r>
            <a:r>
              <a:rPr sz="1600" dirty="0">
                <a:latin typeface="Arial"/>
                <a:cs typeface="Arial"/>
              </a:rPr>
              <a:t>offering</a:t>
            </a:r>
            <a:r>
              <a:rPr sz="1600" spc="245" dirty="0">
                <a:latin typeface="Arial"/>
                <a:cs typeface="Arial"/>
              </a:rPr>
              <a:t> </a:t>
            </a:r>
            <a:r>
              <a:rPr sz="1600" dirty="0">
                <a:latin typeface="Arial"/>
                <a:cs typeface="Arial"/>
              </a:rPr>
              <a:t>such</a:t>
            </a:r>
            <a:r>
              <a:rPr sz="1600" spc="245" dirty="0">
                <a:latin typeface="Arial"/>
                <a:cs typeface="Arial"/>
              </a:rPr>
              <a:t> </a:t>
            </a:r>
            <a:r>
              <a:rPr sz="1600" dirty="0">
                <a:latin typeface="Arial"/>
                <a:cs typeface="Arial"/>
              </a:rPr>
              <a:t>advice.</a:t>
            </a:r>
            <a:r>
              <a:rPr sz="1600" spc="250" dirty="0">
                <a:latin typeface="Arial"/>
                <a:cs typeface="Arial"/>
              </a:rPr>
              <a:t> </a:t>
            </a:r>
            <a:r>
              <a:rPr sz="1600" dirty="0">
                <a:latin typeface="Arial"/>
                <a:cs typeface="Arial"/>
              </a:rPr>
              <a:t>It</a:t>
            </a:r>
            <a:r>
              <a:rPr sz="1600" spc="254" dirty="0">
                <a:latin typeface="Arial"/>
                <a:cs typeface="Arial"/>
              </a:rPr>
              <a:t> </a:t>
            </a:r>
            <a:r>
              <a:rPr sz="1600" dirty="0">
                <a:latin typeface="Arial"/>
                <a:cs typeface="Arial"/>
              </a:rPr>
              <a:t>was</a:t>
            </a:r>
            <a:r>
              <a:rPr sz="1600" spc="245" dirty="0">
                <a:latin typeface="Arial"/>
                <a:cs typeface="Arial"/>
              </a:rPr>
              <a:t> </a:t>
            </a:r>
            <a:r>
              <a:rPr sz="1600" dirty="0">
                <a:latin typeface="Arial"/>
                <a:cs typeface="Arial"/>
              </a:rPr>
              <a:t>not</a:t>
            </a:r>
            <a:r>
              <a:rPr sz="1600" spc="250" dirty="0">
                <a:latin typeface="Arial"/>
                <a:cs typeface="Arial"/>
              </a:rPr>
              <a:t> </a:t>
            </a:r>
            <a:r>
              <a:rPr sz="1600" dirty="0">
                <a:latin typeface="Arial"/>
                <a:cs typeface="Arial"/>
              </a:rPr>
              <a:t>intended</a:t>
            </a:r>
            <a:r>
              <a:rPr sz="1600" spc="240" dirty="0">
                <a:latin typeface="Arial"/>
                <a:cs typeface="Arial"/>
              </a:rPr>
              <a:t> </a:t>
            </a:r>
            <a:r>
              <a:rPr sz="1600" dirty="0">
                <a:latin typeface="Arial"/>
                <a:cs typeface="Arial"/>
              </a:rPr>
              <a:t>or</a:t>
            </a:r>
            <a:r>
              <a:rPr sz="1600" spc="254" dirty="0">
                <a:latin typeface="Arial"/>
                <a:cs typeface="Arial"/>
              </a:rPr>
              <a:t> </a:t>
            </a:r>
            <a:r>
              <a:rPr sz="1600" dirty="0">
                <a:latin typeface="Arial"/>
                <a:cs typeface="Arial"/>
              </a:rPr>
              <a:t>written</a:t>
            </a:r>
            <a:r>
              <a:rPr sz="1600" spc="250" dirty="0">
                <a:latin typeface="Arial"/>
                <a:cs typeface="Arial"/>
              </a:rPr>
              <a:t> </a:t>
            </a:r>
            <a:r>
              <a:rPr sz="1600" dirty="0">
                <a:latin typeface="Arial"/>
                <a:cs typeface="Arial"/>
              </a:rPr>
              <a:t>for</a:t>
            </a:r>
            <a:r>
              <a:rPr sz="1600" spc="254" dirty="0">
                <a:latin typeface="Arial"/>
                <a:cs typeface="Arial"/>
              </a:rPr>
              <a:t> </a:t>
            </a:r>
            <a:r>
              <a:rPr sz="1600" dirty="0">
                <a:latin typeface="Arial"/>
                <a:cs typeface="Arial"/>
              </a:rPr>
              <a:t>use,</a:t>
            </a:r>
            <a:r>
              <a:rPr sz="1600" spc="245" dirty="0">
                <a:latin typeface="Arial"/>
                <a:cs typeface="Arial"/>
              </a:rPr>
              <a:t> </a:t>
            </a:r>
            <a:r>
              <a:rPr sz="1600" dirty="0">
                <a:latin typeface="Arial"/>
                <a:cs typeface="Arial"/>
              </a:rPr>
              <a:t>and</a:t>
            </a:r>
            <a:r>
              <a:rPr sz="1600" spc="245" dirty="0">
                <a:latin typeface="Arial"/>
                <a:cs typeface="Arial"/>
              </a:rPr>
              <a:t> </a:t>
            </a:r>
            <a:r>
              <a:rPr sz="1600" dirty="0">
                <a:latin typeface="Arial"/>
                <a:cs typeface="Arial"/>
              </a:rPr>
              <a:t>cannot</a:t>
            </a:r>
            <a:r>
              <a:rPr sz="1600" spc="250" dirty="0">
                <a:latin typeface="Arial"/>
                <a:cs typeface="Arial"/>
              </a:rPr>
              <a:t> </a:t>
            </a:r>
            <a:r>
              <a:rPr sz="1600" dirty="0">
                <a:latin typeface="Arial"/>
                <a:cs typeface="Arial"/>
              </a:rPr>
              <a:t>be</a:t>
            </a:r>
            <a:r>
              <a:rPr sz="1600" spc="250" dirty="0">
                <a:latin typeface="Arial"/>
                <a:cs typeface="Arial"/>
              </a:rPr>
              <a:t> </a:t>
            </a:r>
            <a:r>
              <a:rPr sz="1600" dirty="0">
                <a:latin typeface="Arial"/>
                <a:cs typeface="Arial"/>
              </a:rPr>
              <a:t>used,</a:t>
            </a:r>
            <a:r>
              <a:rPr sz="1600" spc="245" dirty="0">
                <a:latin typeface="Arial"/>
                <a:cs typeface="Arial"/>
              </a:rPr>
              <a:t> </a:t>
            </a:r>
            <a:r>
              <a:rPr sz="1600" dirty="0">
                <a:latin typeface="Arial"/>
                <a:cs typeface="Arial"/>
              </a:rPr>
              <a:t>by</a:t>
            </a:r>
            <a:r>
              <a:rPr sz="1600" spc="260" dirty="0">
                <a:latin typeface="Arial"/>
                <a:cs typeface="Arial"/>
              </a:rPr>
              <a:t> </a:t>
            </a:r>
            <a:r>
              <a:rPr sz="1600" spc="-25" dirty="0">
                <a:latin typeface="Arial"/>
                <a:cs typeface="Arial"/>
              </a:rPr>
              <a:t>any </a:t>
            </a:r>
            <a:r>
              <a:rPr sz="1600" dirty="0">
                <a:latin typeface="Arial"/>
                <a:cs typeface="Arial"/>
              </a:rPr>
              <a:t>taxpayer</a:t>
            </a:r>
            <a:r>
              <a:rPr sz="1600" spc="15" dirty="0">
                <a:latin typeface="Arial"/>
                <a:cs typeface="Arial"/>
              </a:rPr>
              <a:t> </a:t>
            </a:r>
            <a:r>
              <a:rPr sz="1600" dirty="0">
                <a:latin typeface="Arial"/>
                <a:cs typeface="Arial"/>
              </a:rPr>
              <a:t>for</a:t>
            </a:r>
            <a:r>
              <a:rPr sz="1600" spc="35" dirty="0">
                <a:latin typeface="Arial"/>
                <a:cs typeface="Arial"/>
              </a:rPr>
              <a:t> </a:t>
            </a:r>
            <a:r>
              <a:rPr sz="1600" dirty="0">
                <a:latin typeface="Arial"/>
                <a:cs typeface="Arial"/>
              </a:rPr>
              <a:t>the</a:t>
            </a:r>
            <a:r>
              <a:rPr sz="1600" spc="25" dirty="0">
                <a:latin typeface="Arial"/>
                <a:cs typeface="Arial"/>
              </a:rPr>
              <a:t> </a:t>
            </a:r>
            <a:r>
              <a:rPr sz="1600" dirty="0">
                <a:latin typeface="Arial"/>
                <a:cs typeface="Arial"/>
              </a:rPr>
              <a:t>purpose</a:t>
            </a:r>
            <a:r>
              <a:rPr sz="1600" spc="10" dirty="0">
                <a:latin typeface="Arial"/>
                <a:cs typeface="Arial"/>
              </a:rPr>
              <a:t> </a:t>
            </a:r>
            <a:r>
              <a:rPr sz="1600" dirty="0">
                <a:latin typeface="Arial"/>
                <a:cs typeface="Arial"/>
              </a:rPr>
              <a:t>of</a:t>
            </a:r>
            <a:r>
              <a:rPr sz="1600" spc="20" dirty="0">
                <a:latin typeface="Arial"/>
                <a:cs typeface="Arial"/>
              </a:rPr>
              <a:t> </a:t>
            </a:r>
            <a:r>
              <a:rPr sz="1600" dirty="0">
                <a:latin typeface="Arial"/>
                <a:cs typeface="Arial"/>
              </a:rPr>
              <a:t>avoiding</a:t>
            </a:r>
            <a:r>
              <a:rPr sz="1600" spc="20" dirty="0">
                <a:latin typeface="Arial"/>
                <a:cs typeface="Arial"/>
              </a:rPr>
              <a:t> </a:t>
            </a:r>
            <a:r>
              <a:rPr sz="1600" dirty="0">
                <a:latin typeface="Arial"/>
                <a:cs typeface="Arial"/>
              </a:rPr>
              <a:t>any</a:t>
            </a:r>
            <a:r>
              <a:rPr sz="1600" spc="25" dirty="0">
                <a:latin typeface="Arial"/>
                <a:cs typeface="Arial"/>
              </a:rPr>
              <a:t> </a:t>
            </a:r>
            <a:r>
              <a:rPr sz="1600" dirty="0">
                <a:latin typeface="Arial"/>
                <a:cs typeface="Arial"/>
              </a:rPr>
              <a:t>IRS</a:t>
            </a:r>
            <a:r>
              <a:rPr sz="1600" spc="15" dirty="0">
                <a:latin typeface="Arial"/>
                <a:cs typeface="Arial"/>
              </a:rPr>
              <a:t> </a:t>
            </a:r>
            <a:r>
              <a:rPr sz="1600" dirty="0">
                <a:latin typeface="Arial"/>
                <a:cs typeface="Arial"/>
              </a:rPr>
              <a:t>penalty.</a:t>
            </a:r>
            <a:r>
              <a:rPr sz="1600" spc="25" dirty="0">
                <a:latin typeface="Arial"/>
                <a:cs typeface="Arial"/>
              </a:rPr>
              <a:t> </a:t>
            </a:r>
            <a:r>
              <a:rPr sz="1600" dirty="0">
                <a:latin typeface="Arial"/>
                <a:cs typeface="Arial"/>
              </a:rPr>
              <a:t>It</a:t>
            </a:r>
            <a:r>
              <a:rPr sz="1600" spc="25" dirty="0">
                <a:latin typeface="Arial"/>
                <a:cs typeface="Arial"/>
              </a:rPr>
              <a:t> </a:t>
            </a:r>
            <a:r>
              <a:rPr sz="1600" dirty="0">
                <a:latin typeface="Arial"/>
                <a:cs typeface="Arial"/>
              </a:rPr>
              <a:t>was</a:t>
            </a:r>
            <a:r>
              <a:rPr sz="1600" spc="20" dirty="0">
                <a:latin typeface="Arial"/>
                <a:cs typeface="Arial"/>
              </a:rPr>
              <a:t> </a:t>
            </a:r>
            <a:r>
              <a:rPr sz="1600" dirty="0">
                <a:latin typeface="Arial"/>
                <a:cs typeface="Arial"/>
              </a:rPr>
              <a:t>written</a:t>
            </a:r>
            <a:r>
              <a:rPr sz="1600" spc="15" dirty="0">
                <a:latin typeface="Arial"/>
                <a:cs typeface="Arial"/>
              </a:rPr>
              <a:t> </a:t>
            </a:r>
            <a:r>
              <a:rPr sz="1600" dirty="0">
                <a:latin typeface="Arial"/>
                <a:cs typeface="Arial"/>
              </a:rPr>
              <a:t>to</a:t>
            </a:r>
            <a:r>
              <a:rPr sz="1600" spc="20" dirty="0">
                <a:latin typeface="Arial"/>
                <a:cs typeface="Arial"/>
              </a:rPr>
              <a:t> </a:t>
            </a:r>
            <a:r>
              <a:rPr sz="1600" dirty="0">
                <a:latin typeface="Arial"/>
                <a:cs typeface="Arial"/>
              </a:rPr>
              <a:t>support</a:t>
            </a:r>
            <a:r>
              <a:rPr sz="1600" spc="30" dirty="0">
                <a:latin typeface="Arial"/>
                <a:cs typeface="Arial"/>
              </a:rPr>
              <a:t> </a:t>
            </a:r>
            <a:r>
              <a:rPr sz="1600" dirty="0">
                <a:latin typeface="Arial"/>
                <a:cs typeface="Arial"/>
              </a:rPr>
              <a:t>the</a:t>
            </a:r>
            <a:r>
              <a:rPr sz="1600" spc="30" dirty="0">
                <a:latin typeface="Arial"/>
                <a:cs typeface="Arial"/>
              </a:rPr>
              <a:t> </a:t>
            </a:r>
            <a:r>
              <a:rPr sz="1600" spc="-10" dirty="0">
                <a:latin typeface="Arial"/>
                <a:cs typeface="Arial"/>
              </a:rPr>
              <a:t>marketing </a:t>
            </a:r>
            <a:r>
              <a:rPr sz="1600" dirty="0">
                <a:latin typeface="Arial"/>
                <a:cs typeface="Arial"/>
              </a:rPr>
              <a:t>of</a:t>
            </a:r>
            <a:r>
              <a:rPr sz="1600" spc="105" dirty="0">
                <a:latin typeface="Arial"/>
                <a:cs typeface="Arial"/>
              </a:rPr>
              <a:t> </a:t>
            </a:r>
            <a:r>
              <a:rPr sz="1600" dirty="0">
                <a:latin typeface="Arial"/>
                <a:cs typeface="Arial"/>
              </a:rPr>
              <a:t>the</a:t>
            </a:r>
            <a:r>
              <a:rPr sz="1600" spc="120" dirty="0">
                <a:latin typeface="Arial"/>
                <a:cs typeface="Arial"/>
              </a:rPr>
              <a:t> </a:t>
            </a:r>
            <a:r>
              <a:rPr sz="1600" dirty="0">
                <a:latin typeface="Arial"/>
                <a:cs typeface="Arial"/>
              </a:rPr>
              <a:t>transactions</a:t>
            </a:r>
            <a:r>
              <a:rPr sz="1600" spc="110" dirty="0">
                <a:latin typeface="Arial"/>
                <a:cs typeface="Arial"/>
              </a:rPr>
              <a:t> </a:t>
            </a:r>
            <a:r>
              <a:rPr sz="1600" dirty="0">
                <a:latin typeface="Arial"/>
                <a:cs typeface="Arial"/>
              </a:rPr>
              <a:t>or</a:t>
            </a:r>
            <a:r>
              <a:rPr sz="1600" spc="114" dirty="0">
                <a:latin typeface="Arial"/>
                <a:cs typeface="Arial"/>
              </a:rPr>
              <a:t> </a:t>
            </a:r>
            <a:r>
              <a:rPr sz="1600" dirty="0">
                <a:latin typeface="Arial"/>
                <a:cs typeface="Arial"/>
              </a:rPr>
              <a:t>topics</a:t>
            </a:r>
            <a:r>
              <a:rPr sz="1600" spc="110" dirty="0">
                <a:latin typeface="Arial"/>
                <a:cs typeface="Arial"/>
              </a:rPr>
              <a:t> </a:t>
            </a:r>
            <a:r>
              <a:rPr sz="1600" dirty="0">
                <a:latin typeface="Arial"/>
                <a:cs typeface="Arial"/>
              </a:rPr>
              <a:t>it</a:t>
            </a:r>
            <a:r>
              <a:rPr sz="1600" spc="114" dirty="0">
                <a:latin typeface="Arial"/>
                <a:cs typeface="Arial"/>
              </a:rPr>
              <a:t> </a:t>
            </a:r>
            <a:r>
              <a:rPr sz="1600" dirty="0">
                <a:latin typeface="Arial"/>
                <a:cs typeface="Arial"/>
              </a:rPr>
              <a:t>addresses.</a:t>
            </a:r>
            <a:r>
              <a:rPr sz="1600" spc="110" dirty="0">
                <a:latin typeface="Arial"/>
                <a:cs typeface="Arial"/>
              </a:rPr>
              <a:t> </a:t>
            </a:r>
            <a:r>
              <a:rPr sz="1600" dirty="0">
                <a:latin typeface="Arial"/>
                <a:cs typeface="Arial"/>
              </a:rPr>
              <a:t>Anyone</a:t>
            </a:r>
            <a:r>
              <a:rPr sz="1600" spc="105" dirty="0">
                <a:latin typeface="Arial"/>
                <a:cs typeface="Arial"/>
              </a:rPr>
              <a:t> </a:t>
            </a:r>
            <a:r>
              <a:rPr sz="1600" dirty="0">
                <a:latin typeface="Arial"/>
                <a:cs typeface="Arial"/>
              </a:rPr>
              <a:t>interested</a:t>
            </a:r>
            <a:r>
              <a:rPr sz="1600" spc="105" dirty="0">
                <a:latin typeface="Arial"/>
                <a:cs typeface="Arial"/>
              </a:rPr>
              <a:t> </a:t>
            </a:r>
            <a:r>
              <a:rPr sz="1600" dirty="0">
                <a:latin typeface="Arial"/>
                <a:cs typeface="Arial"/>
              </a:rPr>
              <a:t>in</a:t>
            </a:r>
            <a:r>
              <a:rPr sz="1600" spc="114" dirty="0">
                <a:latin typeface="Arial"/>
                <a:cs typeface="Arial"/>
              </a:rPr>
              <a:t> </a:t>
            </a:r>
            <a:r>
              <a:rPr sz="1600" dirty="0">
                <a:latin typeface="Arial"/>
                <a:cs typeface="Arial"/>
              </a:rPr>
              <a:t>these</a:t>
            </a:r>
            <a:r>
              <a:rPr sz="1600" spc="110" dirty="0">
                <a:latin typeface="Arial"/>
                <a:cs typeface="Arial"/>
              </a:rPr>
              <a:t> </a:t>
            </a:r>
            <a:r>
              <a:rPr sz="1600" dirty="0">
                <a:latin typeface="Arial"/>
                <a:cs typeface="Arial"/>
              </a:rPr>
              <a:t>transactions</a:t>
            </a:r>
            <a:r>
              <a:rPr sz="1600" spc="110" dirty="0">
                <a:latin typeface="Arial"/>
                <a:cs typeface="Arial"/>
              </a:rPr>
              <a:t> </a:t>
            </a:r>
            <a:r>
              <a:rPr sz="1600" dirty="0">
                <a:latin typeface="Arial"/>
                <a:cs typeface="Arial"/>
              </a:rPr>
              <a:t>or</a:t>
            </a:r>
            <a:r>
              <a:rPr sz="1600" spc="120" dirty="0">
                <a:latin typeface="Arial"/>
                <a:cs typeface="Arial"/>
              </a:rPr>
              <a:t> </a:t>
            </a:r>
            <a:r>
              <a:rPr sz="1600" spc="-10" dirty="0">
                <a:latin typeface="Arial"/>
                <a:cs typeface="Arial"/>
              </a:rPr>
              <a:t>topics </a:t>
            </a:r>
            <a:r>
              <a:rPr sz="1600" dirty="0">
                <a:latin typeface="Arial"/>
                <a:cs typeface="Arial"/>
              </a:rPr>
              <a:t>should</a:t>
            </a:r>
            <a:r>
              <a:rPr sz="1600" spc="100" dirty="0">
                <a:latin typeface="Arial"/>
                <a:cs typeface="Arial"/>
              </a:rPr>
              <a:t>  </a:t>
            </a:r>
            <a:r>
              <a:rPr sz="1600" dirty="0">
                <a:latin typeface="Arial"/>
                <a:cs typeface="Arial"/>
              </a:rPr>
              <a:t>seek</a:t>
            </a:r>
            <a:r>
              <a:rPr sz="1600" spc="105" dirty="0">
                <a:latin typeface="Arial"/>
                <a:cs typeface="Arial"/>
              </a:rPr>
              <a:t>  </a:t>
            </a:r>
            <a:r>
              <a:rPr sz="1600" dirty="0">
                <a:latin typeface="Arial"/>
                <a:cs typeface="Arial"/>
              </a:rPr>
              <a:t>advice</a:t>
            </a:r>
            <a:r>
              <a:rPr sz="1600" spc="100" dirty="0">
                <a:latin typeface="Arial"/>
                <a:cs typeface="Arial"/>
              </a:rPr>
              <a:t>  </a:t>
            </a:r>
            <a:r>
              <a:rPr sz="1600" dirty="0">
                <a:latin typeface="Arial"/>
                <a:cs typeface="Arial"/>
              </a:rPr>
              <a:t>based</a:t>
            </a:r>
            <a:r>
              <a:rPr sz="1600" spc="100" dirty="0">
                <a:latin typeface="Arial"/>
                <a:cs typeface="Arial"/>
              </a:rPr>
              <a:t>  </a:t>
            </a:r>
            <a:r>
              <a:rPr sz="1600" dirty="0">
                <a:latin typeface="Arial"/>
                <a:cs typeface="Arial"/>
              </a:rPr>
              <a:t>on</a:t>
            </a:r>
            <a:r>
              <a:rPr sz="1600" spc="100" dirty="0">
                <a:latin typeface="Arial"/>
                <a:cs typeface="Arial"/>
              </a:rPr>
              <a:t>  </a:t>
            </a:r>
            <a:r>
              <a:rPr sz="1600" dirty="0">
                <a:latin typeface="Arial"/>
                <a:cs typeface="Arial"/>
              </a:rPr>
              <a:t>his</a:t>
            </a:r>
            <a:r>
              <a:rPr sz="1600" spc="105" dirty="0">
                <a:latin typeface="Arial"/>
                <a:cs typeface="Arial"/>
              </a:rPr>
              <a:t>  </a:t>
            </a:r>
            <a:r>
              <a:rPr sz="1600" dirty="0">
                <a:latin typeface="Arial"/>
                <a:cs typeface="Arial"/>
              </a:rPr>
              <a:t>or</a:t>
            </a:r>
            <a:r>
              <a:rPr sz="1600" spc="105" dirty="0">
                <a:latin typeface="Arial"/>
                <a:cs typeface="Arial"/>
              </a:rPr>
              <a:t>  </a:t>
            </a:r>
            <a:r>
              <a:rPr sz="1600" dirty="0">
                <a:latin typeface="Arial"/>
                <a:cs typeface="Arial"/>
              </a:rPr>
              <a:t>her</a:t>
            </a:r>
            <a:r>
              <a:rPr sz="1600" spc="105" dirty="0">
                <a:latin typeface="Arial"/>
                <a:cs typeface="Arial"/>
              </a:rPr>
              <a:t>  </a:t>
            </a:r>
            <a:r>
              <a:rPr sz="1600" dirty="0">
                <a:latin typeface="Arial"/>
                <a:cs typeface="Arial"/>
              </a:rPr>
              <a:t>particular</a:t>
            </a:r>
            <a:r>
              <a:rPr sz="1600" spc="105" dirty="0">
                <a:latin typeface="Arial"/>
                <a:cs typeface="Arial"/>
              </a:rPr>
              <a:t>  </a:t>
            </a:r>
            <a:r>
              <a:rPr sz="1600" dirty="0">
                <a:latin typeface="Arial"/>
                <a:cs typeface="Arial"/>
              </a:rPr>
              <a:t>circumstances</a:t>
            </a:r>
            <a:r>
              <a:rPr sz="1600" spc="105" dirty="0">
                <a:latin typeface="Arial"/>
                <a:cs typeface="Arial"/>
              </a:rPr>
              <a:t>  </a:t>
            </a:r>
            <a:r>
              <a:rPr sz="1600" dirty="0">
                <a:latin typeface="Arial"/>
                <a:cs typeface="Arial"/>
              </a:rPr>
              <a:t>from</a:t>
            </a:r>
            <a:r>
              <a:rPr sz="1600" spc="105" dirty="0">
                <a:latin typeface="Arial"/>
                <a:cs typeface="Arial"/>
              </a:rPr>
              <a:t>  </a:t>
            </a:r>
            <a:r>
              <a:rPr sz="1600" spc="-10" dirty="0">
                <a:latin typeface="Arial"/>
                <a:cs typeface="Arial"/>
              </a:rPr>
              <a:t>independent professionals.</a:t>
            </a:r>
            <a:endParaRPr sz="1600">
              <a:latin typeface="Arial"/>
              <a:cs typeface="Arial"/>
            </a:endParaRPr>
          </a:p>
          <a:p>
            <a:pPr marL="12700" marR="6350" algn="just">
              <a:lnSpc>
                <a:spcPct val="100000"/>
              </a:lnSpc>
              <a:spcBef>
                <a:spcPts val="600"/>
              </a:spcBef>
            </a:pPr>
            <a:r>
              <a:rPr sz="1600" dirty="0">
                <a:latin typeface="Arial"/>
                <a:cs typeface="Arial"/>
              </a:rPr>
              <a:t>State</a:t>
            </a:r>
            <a:r>
              <a:rPr sz="1600" spc="75" dirty="0">
                <a:latin typeface="Arial"/>
                <a:cs typeface="Arial"/>
              </a:rPr>
              <a:t> </a:t>
            </a:r>
            <a:r>
              <a:rPr sz="1600" dirty="0">
                <a:latin typeface="Arial"/>
                <a:cs typeface="Arial"/>
              </a:rPr>
              <a:t>tax</a:t>
            </a:r>
            <a:r>
              <a:rPr sz="1600" spc="80" dirty="0">
                <a:latin typeface="Arial"/>
                <a:cs typeface="Arial"/>
              </a:rPr>
              <a:t> </a:t>
            </a:r>
            <a:r>
              <a:rPr sz="1600" dirty="0">
                <a:latin typeface="Arial"/>
                <a:cs typeface="Arial"/>
              </a:rPr>
              <a:t>laws</a:t>
            </a:r>
            <a:r>
              <a:rPr sz="1600" spc="80" dirty="0">
                <a:latin typeface="Arial"/>
                <a:cs typeface="Arial"/>
              </a:rPr>
              <a:t> </a:t>
            </a:r>
            <a:r>
              <a:rPr sz="1600" dirty="0">
                <a:latin typeface="Arial"/>
                <a:cs typeface="Arial"/>
              </a:rPr>
              <a:t>and</a:t>
            </a:r>
            <a:r>
              <a:rPr sz="1600" spc="80" dirty="0">
                <a:latin typeface="Arial"/>
                <a:cs typeface="Arial"/>
              </a:rPr>
              <a:t> </a:t>
            </a:r>
            <a:r>
              <a:rPr sz="1600" dirty="0">
                <a:latin typeface="Arial"/>
                <a:cs typeface="Arial"/>
              </a:rPr>
              <a:t>treatment</a:t>
            </a:r>
            <a:r>
              <a:rPr sz="1600" spc="80" dirty="0">
                <a:latin typeface="Arial"/>
                <a:cs typeface="Arial"/>
              </a:rPr>
              <a:t> </a:t>
            </a:r>
            <a:r>
              <a:rPr sz="1600" dirty="0">
                <a:latin typeface="Arial"/>
                <a:cs typeface="Arial"/>
              </a:rPr>
              <a:t>will</a:t>
            </a:r>
            <a:r>
              <a:rPr sz="1600" spc="80" dirty="0">
                <a:latin typeface="Arial"/>
                <a:cs typeface="Arial"/>
              </a:rPr>
              <a:t> </a:t>
            </a:r>
            <a:r>
              <a:rPr sz="1600" dirty="0">
                <a:latin typeface="Arial"/>
                <a:cs typeface="Arial"/>
              </a:rPr>
              <a:t>vary.</a:t>
            </a:r>
            <a:r>
              <a:rPr sz="1600" spc="75" dirty="0">
                <a:latin typeface="Arial"/>
                <a:cs typeface="Arial"/>
              </a:rPr>
              <a:t> </a:t>
            </a:r>
            <a:r>
              <a:rPr sz="1600" dirty="0">
                <a:latin typeface="Arial"/>
                <a:cs typeface="Arial"/>
              </a:rPr>
              <a:t>The</a:t>
            </a:r>
            <a:r>
              <a:rPr sz="1600" spc="70" dirty="0">
                <a:latin typeface="Arial"/>
                <a:cs typeface="Arial"/>
              </a:rPr>
              <a:t> </a:t>
            </a:r>
            <a:r>
              <a:rPr sz="1600" dirty="0">
                <a:latin typeface="Arial"/>
                <a:cs typeface="Arial"/>
              </a:rPr>
              <a:t>earnings</a:t>
            </a:r>
            <a:r>
              <a:rPr sz="1600" spc="85" dirty="0">
                <a:latin typeface="Arial"/>
                <a:cs typeface="Arial"/>
              </a:rPr>
              <a:t> </a:t>
            </a:r>
            <a:r>
              <a:rPr sz="1600" dirty="0">
                <a:latin typeface="Arial"/>
                <a:cs typeface="Arial"/>
              </a:rPr>
              <a:t>portion</a:t>
            </a:r>
            <a:r>
              <a:rPr sz="1600" spc="75" dirty="0">
                <a:latin typeface="Arial"/>
                <a:cs typeface="Arial"/>
              </a:rPr>
              <a:t> </a:t>
            </a:r>
            <a:r>
              <a:rPr sz="1600" dirty="0">
                <a:latin typeface="Arial"/>
                <a:cs typeface="Arial"/>
              </a:rPr>
              <a:t>of</a:t>
            </a:r>
            <a:r>
              <a:rPr sz="1600" spc="80" dirty="0">
                <a:latin typeface="Arial"/>
                <a:cs typeface="Arial"/>
              </a:rPr>
              <a:t> </a:t>
            </a:r>
            <a:r>
              <a:rPr sz="1600" dirty="0">
                <a:latin typeface="Arial"/>
                <a:cs typeface="Arial"/>
              </a:rPr>
              <a:t>nonqualified</a:t>
            </a:r>
            <a:r>
              <a:rPr sz="1600" spc="75" dirty="0">
                <a:latin typeface="Arial"/>
                <a:cs typeface="Arial"/>
              </a:rPr>
              <a:t> </a:t>
            </a:r>
            <a:r>
              <a:rPr sz="1600" dirty="0">
                <a:latin typeface="Arial"/>
                <a:cs typeface="Arial"/>
              </a:rPr>
              <a:t>distributions</a:t>
            </a:r>
            <a:r>
              <a:rPr sz="1600" spc="80" dirty="0">
                <a:latin typeface="Arial"/>
                <a:cs typeface="Arial"/>
              </a:rPr>
              <a:t> </a:t>
            </a:r>
            <a:r>
              <a:rPr sz="1600" spc="-20" dirty="0">
                <a:latin typeface="Arial"/>
                <a:cs typeface="Arial"/>
              </a:rPr>
              <a:t>will </a:t>
            </a:r>
            <a:r>
              <a:rPr sz="1600" dirty="0">
                <a:latin typeface="Arial"/>
                <a:cs typeface="Arial"/>
              </a:rPr>
              <a:t>be</a:t>
            </a:r>
            <a:r>
              <a:rPr sz="1600" spc="-15" dirty="0">
                <a:latin typeface="Arial"/>
                <a:cs typeface="Arial"/>
              </a:rPr>
              <a:t> </a:t>
            </a:r>
            <a:r>
              <a:rPr sz="1600" dirty="0">
                <a:latin typeface="Arial"/>
                <a:cs typeface="Arial"/>
              </a:rPr>
              <a:t>subject</a:t>
            </a:r>
            <a:r>
              <a:rPr sz="1600" spc="-20" dirty="0">
                <a:latin typeface="Arial"/>
                <a:cs typeface="Arial"/>
              </a:rPr>
              <a:t> </a:t>
            </a:r>
            <a:r>
              <a:rPr sz="1600" dirty="0">
                <a:latin typeface="Arial"/>
                <a:cs typeface="Arial"/>
              </a:rPr>
              <a:t>to</a:t>
            </a:r>
            <a:r>
              <a:rPr sz="1600" spc="-10" dirty="0">
                <a:latin typeface="Arial"/>
                <a:cs typeface="Arial"/>
              </a:rPr>
              <a:t> </a:t>
            </a:r>
            <a:r>
              <a:rPr sz="1600" dirty="0">
                <a:latin typeface="Arial"/>
                <a:cs typeface="Arial"/>
              </a:rPr>
              <a:t>income</a:t>
            </a:r>
            <a:r>
              <a:rPr sz="1600" spc="-15" dirty="0">
                <a:latin typeface="Arial"/>
                <a:cs typeface="Arial"/>
              </a:rPr>
              <a:t> </a:t>
            </a:r>
            <a:r>
              <a:rPr sz="1600" dirty="0">
                <a:latin typeface="Arial"/>
                <a:cs typeface="Arial"/>
              </a:rPr>
              <a:t>tax</a:t>
            </a:r>
            <a:r>
              <a:rPr sz="1600" spc="-10" dirty="0">
                <a:latin typeface="Arial"/>
                <a:cs typeface="Arial"/>
              </a:rPr>
              <a:t> </a:t>
            </a:r>
            <a:r>
              <a:rPr sz="1600" dirty="0">
                <a:latin typeface="Arial"/>
                <a:cs typeface="Arial"/>
              </a:rPr>
              <a:t>and</a:t>
            </a:r>
            <a:r>
              <a:rPr sz="1600" spc="-15" dirty="0">
                <a:latin typeface="Arial"/>
                <a:cs typeface="Arial"/>
              </a:rPr>
              <a:t> </a:t>
            </a:r>
            <a:r>
              <a:rPr sz="1600" dirty="0">
                <a:latin typeface="Arial"/>
                <a:cs typeface="Arial"/>
              </a:rPr>
              <a:t>a</a:t>
            </a:r>
            <a:r>
              <a:rPr sz="1600" spc="-10" dirty="0">
                <a:latin typeface="Arial"/>
                <a:cs typeface="Arial"/>
              </a:rPr>
              <a:t> </a:t>
            </a:r>
            <a:r>
              <a:rPr sz="1600" dirty="0">
                <a:latin typeface="Arial"/>
                <a:cs typeface="Arial"/>
              </a:rPr>
              <a:t>10%</a:t>
            </a:r>
            <a:r>
              <a:rPr sz="1600" spc="-15" dirty="0">
                <a:latin typeface="Arial"/>
                <a:cs typeface="Arial"/>
              </a:rPr>
              <a:t> </a:t>
            </a:r>
            <a:r>
              <a:rPr sz="1600" dirty="0">
                <a:latin typeface="Arial"/>
                <a:cs typeface="Arial"/>
              </a:rPr>
              <a:t>federal</a:t>
            </a:r>
            <a:r>
              <a:rPr sz="1600" spc="-5" dirty="0">
                <a:latin typeface="Arial"/>
                <a:cs typeface="Arial"/>
              </a:rPr>
              <a:t> </a:t>
            </a:r>
            <a:r>
              <a:rPr sz="1600" dirty="0">
                <a:latin typeface="Arial"/>
                <a:cs typeface="Arial"/>
              </a:rPr>
              <a:t>penalty</a:t>
            </a:r>
            <a:r>
              <a:rPr sz="1600" spc="-10" dirty="0">
                <a:latin typeface="Arial"/>
                <a:cs typeface="Arial"/>
              </a:rPr>
              <a:t> </a:t>
            </a:r>
            <a:r>
              <a:rPr sz="1600" spc="-20" dirty="0">
                <a:latin typeface="Arial"/>
                <a:cs typeface="Arial"/>
              </a:rPr>
              <a:t>tax.</a:t>
            </a:r>
            <a:endParaRPr sz="1600">
              <a:latin typeface="Arial"/>
              <a:cs typeface="Arial"/>
            </a:endParaRPr>
          </a:p>
          <a:p>
            <a:pPr marL="12700" algn="just">
              <a:lnSpc>
                <a:spcPct val="100000"/>
              </a:lnSpc>
              <a:spcBef>
                <a:spcPts val="605"/>
              </a:spcBef>
            </a:pPr>
            <a:r>
              <a:rPr sz="1600" dirty="0">
                <a:latin typeface="Arial"/>
                <a:cs typeface="Arial"/>
              </a:rPr>
              <a:t>529</a:t>
            </a:r>
            <a:r>
              <a:rPr sz="1600" spc="-35" dirty="0">
                <a:latin typeface="Arial"/>
                <a:cs typeface="Arial"/>
              </a:rPr>
              <a:t> </a:t>
            </a:r>
            <a:r>
              <a:rPr sz="1600" dirty="0">
                <a:latin typeface="Arial"/>
                <a:cs typeface="Arial"/>
              </a:rPr>
              <a:t>plans</a:t>
            </a:r>
            <a:r>
              <a:rPr sz="1600" spc="-25" dirty="0">
                <a:latin typeface="Arial"/>
                <a:cs typeface="Arial"/>
              </a:rPr>
              <a:t> </a:t>
            </a:r>
            <a:r>
              <a:rPr sz="1600" dirty="0">
                <a:latin typeface="Arial"/>
                <a:cs typeface="Arial"/>
              </a:rPr>
              <a:t>could</a:t>
            </a:r>
            <a:r>
              <a:rPr sz="1600" spc="-25" dirty="0">
                <a:latin typeface="Arial"/>
                <a:cs typeface="Arial"/>
              </a:rPr>
              <a:t> </a:t>
            </a:r>
            <a:r>
              <a:rPr sz="1600" dirty="0">
                <a:latin typeface="Arial"/>
                <a:cs typeface="Arial"/>
              </a:rPr>
              <a:t>reduce</a:t>
            </a:r>
            <a:r>
              <a:rPr sz="1600" spc="-25" dirty="0">
                <a:latin typeface="Arial"/>
                <a:cs typeface="Arial"/>
              </a:rPr>
              <a:t> </a:t>
            </a:r>
            <a:r>
              <a:rPr sz="1600" dirty="0">
                <a:latin typeface="Arial"/>
                <a:cs typeface="Arial"/>
              </a:rPr>
              <a:t>a</a:t>
            </a:r>
            <a:r>
              <a:rPr sz="1600" spc="-20" dirty="0">
                <a:latin typeface="Arial"/>
                <a:cs typeface="Arial"/>
              </a:rPr>
              <a:t> </a:t>
            </a:r>
            <a:r>
              <a:rPr sz="1600" dirty="0">
                <a:latin typeface="Arial"/>
                <a:cs typeface="Arial"/>
              </a:rPr>
              <a:t>beneficiary’s</a:t>
            </a:r>
            <a:r>
              <a:rPr sz="1600" spc="-35" dirty="0">
                <a:latin typeface="Arial"/>
                <a:cs typeface="Arial"/>
              </a:rPr>
              <a:t> </a:t>
            </a:r>
            <a:r>
              <a:rPr sz="1600" dirty="0">
                <a:latin typeface="Arial"/>
                <a:cs typeface="Arial"/>
              </a:rPr>
              <a:t>ability</a:t>
            </a:r>
            <a:r>
              <a:rPr sz="1600" spc="-20" dirty="0">
                <a:latin typeface="Arial"/>
                <a:cs typeface="Arial"/>
              </a:rPr>
              <a:t> </a:t>
            </a:r>
            <a:r>
              <a:rPr sz="1600" dirty="0">
                <a:latin typeface="Arial"/>
                <a:cs typeface="Arial"/>
              </a:rPr>
              <a:t>to</a:t>
            </a:r>
            <a:r>
              <a:rPr sz="1600" spc="-15" dirty="0">
                <a:latin typeface="Arial"/>
                <a:cs typeface="Arial"/>
              </a:rPr>
              <a:t> </a:t>
            </a:r>
            <a:r>
              <a:rPr sz="1600" dirty="0">
                <a:latin typeface="Arial"/>
                <a:cs typeface="Arial"/>
              </a:rPr>
              <a:t>qualify</a:t>
            </a:r>
            <a:r>
              <a:rPr sz="1600" spc="-25" dirty="0">
                <a:latin typeface="Arial"/>
                <a:cs typeface="Arial"/>
              </a:rPr>
              <a:t> </a:t>
            </a:r>
            <a:r>
              <a:rPr sz="1600" dirty="0">
                <a:latin typeface="Arial"/>
                <a:cs typeface="Arial"/>
              </a:rPr>
              <a:t>for</a:t>
            </a:r>
            <a:r>
              <a:rPr sz="1600" spc="-5" dirty="0">
                <a:latin typeface="Arial"/>
                <a:cs typeface="Arial"/>
              </a:rPr>
              <a:t> </a:t>
            </a:r>
            <a:r>
              <a:rPr sz="1600" dirty="0">
                <a:latin typeface="Arial"/>
                <a:cs typeface="Arial"/>
              </a:rPr>
              <a:t>grants</a:t>
            </a:r>
            <a:r>
              <a:rPr sz="1600" spc="-15" dirty="0">
                <a:latin typeface="Arial"/>
                <a:cs typeface="Arial"/>
              </a:rPr>
              <a:t> </a:t>
            </a:r>
            <a:r>
              <a:rPr sz="1600" dirty="0">
                <a:latin typeface="Arial"/>
                <a:cs typeface="Arial"/>
              </a:rPr>
              <a:t>and</a:t>
            </a:r>
            <a:r>
              <a:rPr sz="1600" spc="-20" dirty="0">
                <a:latin typeface="Arial"/>
                <a:cs typeface="Arial"/>
              </a:rPr>
              <a:t> </a:t>
            </a:r>
            <a:r>
              <a:rPr sz="1600" dirty="0">
                <a:latin typeface="Arial"/>
                <a:cs typeface="Arial"/>
              </a:rPr>
              <a:t>student</a:t>
            </a:r>
            <a:r>
              <a:rPr sz="1600" spc="-10" dirty="0">
                <a:latin typeface="Arial"/>
                <a:cs typeface="Arial"/>
              </a:rPr>
              <a:t> loans.</a:t>
            </a:r>
            <a:endParaRPr sz="1600">
              <a:latin typeface="Arial"/>
              <a:cs typeface="Arial"/>
            </a:endParaRPr>
          </a:p>
          <a:p>
            <a:pPr marL="12700" marR="6350" algn="just">
              <a:lnSpc>
                <a:spcPct val="100000"/>
              </a:lnSpc>
              <a:spcBef>
                <a:spcPts val="600"/>
              </a:spcBef>
            </a:pPr>
            <a:r>
              <a:rPr sz="1600" dirty="0">
                <a:latin typeface="Arial"/>
                <a:cs typeface="Arial"/>
              </a:rPr>
              <a:t>Some</a:t>
            </a:r>
            <a:r>
              <a:rPr sz="1600" spc="20" dirty="0">
                <a:latin typeface="Arial"/>
                <a:cs typeface="Arial"/>
              </a:rPr>
              <a:t> </a:t>
            </a:r>
            <a:r>
              <a:rPr sz="1600" dirty="0">
                <a:latin typeface="Arial"/>
                <a:cs typeface="Arial"/>
              </a:rPr>
              <a:t>states</a:t>
            </a:r>
            <a:r>
              <a:rPr sz="1600" spc="40" dirty="0">
                <a:latin typeface="Arial"/>
                <a:cs typeface="Arial"/>
              </a:rPr>
              <a:t> </a:t>
            </a:r>
            <a:r>
              <a:rPr sz="1600" dirty="0">
                <a:latin typeface="Arial"/>
                <a:cs typeface="Arial"/>
              </a:rPr>
              <a:t>offer</a:t>
            </a:r>
            <a:r>
              <a:rPr sz="1600" spc="30" dirty="0">
                <a:latin typeface="Arial"/>
                <a:cs typeface="Arial"/>
              </a:rPr>
              <a:t> </a:t>
            </a:r>
            <a:r>
              <a:rPr sz="1600" dirty="0">
                <a:latin typeface="Arial"/>
                <a:cs typeface="Arial"/>
              </a:rPr>
              <a:t>benefits</a:t>
            </a:r>
            <a:r>
              <a:rPr sz="1600" spc="40" dirty="0">
                <a:latin typeface="Arial"/>
                <a:cs typeface="Arial"/>
              </a:rPr>
              <a:t> </a:t>
            </a:r>
            <a:r>
              <a:rPr sz="1600" dirty="0">
                <a:latin typeface="Arial"/>
                <a:cs typeface="Arial"/>
              </a:rPr>
              <a:t>for</a:t>
            </a:r>
            <a:r>
              <a:rPr sz="1600" spc="45" dirty="0">
                <a:latin typeface="Arial"/>
                <a:cs typeface="Arial"/>
              </a:rPr>
              <a:t> </a:t>
            </a:r>
            <a:r>
              <a:rPr sz="1600" dirty="0">
                <a:latin typeface="Arial"/>
                <a:cs typeface="Arial"/>
              </a:rPr>
              <a:t>residents</a:t>
            </a:r>
            <a:r>
              <a:rPr sz="1600" spc="40" dirty="0">
                <a:latin typeface="Arial"/>
                <a:cs typeface="Arial"/>
              </a:rPr>
              <a:t> </a:t>
            </a:r>
            <a:r>
              <a:rPr sz="1600" dirty="0">
                <a:latin typeface="Arial"/>
                <a:cs typeface="Arial"/>
              </a:rPr>
              <a:t>who</a:t>
            </a:r>
            <a:r>
              <a:rPr sz="1600" spc="35" dirty="0">
                <a:latin typeface="Arial"/>
                <a:cs typeface="Arial"/>
              </a:rPr>
              <a:t> </a:t>
            </a:r>
            <a:r>
              <a:rPr sz="1600" dirty="0">
                <a:latin typeface="Arial"/>
                <a:cs typeface="Arial"/>
              </a:rPr>
              <a:t>invest</a:t>
            </a:r>
            <a:r>
              <a:rPr sz="1600" spc="30" dirty="0">
                <a:latin typeface="Arial"/>
                <a:cs typeface="Arial"/>
              </a:rPr>
              <a:t> </a:t>
            </a:r>
            <a:r>
              <a:rPr sz="1600" dirty="0">
                <a:latin typeface="Arial"/>
                <a:cs typeface="Arial"/>
              </a:rPr>
              <a:t>in</a:t>
            </a:r>
            <a:r>
              <a:rPr sz="1600" spc="40" dirty="0">
                <a:latin typeface="Arial"/>
                <a:cs typeface="Arial"/>
              </a:rPr>
              <a:t> </a:t>
            </a:r>
            <a:r>
              <a:rPr sz="1600" dirty="0">
                <a:latin typeface="Arial"/>
                <a:cs typeface="Arial"/>
              </a:rPr>
              <a:t>their</a:t>
            </a:r>
            <a:r>
              <a:rPr sz="1600" spc="35" dirty="0">
                <a:latin typeface="Arial"/>
                <a:cs typeface="Arial"/>
              </a:rPr>
              <a:t> </a:t>
            </a:r>
            <a:r>
              <a:rPr sz="1600" dirty="0">
                <a:latin typeface="Arial"/>
                <a:cs typeface="Arial"/>
              </a:rPr>
              <a:t>state’s</a:t>
            </a:r>
            <a:r>
              <a:rPr sz="1600" spc="35" dirty="0">
                <a:latin typeface="Arial"/>
                <a:cs typeface="Arial"/>
              </a:rPr>
              <a:t> </a:t>
            </a:r>
            <a:r>
              <a:rPr sz="1600" dirty="0">
                <a:latin typeface="Arial"/>
                <a:cs typeface="Arial"/>
              </a:rPr>
              <a:t>plan,</a:t>
            </a:r>
            <a:r>
              <a:rPr sz="1600" spc="40" dirty="0">
                <a:latin typeface="Arial"/>
                <a:cs typeface="Arial"/>
              </a:rPr>
              <a:t> </a:t>
            </a:r>
            <a:r>
              <a:rPr sz="1600" dirty="0">
                <a:latin typeface="Arial"/>
                <a:cs typeface="Arial"/>
              </a:rPr>
              <a:t>including</a:t>
            </a:r>
            <a:r>
              <a:rPr sz="1600" spc="30" dirty="0">
                <a:latin typeface="Arial"/>
                <a:cs typeface="Arial"/>
              </a:rPr>
              <a:t> </a:t>
            </a:r>
            <a:r>
              <a:rPr sz="1600" spc="-10" dirty="0">
                <a:latin typeface="Arial"/>
                <a:cs typeface="Arial"/>
              </a:rPr>
              <a:t>deductions </a:t>
            </a:r>
            <a:r>
              <a:rPr sz="1600" dirty="0">
                <a:latin typeface="Arial"/>
                <a:cs typeface="Arial"/>
              </a:rPr>
              <a:t>for</a:t>
            </a:r>
            <a:r>
              <a:rPr sz="1600" spc="-20" dirty="0">
                <a:latin typeface="Arial"/>
                <a:cs typeface="Arial"/>
              </a:rPr>
              <a:t> </a:t>
            </a:r>
            <a:r>
              <a:rPr sz="1600" dirty="0">
                <a:latin typeface="Arial"/>
                <a:cs typeface="Arial"/>
              </a:rPr>
              <a:t>contributions</a:t>
            </a:r>
            <a:r>
              <a:rPr sz="1600" spc="-20" dirty="0">
                <a:latin typeface="Arial"/>
                <a:cs typeface="Arial"/>
              </a:rPr>
              <a:t> </a:t>
            </a:r>
            <a:r>
              <a:rPr sz="1600" dirty="0">
                <a:latin typeface="Arial"/>
                <a:cs typeface="Arial"/>
              </a:rPr>
              <a:t>and/or</a:t>
            </a:r>
            <a:r>
              <a:rPr sz="1600" spc="-15" dirty="0">
                <a:latin typeface="Arial"/>
                <a:cs typeface="Arial"/>
              </a:rPr>
              <a:t> </a:t>
            </a:r>
            <a:r>
              <a:rPr sz="1600" dirty="0">
                <a:latin typeface="Arial"/>
                <a:cs typeface="Arial"/>
              </a:rPr>
              <a:t>exemptions</a:t>
            </a:r>
            <a:r>
              <a:rPr sz="1600" spc="-10" dirty="0">
                <a:latin typeface="Arial"/>
                <a:cs typeface="Arial"/>
              </a:rPr>
              <a:t> </a:t>
            </a:r>
            <a:r>
              <a:rPr sz="1600" dirty="0">
                <a:latin typeface="Arial"/>
                <a:cs typeface="Arial"/>
              </a:rPr>
              <a:t>from</a:t>
            </a:r>
            <a:r>
              <a:rPr sz="1600" spc="-20" dirty="0">
                <a:latin typeface="Arial"/>
                <a:cs typeface="Arial"/>
              </a:rPr>
              <a:t> </a:t>
            </a:r>
            <a:r>
              <a:rPr sz="1600" dirty="0">
                <a:latin typeface="Arial"/>
                <a:cs typeface="Arial"/>
              </a:rPr>
              <a:t>state</a:t>
            </a:r>
            <a:r>
              <a:rPr sz="1600" spc="-20" dirty="0">
                <a:latin typeface="Arial"/>
                <a:cs typeface="Arial"/>
              </a:rPr>
              <a:t> </a:t>
            </a:r>
            <a:r>
              <a:rPr sz="1600" dirty="0">
                <a:latin typeface="Arial"/>
                <a:cs typeface="Arial"/>
              </a:rPr>
              <a:t>tax</a:t>
            </a:r>
            <a:r>
              <a:rPr sz="1600" spc="-10" dirty="0">
                <a:latin typeface="Arial"/>
                <a:cs typeface="Arial"/>
              </a:rPr>
              <a:t> </a:t>
            </a:r>
            <a:r>
              <a:rPr sz="1600" dirty="0">
                <a:latin typeface="Arial"/>
                <a:cs typeface="Arial"/>
              </a:rPr>
              <a:t>for</a:t>
            </a:r>
            <a:r>
              <a:rPr sz="1600" spc="-15" dirty="0">
                <a:latin typeface="Arial"/>
                <a:cs typeface="Arial"/>
              </a:rPr>
              <a:t> </a:t>
            </a:r>
            <a:r>
              <a:rPr sz="1600" dirty="0">
                <a:latin typeface="Arial"/>
                <a:cs typeface="Arial"/>
              </a:rPr>
              <a:t>qualified</a:t>
            </a:r>
            <a:r>
              <a:rPr sz="1600" spc="-25" dirty="0">
                <a:latin typeface="Arial"/>
                <a:cs typeface="Arial"/>
              </a:rPr>
              <a:t> </a:t>
            </a:r>
            <a:r>
              <a:rPr sz="1600" spc="-10" dirty="0">
                <a:latin typeface="Arial"/>
                <a:cs typeface="Arial"/>
              </a:rPr>
              <a:t>withdrawals.</a:t>
            </a:r>
            <a:endParaRPr sz="1600">
              <a:latin typeface="Arial"/>
              <a:cs typeface="Arial"/>
            </a:endParaRPr>
          </a:p>
        </p:txBody>
      </p:sp>
    </p:spTree>
  </p:cSld>
  <p:clrMapOvr>
    <a:masterClrMapping/>
  </p:clrMapOvr>
  <p:transition spd="med">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359257" y="2848648"/>
            <a:ext cx="8425180" cy="3276600"/>
          </a:xfrm>
          <a:prstGeom prst="rect">
            <a:avLst/>
          </a:prstGeom>
        </p:spPr>
        <p:txBody>
          <a:bodyPr vert="horz" wrap="square" lIns="0" tIns="12700" rIns="0" bIns="0" rtlCol="0">
            <a:spAutoFit/>
          </a:bodyPr>
          <a:lstStyle/>
          <a:p>
            <a:pPr marL="48895" marR="91440" algn="just">
              <a:lnSpc>
                <a:spcPct val="100000"/>
              </a:lnSpc>
              <a:spcBef>
                <a:spcPts val="100"/>
              </a:spcBef>
            </a:pPr>
            <a:r>
              <a:rPr sz="1050" b="1" dirty="0">
                <a:latin typeface="Arial"/>
                <a:cs typeface="Arial"/>
              </a:rPr>
              <a:t>If</a:t>
            </a:r>
            <a:r>
              <a:rPr sz="1050" b="1" spc="-25" dirty="0">
                <a:latin typeface="Arial"/>
                <a:cs typeface="Arial"/>
              </a:rPr>
              <a:t> </a:t>
            </a:r>
            <a:r>
              <a:rPr sz="1050" b="1" dirty="0">
                <a:latin typeface="Arial"/>
                <a:cs typeface="Arial"/>
              </a:rPr>
              <a:t>your</a:t>
            </a:r>
            <a:r>
              <a:rPr sz="1050" b="1" spc="-10" dirty="0">
                <a:latin typeface="Arial"/>
                <a:cs typeface="Arial"/>
              </a:rPr>
              <a:t> </a:t>
            </a:r>
            <a:r>
              <a:rPr sz="1050" b="1" dirty="0">
                <a:latin typeface="Arial"/>
                <a:cs typeface="Arial"/>
              </a:rPr>
              <a:t>state</a:t>
            </a:r>
            <a:r>
              <a:rPr sz="1050" b="1" spc="-10" dirty="0">
                <a:latin typeface="Arial"/>
                <a:cs typeface="Arial"/>
              </a:rPr>
              <a:t> </a:t>
            </a:r>
            <a:r>
              <a:rPr sz="1050" b="1" dirty="0">
                <a:latin typeface="Arial"/>
                <a:cs typeface="Arial"/>
              </a:rPr>
              <a:t>or</a:t>
            </a:r>
            <a:r>
              <a:rPr sz="1050" b="1" spc="-5" dirty="0">
                <a:latin typeface="Arial"/>
                <a:cs typeface="Arial"/>
              </a:rPr>
              <a:t> </a:t>
            </a:r>
            <a:r>
              <a:rPr sz="1050" b="1" dirty="0">
                <a:latin typeface="Arial"/>
                <a:cs typeface="Arial"/>
              </a:rPr>
              <a:t>your</a:t>
            </a:r>
            <a:r>
              <a:rPr sz="1050" b="1" spc="-10" dirty="0">
                <a:latin typeface="Arial"/>
                <a:cs typeface="Arial"/>
              </a:rPr>
              <a:t> </a:t>
            </a:r>
            <a:r>
              <a:rPr sz="1050" b="1" dirty="0">
                <a:latin typeface="Arial"/>
                <a:cs typeface="Arial"/>
              </a:rPr>
              <a:t>designated</a:t>
            </a:r>
            <a:r>
              <a:rPr sz="1050" b="1" spc="-15" dirty="0">
                <a:latin typeface="Arial"/>
                <a:cs typeface="Arial"/>
              </a:rPr>
              <a:t> </a:t>
            </a:r>
            <a:r>
              <a:rPr sz="1050" b="1" dirty="0">
                <a:latin typeface="Arial"/>
                <a:cs typeface="Arial"/>
              </a:rPr>
              <a:t>beneficiary’s</a:t>
            </a:r>
            <a:r>
              <a:rPr sz="1050" b="1" spc="-20" dirty="0">
                <a:latin typeface="Arial"/>
                <a:cs typeface="Arial"/>
              </a:rPr>
              <a:t> </a:t>
            </a:r>
            <a:r>
              <a:rPr sz="1050" b="1" dirty="0">
                <a:latin typeface="Arial"/>
                <a:cs typeface="Arial"/>
              </a:rPr>
              <a:t>state</a:t>
            </a:r>
            <a:r>
              <a:rPr sz="1050" b="1" spc="-5" dirty="0">
                <a:latin typeface="Arial"/>
                <a:cs typeface="Arial"/>
              </a:rPr>
              <a:t> </a:t>
            </a:r>
            <a:r>
              <a:rPr sz="1050" b="1" dirty="0">
                <a:latin typeface="Arial"/>
                <a:cs typeface="Arial"/>
              </a:rPr>
              <a:t>offers</a:t>
            </a:r>
            <a:r>
              <a:rPr sz="1050" b="1" spc="-15" dirty="0">
                <a:latin typeface="Arial"/>
                <a:cs typeface="Arial"/>
              </a:rPr>
              <a:t> </a:t>
            </a:r>
            <a:r>
              <a:rPr sz="1050" b="1" dirty="0">
                <a:latin typeface="Arial"/>
                <a:cs typeface="Arial"/>
              </a:rPr>
              <a:t>a</a:t>
            </a:r>
            <a:r>
              <a:rPr sz="1050" b="1" spc="-25" dirty="0">
                <a:latin typeface="Arial"/>
                <a:cs typeface="Arial"/>
              </a:rPr>
              <a:t> </a:t>
            </a:r>
            <a:r>
              <a:rPr sz="1050" b="1" dirty="0">
                <a:latin typeface="Arial"/>
                <a:cs typeface="Arial"/>
              </a:rPr>
              <a:t>529</a:t>
            </a:r>
            <a:r>
              <a:rPr sz="1050" b="1" spc="-10" dirty="0">
                <a:latin typeface="Arial"/>
                <a:cs typeface="Arial"/>
              </a:rPr>
              <a:t> </a:t>
            </a:r>
            <a:r>
              <a:rPr sz="1050" b="1" dirty="0">
                <a:latin typeface="Arial"/>
                <a:cs typeface="Arial"/>
              </a:rPr>
              <a:t>plan,</a:t>
            </a:r>
            <a:r>
              <a:rPr sz="1050" b="1" spc="-15" dirty="0">
                <a:latin typeface="Arial"/>
                <a:cs typeface="Arial"/>
              </a:rPr>
              <a:t> </a:t>
            </a:r>
            <a:r>
              <a:rPr sz="1050" b="1" dirty="0">
                <a:latin typeface="Arial"/>
                <a:cs typeface="Arial"/>
              </a:rPr>
              <a:t>you</a:t>
            </a:r>
            <a:r>
              <a:rPr sz="1050" b="1" spc="-35" dirty="0">
                <a:latin typeface="Arial"/>
                <a:cs typeface="Arial"/>
              </a:rPr>
              <a:t> </a:t>
            </a:r>
            <a:r>
              <a:rPr sz="1050" b="1" dirty="0">
                <a:latin typeface="Arial"/>
                <a:cs typeface="Arial"/>
              </a:rPr>
              <a:t>may</a:t>
            </a:r>
            <a:r>
              <a:rPr sz="1050" b="1" spc="-40" dirty="0">
                <a:latin typeface="Arial"/>
                <a:cs typeface="Arial"/>
              </a:rPr>
              <a:t> </a:t>
            </a:r>
            <a:r>
              <a:rPr sz="1050" b="1" dirty="0">
                <a:latin typeface="Arial"/>
                <a:cs typeface="Arial"/>
              </a:rPr>
              <a:t>want</a:t>
            </a:r>
            <a:r>
              <a:rPr sz="1050" b="1" spc="-35" dirty="0">
                <a:latin typeface="Arial"/>
                <a:cs typeface="Arial"/>
              </a:rPr>
              <a:t> </a:t>
            </a:r>
            <a:r>
              <a:rPr sz="1050" b="1" dirty="0">
                <a:latin typeface="Arial"/>
                <a:cs typeface="Arial"/>
              </a:rPr>
              <a:t>to</a:t>
            </a:r>
            <a:r>
              <a:rPr sz="1050" b="1" spc="-10" dirty="0">
                <a:latin typeface="Arial"/>
                <a:cs typeface="Arial"/>
              </a:rPr>
              <a:t> </a:t>
            </a:r>
            <a:r>
              <a:rPr sz="1050" b="1" dirty="0">
                <a:latin typeface="Arial"/>
                <a:cs typeface="Arial"/>
              </a:rPr>
              <a:t>consider</a:t>
            </a:r>
            <a:r>
              <a:rPr sz="1050" b="1" spc="-10" dirty="0">
                <a:latin typeface="Arial"/>
                <a:cs typeface="Arial"/>
              </a:rPr>
              <a:t> </a:t>
            </a:r>
            <a:r>
              <a:rPr sz="1050" b="1" dirty="0">
                <a:latin typeface="Arial"/>
                <a:cs typeface="Arial"/>
              </a:rPr>
              <a:t>what,</a:t>
            </a:r>
            <a:r>
              <a:rPr sz="1050" b="1" spc="-30" dirty="0">
                <a:latin typeface="Arial"/>
                <a:cs typeface="Arial"/>
              </a:rPr>
              <a:t> </a:t>
            </a:r>
            <a:r>
              <a:rPr sz="1050" b="1" dirty="0">
                <a:latin typeface="Arial"/>
                <a:cs typeface="Arial"/>
              </a:rPr>
              <a:t>if</a:t>
            </a:r>
            <a:r>
              <a:rPr sz="1050" b="1" spc="-20" dirty="0">
                <a:latin typeface="Arial"/>
                <a:cs typeface="Arial"/>
              </a:rPr>
              <a:t> </a:t>
            </a:r>
            <a:r>
              <a:rPr sz="1050" b="1" dirty="0">
                <a:latin typeface="Arial"/>
                <a:cs typeface="Arial"/>
              </a:rPr>
              <a:t>any,</a:t>
            </a:r>
            <a:r>
              <a:rPr sz="1050" b="1" spc="-25" dirty="0">
                <a:latin typeface="Arial"/>
                <a:cs typeface="Arial"/>
              </a:rPr>
              <a:t> </a:t>
            </a:r>
            <a:r>
              <a:rPr sz="1050" b="1" dirty="0">
                <a:latin typeface="Arial"/>
                <a:cs typeface="Arial"/>
              </a:rPr>
              <a:t>potential</a:t>
            </a:r>
            <a:r>
              <a:rPr sz="1050" b="1" spc="-15" dirty="0">
                <a:latin typeface="Arial"/>
                <a:cs typeface="Arial"/>
              </a:rPr>
              <a:t> </a:t>
            </a:r>
            <a:r>
              <a:rPr sz="1050" b="1" dirty="0">
                <a:latin typeface="Arial"/>
                <a:cs typeface="Arial"/>
              </a:rPr>
              <a:t>state</a:t>
            </a:r>
            <a:r>
              <a:rPr sz="1050" b="1" spc="-15" dirty="0">
                <a:latin typeface="Arial"/>
                <a:cs typeface="Arial"/>
              </a:rPr>
              <a:t> </a:t>
            </a:r>
            <a:r>
              <a:rPr sz="1050" b="1" spc="-10" dirty="0">
                <a:latin typeface="Arial"/>
                <a:cs typeface="Arial"/>
              </a:rPr>
              <a:t>income- </a:t>
            </a:r>
            <a:r>
              <a:rPr sz="1050" b="1" dirty="0">
                <a:latin typeface="Arial"/>
                <a:cs typeface="Arial"/>
              </a:rPr>
              <a:t>tax</a:t>
            </a:r>
            <a:r>
              <a:rPr sz="1050" b="1" spc="10" dirty="0">
                <a:latin typeface="Arial"/>
                <a:cs typeface="Arial"/>
              </a:rPr>
              <a:t> </a:t>
            </a:r>
            <a:r>
              <a:rPr sz="1050" b="1" dirty="0">
                <a:latin typeface="Arial"/>
                <a:cs typeface="Arial"/>
              </a:rPr>
              <a:t>or</a:t>
            </a:r>
            <a:r>
              <a:rPr sz="1050" b="1" spc="20" dirty="0">
                <a:latin typeface="Arial"/>
                <a:cs typeface="Arial"/>
              </a:rPr>
              <a:t> </a:t>
            </a:r>
            <a:r>
              <a:rPr sz="1050" b="1" dirty="0">
                <a:latin typeface="Arial"/>
                <a:cs typeface="Arial"/>
              </a:rPr>
              <a:t>other</a:t>
            </a:r>
            <a:r>
              <a:rPr sz="1050" b="1" spc="25" dirty="0">
                <a:latin typeface="Arial"/>
                <a:cs typeface="Arial"/>
              </a:rPr>
              <a:t> </a:t>
            </a:r>
            <a:r>
              <a:rPr sz="1050" b="1" dirty="0">
                <a:latin typeface="Arial"/>
                <a:cs typeface="Arial"/>
              </a:rPr>
              <a:t>state</a:t>
            </a:r>
            <a:r>
              <a:rPr sz="1050" b="1" spc="20" dirty="0">
                <a:latin typeface="Arial"/>
                <a:cs typeface="Arial"/>
              </a:rPr>
              <a:t> </a:t>
            </a:r>
            <a:r>
              <a:rPr sz="1050" b="1" dirty="0">
                <a:latin typeface="Arial"/>
                <a:cs typeface="Arial"/>
              </a:rPr>
              <a:t>benefits</a:t>
            </a:r>
            <a:r>
              <a:rPr sz="1050" b="1" spc="20" dirty="0">
                <a:latin typeface="Arial"/>
                <a:cs typeface="Arial"/>
              </a:rPr>
              <a:t> </a:t>
            </a:r>
            <a:r>
              <a:rPr sz="1050" b="1" dirty="0">
                <a:latin typeface="Arial"/>
                <a:cs typeface="Arial"/>
              </a:rPr>
              <a:t>it</a:t>
            </a:r>
            <a:r>
              <a:rPr sz="1050" b="1" spc="15" dirty="0">
                <a:latin typeface="Arial"/>
                <a:cs typeface="Arial"/>
              </a:rPr>
              <a:t> </a:t>
            </a:r>
            <a:r>
              <a:rPr sz="1050" b="1" dirty="0">
                <a:latin typeface="Arial"/>
                <a:cs typeface="Arial"/>
              </a:rPr>
              <a:t>offers,</a:t>
            </a:r>
            <a:r>
              <a:rPr sz="1050" b="1" spc="15" dirty="0">
                <a:latin typeface="Arial"/>
                <a:cs typeface="Arial"/>
              </a:rPr>
              <a:t> </a:t>
            </a:r>
            <a:r>
              <a:rPr sz="1050" b="1" dirty="0">
                <a:latin typeface="Arial"/>
                <a:cs typeface="Arial"/>
              </a:rPr>
              <a:t>such</a:t>
            </a:r>
            <a:r>
              <a:rPr sz="1050" b="1" spc="20" dirty="0">
                <a:latin typeface="Arial"/>
                <a:cs typeface="Arial"/>
              </a:rPr>
              <a:t> </a:t>
            </a:r>
            <a:r>
              <a:rPr sz="1050" b="1" dirty="0">
                <a:latin typeface="Arial"/>
                <a:cs typeface="Arial"/>
              </a:rPr>
              <a:t>as</a:t>
            </a:r>
            <a:r>
              <a:rPr sz="1050" b="1" spc="25" dirty="0">
                <a:latin typeface="Arial"/>
                <a:cs typeface="Arial"/>
              </a:rPr>
              <a:t> </a:t>
            </a:r>
            <a:r>
              <a:rPr sz="1050" b="1" dirty="0">
                <a:latin typeface="Arial"/>
                <a:cs typeface="Arial"/>
              </a:rPr>
              <a:t>financial</a:t>
            </a:r>
            <a:r>
              <a:rPr sz="1050" b="1" spc="30" dirty="0">
                <a:latin typeface="Arial"/>
                <a:cs typeface="Arial"/>
              </a:rPr>
              <a:t> </a:t>
            </a:r>
            <a:r>
              <a:rPr sz="1050" b="1" dirty="0">
                <a:latin typeface="Arial"/>
                <a:cs typeface="Arial"/>
              </a:rPr>
              <a:t>aid,</a:t>
            </a:r>
            <a:r>
              <a:rPr sz="1050" b="1" spc="15" dirty="0">
                <a:latin typeface="Arial"/>
                <a:cs typeface="Arial"/>
              </a:rPr>
              <a:t> </a:t>
            </a:r>
            <a:r>
              <a:rPr sz="1050" b="1" dirty="0">
                <a:latin typeface="Arial"/>
                <a:cs typeface="Arial"/>
              </a:rPr>
              <a:t>scholarship</a:t>
            </a:r>
            <a:r>
              <a:rPr sz="1050" b="1" spc="20" dirty="0">
                <a:latin typeface="Arial"/>
                <a:cs typeface="Arial"/>
              </a:rPr>
              <a:t> </a:t>
            </a:r>
            <a:r>
              <a:rPr sz="1050" b="1" dirty="0">
                <a:latin typeface="Arial"/>
                <a:cs typeface="Arial"/>
              </a:rPr>
              <a:t>funds,</a:t>
            </a:r>
            <a:r>
              <a:rPr sz="1050" b="1" spc="20" dirty="0">
                <a:latin typeface="Arial"/>
                <a:cs typeface="Arial"/>
              </a:rPr>
              <a:t> </a:t>
            </a:r>
            <a:r>
              <a:rPr sz="1050" b="1" dirty="0">
                <a:latin typeface="Arial"/>
                <a:cs typeface="Arial"/>
              </a:rPr>
              <a:t>and</a:t>
            </a:r>
            <a:r>
              <a:rPr sz="1050" b="1" spc="10" dirty="0">
                <a:latin typeface="Arial"/>
                <a:cs typeface="Arial"/>
              </a:rPr>
              <a:t> </a:t>
            </a:r>
            <a:r>
              <a:rPr sz="1050" b="1" dirty="0">
                <a:latin typeface="Arial"/>
                <a:cs typeface="Arial"/>
              </a:rPr>
              <a:t>protection</a:t>
            </a:r>
            <a:r>
              <a:rPr sz="1050" b="1" spc="15" dirty="0">
                <a:latin typeface="Arial"/>
                <a:cs typeface="Arial"/>
              </a:rPr>
              <a:t> </a:t>
            </a:r>
            <a:r>
              <a:rPr sz="1050" b="1" dirty="0">
                <a:latin typeface="Arial"/>
                <a:cs typeface="Arial"/>
              </a:rPr>
              <a:t>from</a:t>
            </a:r>
            <a:r>
              <a:rPr sz="1050" b="1" spc="15" dirty="0">
                <a:latin typeface="Arial"/>
                <a:cs typeface="Arial"/>
              </a:rPr>
              <a:t> </a:t>
            </a:r>
            <a:r>
              <a:rPr sz="1050" b="1" dirty="0">
                <a:latin typeface="Arial"/>
                <a:cs typeface="Arial"/>
              </a:rPr>
              <a:t>creditors,</a:t>
            </a:r>
            <a:r>
              <a:rPr sz="1050" b="1" spc="20" dirty="0">
                <a:latin typeface="Arial"/>
                <a:cs typeface="Arial"/>
              </a:rPr>
              <a:t> </a:t>
            </a:r>
            <a:r>
              <a:rPr sz="1050" b="1" dirty="0">
                <a:latin typeface="Arial"/>
                <a:cs typeface="Arial"/>
              </a:rPr>
              <a:t>before</a:t>
            </a:r>
            <a:r>
              <a:rPr sz="1050" b="1" spc="25" dirty="0">
                <a:latin typeface="Arial"/>
                <a:cs typeface="Arial"/>
              </a:rPr>
              <a:t> </a:t>
            </a:r>
            <a:r>
              <a:rPr sz="1050" b="1" dirty="0">
                <a:latin typeface="Arial"/>
                <a:cs typeface="Arial"/>
              </a:rPr>
              <a:t>investing.</a:t>
            </a:r>
            <a:r>
              <a:rPr sz="1050" b="1" spc="15" dirty="0">
                <a:latin typeface="Arial"/>
                <a:cs typeface="Arial"/>
              </a:rPr>
              <a:t> </a:t>
            </a:r>
            <a:r>
              <a:rPr sz="1050" spc="-10" dirty="0">
                <a:latin typeface="Arial"/>
                <a:cs typeface="Arial"/>
              </a:rPr>
              <a:t>State </a:t>
            </a:r>
            <a:r>
              <a:rPr sz="1050" dirty="0">
                <a:latin typeface="Arial"/>
                <a:cs typeface="Arial"/>
              </a:rPr>
              <a:t>tax</a:t>
            </a:r>
            <a:r>
              <a:rPr sz="1050" spc="125" dirty="0">
                <a:latin typeface="Arial"/>
                <a:cs typeface="Arial"/>
              </a:rPr>
              <a:t> </a:t>
            </a:r>
            <a:r>
              <a:rPr sz="1050" dirty="0">
                <a:latin typeface="Arial"/>
                <a:cs typeface="Arial"/>
              </a:rPr>
              <a:t>or</a:t>
            </a:r>
            <a:r>
              <a:rPr sz="1050" spc="130" dirty="0">
                <a:latin typeface="Arial"/>
                <a:cs typeface="Arial"/>
              </a:rPr>
              <a:t> </a:t>
            </a:r>
            <a:r>
              <a:rPr sz="1050" dirty="0">
                <a:latin typeface="Arial"/>
                <a:cs typeface="Arial"/>
              </a:rPr>
              <a:t>other</a:t>
            </a:r>
            <a:r>
              <a:rPr sz="1050" spc="140" dirty="0">
                <a:latin typeface="Arial"/>
                <a:cs typeface="Arial"/>
              </a:rPr>
              <a:t> </a:t>
            </a:r>
            <a:r>
              <a:rPr sz="1050" dirty="0">
                <a:latin typeface="Arial"/>
                <a:cs typeface="Arial"/>
              </a:rPr>
              <a:t>benefits</a:t>
            </a:r>
            <a:r>
              <a:rPr sz="1050" spc="135" dirty="0">
                <a:latin typeface="Arial"/>
                <a:cs typeface="Arial"/>
              </a:rPr>
              <a:t> </a:t>
            </a:r>
            <a:r>
              <a:rPr sz="1050" dirty="0">
                <a:latin typeface="Arial"/>
                <a:cs typeface="Arial"/>
              </a:rPr>
              <a:t>should</a:t>
            </a:r>
            <a:r>
              <a:rPr sz="1050" spc="140" dirty="0">
                <a:latin typeface="Arial"/>
                <a:cs typeface="Arial"/>
              </a:rPr>
              <a:t> </a:t>
            </a:r>
            <a:r>
              <a:rPr sz="1050" dirty="0">
                <a:latin typeface="Arial"/>
                <a:cs typeface="Arial"/>
              </a:rPr>
              <a:t>be</a:t>
            </a:r>
            <a:r>
              <a:rPr sz="1050" spc="140" dirty="0">
                <a:latin typeface="Arial"/>
                <a:cs typeface="Arial"/>
              </a:rPr>
              <a:t> </a:t>
            </a:r>
            <a:r>
              <a:rPr sz="1050" dirty="0">
                <a:latin typeface="Arial"/>
                <a:cs typeface="Arial"/>
              </a:rPr>
              <a:t>one</a:t>
            </a:r>
            <a:r>
              <a:rPr sz="1050" spc="135" dirty="0">
                <a:latin typeface="Arial"/>
                <a:cs typeface="Arial"/>
              </a:rPr>
              <a:t> </a:t>
            </a:r>
            <a:r>
              <a:rPr sz="1050" dirty="0">
                <a:latin typeface="Arial"/>
                <a:cs typeface="Arial"/>
              </a:rPr>
              <a:t>of</a:t>
            </a:r>
            <a:r>
              <a:rPr sz="1050" spc="130" dirty="0">
                <a:latin typeface="Arial"/>
                <a:cs typeface="Arial"/>
              </a:rPr>
              <a:t> </a:t>
            </a:r>
            <a:r>
              <a:rPr sz="1050" dirty="0">
                <a:latin typeface="Arial"/>
                <a:cs typeface="Arial"/>
              </a:rPr>
              <a:t>many</a:t>
            </a:r>
            <a:r>
              <a:rPr sz="1050" spc="140" dirty="0">
                <a:latin typeface="Arial"/>
                <a:cs typeface="Arial"/>
              </a:rPr>
              <a:t> </a:t>
            </a:r>
            <a:r>
              <a:rPr sz="1050" dirty="0">
                <a:latin typeface="Arial"/>
                <a:cs typeface="Arial"/>
              </a:rPr>
              <a:t>factors</a:t>
            </a:r>
            <a:r>
              <a:rPr sz="1050" spc="135" dirty="0">
                <a:latin typeface="Arial"/>
                <a:cs typeface="Arial"/>
              </a:rPr>
              <a:t> </a:t>
            </a:r>
            <a:r>
              <a:rPr sz="1050" dirty="0">
                <a:latin typeface="Arial"/>
                <a:cs typeface="Arial"/>
              </a:rPr>
              <a:t>to</a:t>
            </a:r>
            <a:r>
              <a:rPr sz="1050" spc="135" dirty="0">
                <a:latin typeface="Arial"/>
                <a:cs typeface="Arial"/>
              </a:rPr>
              <a:t> </a:t>
            </a:r>
            <a:r>
              <a:rPr sz="1050" dirty="0">
                <a:latin typeface="Arial"/>
                <a:cs typeface="Arial"/>
              </a:rPr>
              <a:t>be</a:t>
            </a:r>
            <a:r>
              <a:rPr sz="1050" spc="135" dirty="0">
                <a:latin typeface="Arial"/>
                <a:cs typeface="Arial"/>
              </a:rPr>
              <a:t> </a:t>
            </a:r>
            <a:r>
              <a:rPr sz="1050" dirty="0">
                <a:latin typeface="Arial"/>
                <a:cs typeface="Arial"/>
              </a:rPr>
              <a:t>considered</a:t>
            </a:r>
            <a:r>
              <a:rPr sz="1050" spc="135" dirty="0">
                <a:latin typeface="Arial"/>
                <a:cs typeface="Arial"/>
              </a:rPr>
              <a:t> </a:t>
            </a:r>
            <a:r>
              <a:rPr sz="1050" dirty="0">
                <a:latin typeface="Arial"/>
                <a:cs typeface="Arial"/>
              </a:rPr>
              <a:t>prior</a:t>
            </a:r>
            <a:r>
              <a:rPr sz="1050" spc="140" dirty="0">
                <a:latin typeface="Arial"/>
                <a:cs typeface="Arial"/>
              </a:rPr>
              <a:t> </a:t>
            </a:r>
            <a:r>
              <a:rPr sz="1050" dirty="0">
                <a:latin typeface="Arial"/>
                <a:cs typeface="Arial"/>
              </a:rPr>
              <a:t>to</a:t>
            </a:r>
            <a:r>
              <a:rPr sz="1050" spc="130" dirty="0">
                <a:latin typeface="Arial"/>
                <a:cs typeface="Arial"/>
              </a:rPr>
              <a:t> </a:t>
            </a:r>
            <a:r>
              <a:rPr sz="1050" dirty="0">
                <a:latin typeface="Arial"/>
                <a:cs typeface="Arial"/>
              </a:rPr>
              <a:t>making</a:t>
            </a:r>
            <a:r>
              <a:rPr sz="1050" spc="150" dirty="0">
                <a:latin typeface="Arial"/>
                <a:cs typeface="Arial"/>
              </a:rPr>
              <a:t> </a:t>
            </a:r>
            <a:r>
              <a:rPr sz="1050" dirty="0">
                <a:latin typeface="Arial"/>
                <a:cs typeface="Arial"/>
              </a:rPr>
              <a:t>an</a:t>
            </a:r>
            <a:r>
              <a:rPr sz="1050" spc="135" dirty="0">
                <a:latin typeface="Arial"/>
                <a:cs typeface="Arial"/>
              </a:rPr>
              <a:t> </a:t>
            </a:r>
            <a:r>
              <a:rPr sz="1050" dirty="0">
                <a:latin typeface="Arial"/>
                <a:cs typeface="Arial"/>
              </a:rPr>
              <a:t>investment</a:t>
            </a:r>
            <a:r>
              <a:rPr sz="1050" spc="140" dirty="0">
                <a:latin typeface="Arial"/>
                <a:cs typeface="Arial"/>
              </a:rPr>
              <a:t> </a:t>
            </a:r>
            <a:r>
              <a:rPr sz="1050" dirty="0">
                <a:latin typeface="Arial"/>
                <a:cs typeface="Arial"/>
              </a:rPr>
              <a:t>decision.</a:t>
            </a:r>
            <a:r>
              <a:rPr sz="1050" spc="135" dirty="0">
                <a:latin typeface="Arial"/>
                <a:cs typeface="Arial"/>
              </a:rPr>
              <a:t> </a:t>
            </a:r>
            <a:r>
              <a:rPr sz="1050" dirty="0">
                <a:latin typeface="Arial"/>
                <a:cs typeface="Arial"/>
              </a:rPr>
              <a:t>Please</a:t>
            </a:r>
            <a:r>
              <a:rPr sz="1050" spc="140" dirty="0">
                <a:latin typeface="Arial"/>
                <a:cs typeface="Arial"/>
              </a:rPr>
              <a:t> </a:t>
            </a:r>
            <a:r>
              <a:rPr sz="1050" dirty="0">
                <a:latin typeface="Arial"/>
                <a:cs typeface="Arial"/>
              </a:rPr>
              <a:t>consult</a:t>
            </a:r>
            <a:r>
              <a:rPr sz="1050" spc="135" dirty="0">
                <a:latin typeface="Arial"/>
                <a:cs typeface="Arial"/>
              </a:rPr>
              <a:t> </a:t>
            </a:r>
            <a:r>
              <a:rPr sz="1050" dirty="0">
                <a:latin typeface="Arial"/>
                <a:cs typeface="Arial"/>
              </a:rPr>
              <a:t>with</a:t>
            </a:r>
            <a:r>
              <a:rPr sz="1050" spc="140" dirty="0">
                <a:latin typeface="Arial"/>
                <a:cs typeface="Arial"/>
              </a:rPr>
              <a:t> </a:t>
            </a:r>
            <a:r>
              <a:rPr sz="1050" spc="-20" dirty="0">
                <a:latin typeface="Arial"/>
                <a:cs typeface="Arial"/>
              </a:rPr>
              <a:t>your </a:t>
            </a:r>
            <a:r>
              <a:rPr sz="1050" dirty="0">
                <a:latin typeface="Arial"/>
                <a:cs typeface="Arial"/>
              </a:rPr>
              <a:t>financial,</a:t>
            </a:r>
            <a:r>
              <a:rPr sz="1050" spc="30" dirty="0">
                <a:latin typeface="Arial"/>
                <a:cs typeface="Arial"/>
              </a:rPr>
              <a:t> </a:t>
            </a:r>
            <a:r>
              <a:rPr sz="1050" dirty="0">
                <a:latin typeface="Arial"/>
                <a:cs typeface="Arial"/>
              </a:rPr>
              <a:t>tax,</a:t>
            </a:r>
            <a:r>
              <a:rPr sz="1050" spc="40" dirty="0">
                <a:latin typeface="Arial"/>
                <a:cs typeface="Arial"/>
              </a:rPr>
              <a:t> </a:t>
            </a:r>
            <a:r>
              <a:rPr sz="1050" dirty="0">
                <a:latin typeface="Arial"/>
                <a:cs typeface="Arial"/>
              </a:rPr>
              <a:t>or</a:t>
            </a:r>
            <a:r>
              <a:rPr sz="1050" spc="40" dirty="0">
                <a:latin typeface="Arial"/>
                <a:cs typeface="Arial"/>
              </a:rPr>
              <a:t> </a:t>
            </a:r>
            <a:r>
              <a:rPr sz="1050" dirty="0">
                <a:latin typeface="Arial"/>
                <a:cs typeface="Arial"/>
              </a:rPr>
              <a:t>other</a:t>
            </a:r>
            <a:r>
              <a:rPr sz="1050" spc="45" dirty="0">
                <a:latin typeface="Arial"/>
                <a:cs typeface="Arial"/>
              </a:rPr>
              <a:t> </a:t>
            </a:r>
            <a:r>
              <a:rPr sz="1050" dirty="0">
                <a:latin typeface="Arial"/>
                <a:cs typeface="Arial"/>
              </a:rPr>
              <a:t>professional</a:t>
            </a:r>
            <a:r>
              <a:rPr sz="1050" spc="55" dirty="0">
                <a:latin typeface="Arial"/>
                <a:cs typeface="Arial"/>
              </a:rPr>
              <a:t> </a:t>
            </a:r>
            <a:r>
              <a:rPr sz="1050" dirty="0">
                <a:latin typeface="Arial"/>
                <a:cs typeface="Arial"/>
              </a:rPr>
              <a:t>about</a:t>
            </a:r>
            <a:r>
              <a:rPr sz="1050" spc="50" dirty="0">
                <a:latin typeface="Arial"/>
                <a:cs typeface="Arial"/>
              </a:rPr>
              <a:t> </a:t>
            </a:r>
            <a:r>
              <a:rPr sz="1050" dirty="0">
                <a:latin typeface="Arial"/>
                <a:cs typeface="Arial"/>
              </a:rPr>
              <a:t>how</a:t>
            </a:r>
            <a:r>
              <a:rPr sz="1050" spc="45" dirty="0">
                <a:latin typeface="Arial"/>
                <a:cs typeface="Arial"/>
              </a:rPr>
              <a:t> </a:t>
            </a:r>
            <a:r>
              <a:rPr sz="1050" dirty="0">
                <a:latin typeface="Arial"/>
                <a:cs typeface="Arial"/>
              </a:rPr>
              <a:t>these</a:t>
            </a:r>
            <a:r>
              <a:rPr sz="1050" spc="40" dirty="0">
                <a:latin typeface="Arial"/>
                <a:cs typeface="Arial"/>
              </a:rPr>
              <a:t> </a:t>
            </a:r>
            <a:r>
              <a:rPr sz="1050" dirty="0">
                <a:latin typeface="Arial"/>
                <a:cs typeface="Arial"/>
              </a:rPr>
              <a:t>state</a:t>
            </a:r>
            <a:r>
              <a:rPr sz="1050" spc="50" dirty="0">
                <a:latin typeface="Arial"/>
                <a:cs typeface="Arial"/>
              </a:rPr>
              <a:t> </a:t>
            </a:r>
            <a:r>
              <a:rPr sz="1050" dirty="0">
                <a:latin typeface="Arial"/>
                <a:cs typeface="Arial"/>
              </a:rPr>
              <a:t>benefits,</a:t>
            </a:r>
            <a:r>
              <a:rPr sz="1050" spc="45" dirty="0">
                <a:latin typeface="Arial"/>
                <a:cs typeface="Arial"/>
              </a:rPr>
              <a:t> </a:t>
            </a:r>
            <a:r>
              <a:rPr sz="1050" dirty="0">
                <a:latin typeface="Arial"/>
                <a:cs typeface="Arial"/>
              </a:rPr>
              <a:t>if</a:t>
            </a:r>
            <a:r>
              <a:rPr sz="1050" spc="40" dirty="0">
                <a:latin typeface="Arial"/>
                <a:cs typeface="Arial"/>
              </a:rPr>
              <a:t> </a:t>
            </a:r>
            <a:r>
              <a:rPr sz="1050" dirty="0">
                <a:latin typeface="Arial"/>
                <a:cs typeface="Arial"/>
              </a:rPr>
              <a:t>any,</a:t>
            </a:r>
            <a:r>
              <a:rPr sz="1050" spc="45" dirty="0">
                <a:latin typeface="Arial"/>
                <a:cs typeface="Arial"/>
              </a:rPr>
              <a:t> </a:t>
            </a:r>
            <a:r>
              <a:rPr sz="1050" dirty="0">
                <a:latin typeface="Arial"/>
                <a:cs typeface="Arial"/>
              </a:rPr>
              <a:t>may</a:t>
            </a:r>
            <a:r>
              <a:rPr sz="1050" spc="45" dirty="0">
                <a:latin typeface="Arial"/>
                <a:cs typeface="Arial"/>
              </a:rPr>
              <a:t> </a:t>
            </a:r>
            <a:r>
              <a:rPr sz="1050" dirty="0">
                <a:latin typeface="Arial"/>
                <a:cs typeface="Arial"/>
              </a:rPr>
              <a:t>apply</a:t>
            </a:r>
            <a:r>
              <a:rPr sz="1050" spc="45" dirty="0">
                <a:latin typeface="Arial"/>
                <a:cs typeface="Arial"/>
              </a:rPr>
              <a:t> </a:t>
            </a:r>
            <a:r>
              <a:rPr sz="1050" dirty="0">
                <a:latin typeface="Arial"/>
                <a:cs typeface="Arial"/>
              </a:rPr>
              <a:t>to</a:t>
            </a:r>
            <a:r>
              <a:rPr sz="1050" spc="50" dirty="0">
                <a:latin typeface="Arial"/>
                <a:cs typeface="Arial"/>
              </a:rPr>
              <a:t> </a:t>
            </a:r>
            <a:r>
              <a:rPr sz="1050" dirty="0">
                <a:latin typeface="Arial"/>
                <a:cs typeface="Arial"/>
              </a:rPr>
              <a:t>your</a:t>
            </a:r>
            <a:r>
              <a:rPr sz="1050" spc="40" dirty="0">
                <a:latin typeface="Arial"/>
                <a:cs typeface="Arial"/>
              </a:rPr>
              <a:t> </a:t>
            </a:r>
            <a:r>
              <a:rPr sz="1050" dirty="0">
                <a:latin typeface="Arial"/>
                <a:cs typeface="Arial"/>
              </a:rPr>
              <a:t>specific</a:t>
            </a:r>
            <a:r>
              <a:rPr sz="1050" spc="45" dirty="0">
                <a:latin typeface="Arial"/>
                <a:cs typeface="Arial"/>
              </a:rPr>
              <a:t> </a:t>
            </a:r>
            <a:r>
              <a:rPr sz="1050" dirty="0">
                <a:latin typeface="Arial"/>
                <a:cs typeface="Arial"/>
              </a:rPr>
              <a:t>circumstances.</a:t>
            </a:r>
            <a:r>
              <a:rPr sz="1050" spc="45" dirty="0">
                <a:latin typeface="Arial"/>
                <a:cs typeface="Arial"/>
              </a:rPr>
              <a:t> </a:t>
            </a:r>
            <a:r>
              <a:rPr sz="1050" dirty="0">
                <a:latin typeface="Arial"/>
                <a:cs typeface="Arial"/>
              </a:rPr>
              <a:t>You</a:t>
            </a:r>
            <a:r>
              <a:rPr sz="1050" spc="40" dirty="0">
                <a:latin typeface="Arial"/>
                <a:cs typeface="Arial"/>
              </a:rPr>
              <a:t> </a:t>
            </a:r>
            <a:r>
              <a:rPr sz="1050" dirty="0">
                <a:latin typeface="Arial"/>
                <a:cs typeface="Arial"/>
              </a:rPr>
              <a:t>may</a:t>
            </a:r>
            <a:r>
              <a:rPr sz="1050" spc="50" dirty="0">
                <a:latin typeface="Arial"/>
                <a:cs typeface="Arial"/>
              </a:rPr>
              <a:t> </a:t>
            </a:r>
            <a:r>
              <a:rPr sz="1050" dirty="0">
                <a:latin typeface="Arial"/>
                <a:cs typeface="Arial"/>
              </a:rPr>
              <a:t>also</a:t>
            </a:r>
            <a:r>
              <a:rPr sz="1050" spc="45" dirty="0">
                <a:latin typeface="Arial"/>
                <a:cs typeface="Arial"/>
              </a:rPr>
              <a:t> </a:t>
            </a:r>
            <a:r>
              <a:rPr sz="1050" spc="-10" dirty="0">
                <a:latin typeface="Arial"/>
                <a:cs typeface="Arial"/>
              </a:rPr>
              <a:t>contact </a:t>
            </a:r>
            <a:r>
              <a:rPr sz="1050" dirty="0">
                <a:latin typeface="Arial"/>
                <a:cs typeface="Arial"/>
              </a:rPr>
              <a:t>your</a:t>
            </a:r>
            <a:r>
              <a:rPr sz="1050" spc="300" dirty="0">
                <a:latin typeface="Arial"/>
                <a:cs typeface="Arial"/>
              </a:rPr>
              <a:t> </a:t>
            </a:r>
            <a:r>
              <a:rPr sz="1050" dirty="0">
                <a:latin typeface="Arial"/>
                <a:cs typeface="Arial"/>
              </a:rPr>
              <a:t>state</a:t>
            </a:r>
            <a:r>
              <a:rPr sz="1050" spc="310" dirty="0">
                <a:latin typeface="Arial"/>
                <a:cs typeface="Arial"/>
              </a:rPr>
              <a:t> </a:t>
            </a:r>
            <a:r>
              <a:rPr sz="1050" dirty="0">
                <a:latin typeface="Arial"/>
                <a:cs typeface="Arial"/>
              </a:rPr>
              <a:t>529</a:t>
            </a:r>
            <a:r>
              <a:rPr sz="1050" spc="300" dirty="0">
                <a:latin typeface="Arial"/>
                <a:cs typeface="Arial"/>
              </a:rPr>
              <a:t> </a:t>
            </a:r>
            <a:r>
              <a:rPr sz="1050" dirty="0">
                <a:latin typeface="Arial"/>
                <a:cs typeface="Arial"/>
              </a:rPr>
              <a:t>plan</a:t>
            </a:r>
            <a:r>
              <a:rPr sz="1050" spc="310" dirty="0">
                <a:latin typeface="Arial"/>
                <a:cs typeface="Arial"/>
              </a:rPr>
              <a:t> </a:t>
            </a:r>
            <a:r>
              <a:rPr sz="1050" dirty="0">
                <a:latin typeface="Arial"/>
                <a:cs typeface="Arial"/>
              </a:rPr>
              <a:t>or</a:t>
            </a:r>
            <a:r>
              <a:rPr sz="1050" spc="305" dirty="0">
                <a:latin typeface="Arial"/>
                <a:cs typeface="Arial"/>
              </a:rPr>
              <a:t> </a:t>
            </a:r>
            <a:r>
              <a:rPr sz="1050" dirty="0">
                <a:latin typeface="Arial"/>
                <a:cs typeface="Arial"/>
              </a:rPr>
              <a:t>any</a:t>
            </a:r>
            <a:r>
              <a:rPr sz="1050" spc="305" dirty="0">
                <a:latin typeface="Arial"/>
                <a:cs typeface="Arial"/>
              </a:rPr>
              <a:t> </a:t>
            </a:r>
            <a:r>
              <a:rPr sz="1050" dirty="0">
                <a:latin typeface="Arial"/>
                <a:cs typeface="Arial"/>
              </a:rPr>
              <a:t>other</a:t>
            </a:r>
            <a:r>
              <a:rPr sz="1050" spc="305" dirty="0">
                <a:latin typeface="Arial"/>
                <a:cs typeface="Arial"/>
              </a:rPr>
              <a:t> </a:t>
            </a:r>
            <a:r>
              <a:rPr sz="1050" dirty="0">
                <a:latin typeface="Arial"/>
                <a:cs typeface="Arial"/>
              </a:rPr>
              <a:t>529</a:t>
            </a:r>
            <a:r>
              <a:rPr sz="1050" spc="315" dirty="0">
                <a:latin typeface="Arial"/>
                <a:cs typeface="Arial"/>
              </a:rPr>
              <a:t> </a:t>
            </a:r>
            <a:r>
              <a:rPr sz="1050" dirty="0">
                <a:latin typeface="Arial"/>
                <a:cs typeface="Arial"/>
              </a:rPr>
              <a:t>education</a:t>
            </a:r>
            <a:r>
              <a:rPr sz="1050" spc="310" dirty="0">
                <a:latin typeface="Arial"/>
                <a:cs typeface="Arial"/>
              </a:rPr>
              <a:t> </a:t>
            </a:r>
            <a:r>
              <a:rPr sz="1050" dirty="0">
                <a:latin typeface="Arial"/>
                <a:cs typeface="Arial"/>
              </a:rPr>
              <a:t>savings</a:t>
            </a:r>
            <a:r>
              <a:rPr sz="1050" spc="315" dirty="0">
                <a:latin typeface="Arial"/>
                <a:cs typeface="Arial"/>
              </a:rPr>
              <a:t> </a:t>
            </a:r>
            <a:r>
              <a:rPr sz="1050" dirty="0">
                <a:latin typeface="Arial"/>
                <a:cs typeface="Arial"/>
              </a:rPr>
              <a:t>plan</a:t>
            </a:r>
            <a:r>
              <a:rPr sz="1050" spc="310" dirty="0">
                <a:latin typeface="Arial"/>
                <a:cs typeface="Arial"/>
              </a:rPr>
              <a:t> </a:t>
            </a:r>
            <a:r>
              <a:rPr sz="1050" dirty="0">
                <a:latin typeface="Arial"/>
                <a:cs typeface="Arial"/>
              </a:rPr>
              <a:t>to</a:t>
            </a:r>
            <a:r>
              <a:rPr sz="1050" spc="305" dirty="0">
                <a:latin typeface="Arial"/>
                <a:cs typeface="Arial"/>
              </a:rPr>
              <a:t> </a:t>
            </a:r>
            <a:r>
              <a:rPr sz="1050" dirty="0">
                <a:latin typeface="Arial"/>
                <a:cs typeface="Arial"/>
              </a:rPr>
              <a:t>learn</a:t>
            </a:r>
            <a:r>
              <a:rPr sz="1050" spc="320" dirty="0">
                <a:latin typeface="Arial"/>
                <a:cs typeface="Arial"/>
              </a:rPr>
              <a:t> </a:t>
            </a:r>
            <a:r>
              <a:rPr sz="1050" dirty="0">
                <a:latin typeface="Arial"/>
                <a:cs typeface="Arial"/>
              </a:rPr>
              <a:t>more</a:t>
            </a:r>
            <a:r>
              <a:rPr sz="1050" spc="305" dirty="0">
                <a:latin typeface="Arial"/>
                <a:cs typeface="Arial"/>
              </a:rPr>
              <a:t> </a:t>
            </a:r>
            <a:r>
              <a:rPr sz="1050" dirty="0">
                <a:latin typeface="Arial"/>
                <a:cs typeface="Arial"/>
              </a:rPr>
              <a:t>about</a:t>
            </a:r>
            <a:r>
              <a:rPr sz="1050" spc="305" dirty="0">
                <a:latin typeface="Arial"/>
                <a:cs typeface="Arial"/>
              </a:rPr>
              <a:t> </a:t>
            </a:r>
            <a:r>
              <a:rPr sz="1050" dirty="0">
                <a:latin typeface="Arial"/>
                <a:cs typeface="Arial"/>
              </a:rPr>
              <a:t>their</a:t>
            </a:r>
            <a:r>
              <a:rPr sz="1050" spc="300" dirty="0">
                <a:latin typeface="Arial"/>
                <a:cs typeface="Arial"/>
              </a:rPr>
              <a:t> </a:t>
            </a:r>
            <a:r>
              <a:rPr sz="1050" dirty="0">
                <a:latin typeface="Arial"/>
                <a:cs typeface="Arial"/>
              </a:rPr>
              <a:t>features.</a:t>
            </a:r>
            <a:r>
              <a:rPr sz="1050" spc="305" dirty="0">
                <a:latin typeface="Arial"/>
                <a:cs typeface="Arial"/>
              </a:rPr>
              <a:t> </a:t>
            </a:r>
            <a:r>
              <a:rPr sz="1050" b="1" dirty="0">
                <a:latin typeface="Arial"/>
                <a:cs typeface="Arial"/>
              </a:rPr>
              <a:t>Please</a:t>
            </a:r>
            <a:r>
              <a:rPr sz="1050" b="1" spc="315" dirty="0">
                <a:latin typeface="Arial"/>
                <a:cs typeface="Arial"/>
              </a:rPr>
              <a:t> </a:t>
            </a:r>
            <a:r>
              <a:rPr sz="1050" b="1" dirty="0">
                <a:latin typeface="Arial"/>
                <a:cs typeface="Arial"/>
              </a:rPr>
              <a:t>contact</a:t>
            </a:r>
            <a:r>
              <a:rPr sz="1050" b="1" spc="320" dirty="0">
                <a:latin typeface="Arial"/>
                <a:cs typeface="Arial"/>
              </a:rPr>
              <a:t> </a:t>
            </a:r>
            <a:r>
              <a:rPr sz="1050" b="1" dirty="0">
                <a:latin typeface="Arial"/>
                <a:cs typeface="Arial"/>
              </a:rPr>
              <a:t>your</a:t>
            </a:r>
            <a:r>
              <a:rPr sz="1050" b="1" spc="305" dirty="0">
                <a:latin typeface="Arial"/>
                <a:cs typeface="Arial"/>
              </a:rPr>
              <a:t> </a:t>
            </a:r>
            <a:r>
              <a:rPr sz="1050" b="1" spc="-10" dirty="0">
                <a:latin typeface="Arial"/>
                <a:cs typeface="Arial"/>
              </a:rPr>
              <a:t>financial </a:t>
            </a:r>
            <a:r>
              <a:rPr sz="1050" b="1" dirty="0">
                <a:latin typeface="Arial"/>
                <a:cs typeface="Arial"/>
              </a:rPr>
              <a:t>professional</a:t>
            </a:r>
            <a:r>
              <a:rPr sz="1050" b="1" spc="55" dirty="0">
                <a:latin typeface="Arial"/>
                <a:cs typeface="Arial"/>
              </a:rPr>
              <a:t> </a:t>
            </a:r>
            <a:r>
              <a:rPr sz="1050" b="1" dirty="0">
                <a:latin typeface="Arial"/>
                <a:cs typeface="Arial"/>
              </a:rPr>
              <a:t>or</a:t>
            </a:r>
            <a:r>
              <a:rPr sz="1050" b="1" spc="80" dirty="0">
                <a:latin typeface="Arial"/>
                <a:cs typeface="Arial"/>
              </a:rPr>
              <a:t> </a:t>
            </a:r>
            <a:r>
              <a:rPr sz="1050" b="1" dirty="0">
                <a:latin typeface="Arial"/>
                <a:cs typeface="Arial"/>
              </a:rPr>
              <a:t>call</a:t>
            </a:r>
            <a:r>
              <a:rPr sz="1050" b="1" spc="70" dirty="0">
                <a:latin typeface="Arial"/>
                <a:cs typeface="Arial"/>
              </a:rPr>
              <a:t> </a:t>
            </a:r>
            <a:r>
              <a:rPr sz="1050" b="1" spc="-10" dirty="0">
                <a:latin typeface="Arial"/>
                <a:cs typeface="Arial"/>
              </a:rPr>
              <a:t>866-222-</a:t>
            </a:r>
            <a:r>
              <a:rPr sz="1050" b="1" dirty="0">
                <a:latin typeface="Arial"/>
                <a:cs typeface="Arial"/>
              </a:rPr>
              <a:t>7498</a:t>
            </a:r>
            <a:r>
              <a:rPr sz="1050" b="1" spc="80" dirty="0">
                <a:latin typeface="Arial"/>
                <a:cs typeface="Arial"/>
              </a:rPr>
              <a:t> </a:t>
            </a:r>
            <a:r>
              <a:rPr sz="1050" b="1" dirty="0">
                <a:latin typeface="Arial"/>
                <a:cs typeface="Arial"/>
              </a:rPr>
              <a:t>to</a:t>
            </a:r>
            <a:r>
              <a:rPr sz="1050" b="1" spc="60" dirty="0">
                <a:latin typeface="Arial"/>
                <a:cs typeface="Arial"/>
              </a:rPr>
              <a:t> </a:t>
            </a:r>
            <a:r>
              <a:rPr sz="1050" b="1" dirty="0">
                <a:latin typeface="Arial"/>
                <a:cs typeface="Arial"/>
              </a:rPr>
              <a:t>obtain</a:t>
            </a:r>
            <a:r>
              <a:rPr sz="1050" b="1" spc="70" dirty="0">
                <a:latin typeface="Arial"/>
                <a:cs typeface="Arial"/>
              </a:rPr>
              <a:t> </a:t>
            </a:r>
            <a:r>
              <a:rPr sz="1050" b="1" dirty="0">
                <a:latin typeface="Arial"/>
                <a:cs typeface="Arial"/>
              </a:rPr>
              <a:t>a</a:t>
            </a:r>
            <a:r>
              <a:rPr sz="1050" b="1" spc="65" dirty="0">
                <a:latin typeface="Arial"/>
                <a:cs typeface="Arial"/>
              </a:rPr>
              <a:t> </a:t>
            </a:r>
            <a:r>
              <a:rPr sz="1050" b="1" dirty="0">
                <a:latin typeface="Arial"/>
                <a:cs typeface="Arial"/>
              </a:rPr>
              <a:t>Plan</a:t>
            </a:r>
            <a:r>
              <a:rPr sz="1050" b="1" spc="75" dirty="0">
                <a:latin typeface="Arial"/>
                <a:cs typeface="Arial"/>
              </a:rPr>
              <a:t> </a:t>
            </a:r>
            <a:r>
              <a:rPr sz="1050" b="1" dirty="0">
                <a:latin typeface="Arial"/>
                <a:cs typeface="Arial"/>
              </a:rPr>
              <a:t>Disclosure</a:t>
            </a:r>
            <a:r>
              <a:rPr sz="1050" b="1" spc="70" dirty="0">
                <a:latin typeface="Arial"/>
                <a:cs typeface="Arial"/>
              </a:rPr>
              <a:t> </a:t>
            </a:r>
            <a:r>
              <a:rPr sz="1050" b="1" dirty="0">
                <a:latin typeface="Arial"/>
                <a:cs typeface="Arial"/>
              </a:rPr>
              <a:t>Document</a:t>
            </a:r>
            <a:r>
              <a:rPr sz="1050" b="1" spc="75" dirty="0">
                <a:latin typeface="Arial"/>
                <a:cs typeface="Arial"/>
              </a:rPr>
              <a:t> </a:t>
            </a:r>
            <a:r>
              <a:rPr sz="1050" b="1" dirty="0">
                <a:latin typeface="Arial"/>
                <a:cs typeface="Arial"/>
              </a:rPr>
              <a:t>or</a:t>
            </a:r>
            <a:r>
              <a:rPr sz="1050" b="1" spc="70" dirty="0">
                <a:latin typeface="Arial"/>
                <a:cs typeface="Arial"/>
              </a:rPr>
              <a:t> </a:t>
            </a:r>
            <a:r>
              <a:rPr sz="1050" b="1" dirty="0">
                <a:latin typeface="Arial"/>
                <a:cs typeface="Arial"/>
              </a:rPr>
              <a:t>prospectus</a:t>
            </a:r>
            <a:r>
              <a:rPr sz="1050" b="1" spc="75" dirty="0">
                <a:latin typeface="Arial"/>
                <a:cs typeface="Arial"/>
              </a:rPr>
              <a:t> </a:t>
            </a:r>
            <a:r>
              <a:rPr sz="1050" b="1" dirty="0">
                <a:latin typeface="Arial"/>
                <a:cs typeface="Arial"/>
              </a:rPr>
              <a:t>for</a:t>
            </a:r>
            <a:r>
              <a:rPr sz="1050" b="1" spc="65" dirty="0">
                <a:latin typeface="Arial"/>
                <a:cs typeface="Arial"/>
              </a:rPr>
              <a:t> </a:t>
            </a:r>
            <a:r>
              <a:rPr sz="1050" b="1" dirty="0">
                <a:latin typeface="Arial"/>
                <a:cs typeface="Arial"/>
              </a:rPr>
              <a:t>any</a:t>
            </a:r>
            <a:r>
              <a:rPr sz="1050" b="1" spc="55" dirty="0">
                <a:latin typeface="Arial"/>
                <a:cs typeface="Arial"/>
              </a:rPr>
              <a:t> </a:t>
            </a:r>
            <a:r>
              <a:rPr sz="1050" b="1" dirty="0">
                <a:latin typeface="Arial"/>
                <a:cs typeface="Arial"/>
              </a:rPr>
              <a:t>of</a:t>
            </a:r>
            <a:r>
              <a:rPr sz="1050" b="1" spc="75" dirty="0">
                <a:latin typeface="Arial"/>
                <a:cs typeface="Arial"/>
              </a:rPr>
              <a:t> </a:t>
            </a:r>
            <a:r>
              <a:rPr sz="1050" b="1" dirty="0">
                <a:latin typeface="Arial"/>
                <a:cs typeface="Arial"/>
              </a:rPr>
              <a:t>the</a:t>
            </a:r>
            <a:r>
              <a:rPr sz="1050" b="1" spc="70" dirty="0">
                <a:latin typeface="Arial"/>
                <a:cs typeface="Arial"/>
              </a:rPr>
              <a:t> </a:t>
            </a:r>
            <a:r>
              <a:rPr sz="1050" b="1" dirty="0">
                <a:latin typeface="Arial"/>
                <a:cs typeface="Arial"/>
              </a:rPr>
              <a:t>underlying</a:t>
            </a:r>
            <a:r>
              <a:rPr sz="1050" b="1" spc="70" dirty="0">
                <a:latin typeface="Arial"/>
                <a:cs typeface="Arial"/>
              </a:rPr>
              <a:t> </a:t>
            </a:r>
            <a:r>
              <a:rPr sz="1050" b="1" dirty="0">
                <a:latin typeface="Arial"/>
                <a:cs typeface="Arial"/>
              </a:rPr>
              <a:t>funds.</a:t>
            </a:r>
            <a:r>
              <a:rPr sz="1050" b="1" spc="75" dirty="0">
                <a:latin typeface="Arial"/>
                <a:cs typeface="Arial"/>
              </a:rPr>
              <a:t> </a:t>
            </a:r>
            <a:r>
              <a:rPr sz="1050" b="1" dirty="0">
                <a:latin typeface="Arial"/>
                <a:cs typeface="Arial"/>
              </a:rPr>
              <a:t>The</a:t>
            </a:r>
            <a:r>
              <a:rPr sz="1050" b="1" spc="65" dirty="0">
                <a:latin typeface="Arial"/>
                <a:cs typeface="Arial"/>
              </a:rPr>
              <a:t> </a:t>
            </a:r>
            <a:r>
              <a:rPr sz="1050" b="1" spc="-20" dirty="0">
                <a:latin typeface="Arial"/>
                <a:cs typeface="Arial"/>
              </a:rPr>
              <a:t>Plan </a:t>
            </a:r>
            <a:r>
              <a:rPr sz="1050" b="1" dirty="0">
                <a:latin typeface="Arial"/>
                <a:cs typeface="Arial"/>
              </a:rPr>
              <a:t>Disclosure</a:t>
            </a:r>
            <a:r>
              <a:rPr sz="1050" b="1" spc="105" dirty="0">
                <a:latin typeface="Arial"/>
                <a:cs typeface="Arial"/>
              </a:rPr>
              <a:t> </a:t>
            </a:r>
            <a:r>
              <a:rPr sz="1050" b="1" dirty="0">
                <a:latin typeface="Arial"/>
                <a:cs typeface="Arial"/>
              </a:rPr>
              <a:t>Document</a:t>
            </a:r>
            <a:r>
              <a:rPr sz="1050" b="1" spc="114" dirty="0">
                <a:latin typeface="Arial"/>
                <a:cs typeface="Arial"/>
              </a:rPr>
              <a:t> </a:t>
            </a:r>
            <a:r>
              <a:rPr sz="1050" b="1" dirty="0">
                <a:latin typeface="Arial"/>
                <a:cs typeface="Arial"/>
              </a:rPr>
              <a:t>contains</a:t>
            </a:r>
            <a:r>
              <a:rPr sz="1050" b="1" spc="120" dirty="0">
                <a:latin typeface="Arial"/>
                <a:cs typeface="Arial"/>
              </a:rPr>
              <a:t> </a:t>
            </a:r>
            <a:r>
              <a:rPr sz="1050" b="1" dirty="0">
                <a:latin typeface="Arial"/>
                <a:cs typeface="Arial"/>
              </a:rPr>
              <a:t>complete</a:t>
            </a:r>
            <a:r>
              <a:rPr sz="1050" b="1" spc="114" dirty="0">
                <a:latin typeface="Arial"/>
                <a:cs typeface="Arial"/>
              </a:rPr>
              <a:t> </a:t>
            </a:r>
            <a:r>
              <a:rPr sz="1050" b="1" dirty="0">
                <a:latin typeface="Arial"/>
                <a:cs typeface="Arial"/>
              </a:rPr>
              <a:t>details</a:t>
            </a:r>
            <a:r>
              <a:rPr sz="1050" b="1" spc="114" dirty="0">
                <a:latin typeface="Arial"/>
                <a:cs typeface="Arial"/>
              </a:rPr>
              <a:t> </a:t>
            </a:r>
            <a:r>
              <a:rPr sz="1050" b="1" dirty="0">
                <a:latin typeface="Arial"/>
                <a:cs typeface="Arial"/>
              </a:rPr>
              <a:t>on</a:t>
            </a:r>
            <a:r>
              <a:rPr sz="1050" b="1" spc="105" dirty="0">
                <a:latin typeface="Arial"/>
                <a:cs typeface="Arial"/>
              </a:rPr>
              <a:t> </a:t>
            </a:r>
            <a:r>
              <a:rPr sz="1050" b="1" dirty="0">
                <a:latin typeface="Arial"/>
                <a:cs typeface="Arial"/>
              </a:rPr>
              <a:t>investment</a:t>
            </a:r>
            <a:r>
              <a:rPr sz="1050" b="1" spc="114" dirty="0">
                <a:latin typeface="Arial"/>
                <a:cs typeface="Arial"/>
              </a:rPr>
              <a:t> </a:t>
            </a:r>
            <a:r>
              <a:rPr sz="1050" b="1" dirty="0">
                <a:latin typeface="Arial"/>
                <a:cs typeface="Arial"/>
              </a:rPr>
              <a:t>objectives,</a:t>
            </a:r>
            <a:r>
              <a:rPr sz="1050" b="1" spc="125" dirty="0">
                <a:latin typeface="Arial"/>
                <a:cs typeface="Arial"/>
              </a:rPr>
              <a:t> </a:t>
            </a:r>
            <a:r>
              <a:rPr sz="1050" b="1" dirty="0">
                <a:latin typeface="Arial"/>
                <a:cs typeface="Arial"/>
              </a:rPr>
              <a:t>risks,</a:t>
            </a:r>
            <a:r>
              <a:rPr sz="1050" b="1" spc="125" dirty="0">
                <a:latin typeface="Arial"/>
                <a:cs typeface="Arial"/>
              </a:rPr>
              <a:t> </a:t>
            </a:r>
            <a:r>
              <a:rPr sz="1050" b="1" dirty="0">
                <a:latin typeface="Arial"/>
                <a:cs typeface="Arial"/>
              </a:rPr>
              <a:t>fees,</a:t>
            </a:r>
            <a:r>
              <a:rPr sz="1050" b="1" spc="125" dirty="0">
                <a:latin typeface="Arial"/>
                <a:cs typeface="Arial"/>
              </a:rPr>
              <a:t> </a:t>
            </a:r>
            <a:r>
              <a:rPr sz="1050" b="1" dirty="0">
                <a:latin typeface="Arial"/>
                <a:cs typeface="Arial"/>
              </a:rPr>
              <a:t>charges,</a:t>
            </a:r>
            <a:r>
              <a:rPr sz="1050" b="1" spc="125" dirty="0">
                <a:latin typeface="Arial"/>
                <a:cs typeface="Arial"/>
              </a:rPr>
              <a:t> </a:t>
            </a:r>
            <a:r>
              <a:rPr sz="1050" b="1" dirty="0">
                <a:latin typeface="Arial"/>
                <a:cs typeface="Arial"/>
              </a:rPr>
              <a:t>and</a:t>
            </a:r>
            <a:r>
              <a:rPr sz="1050" b="1" spc="110" dirty="0">
                <a:latin typeface="Arial"/>
                <a:cs typeface="Arial"/>
              </a:rPr>
              <a:t> </a:t>
            </a:r>
            <a:r>
              <a:rPr sz="1050" b="1" dirty="0">
                <a:latin typeface="Arial"/>
                <a:cs typeface="Arial"/>
              </a:rPr>
              <a:t>expenses,</a:t>
            </a:r>
            <a:r>
              <a:rPr sz="1050" b="1" spc="125" dirty="0">
                <a:latin typeface="Arial"/>
                <a:cs typeface="Arial"/>
              </a:rPr>
              <a:t> </a:t>
            </a:r>
            <a:r>
              <a:rPr sz="1050" b="1" dirty="0">
                <a:latin typeface="Arial"/>
                <a:cs typeface="Arial"/>
              </a:rPr>
              <a:t>as</a:t>
            </a:r>
            <a:r>
              <a:rPr sz="1050" b="1" spc="100" dirty="0">
                <a:latin typeface="Arial"/>
                <a:cs typeface="Arial"/>
              </a:rPr>
              <a:t> </a:t>
            </a:r>
            <a:r>
              <a:rPr sz="1050" b="1" dirty="0">
                <a:latin typeface="Arial"/>
                <a:cs typeface="Arial"/>
              </a:rPr>
              <a:t>well</a:t>
            </a:r>
            <a:r>
              <a:rPr sz="1050" b="1" spc="114" dirty="0">
                <a:latin typeface="Arial"/>
                <a:cs typeface="Arial"/>
              </a:rPr>
              <a:t> </a:t>
            </a:r>
            <a:r>
              <a:rPr sz="1050" b="1" dirty="0">
                <a:latin typeface="Arial"/>
                <a:cs typeface="Arial"/>
              </a:rPr>
              <a:t>as</a:t>
            </a:r>
            <a:r>
              <a:rPr sz="1050" b="1" spc="120" dirty="0">
                <a:latin typeface="Arial"/>
                <a:cs typeface="Arial"/>
              </a:rPr>
              <a:t> </a:t>
            </a:r>
            <a:r>
              <a:rPr sz="1050" b="1" spc="-20" dirty="0">
                <a:latin typeface="Arial"/>
                <a:cs typeface="Arial"/>
              </a:rPr>
              <a:t>more </a:t>
            </a:r>
            <a:r>
              <a:rPr sz="1050" b="1" dirty="0">
                <a:latin typeface="Arial"/>
                <a:cs typeface="Arial"/>
              </a:rPr>
              <a:t>information</a:t>
            </a:r>
            <a:r>
              <a:rPr sz="1050" b="1" spc="-40" dirty="0">
                <a:latin typeface="Arial"/>
                <a:cs typeface="Arial"/>
              </a:rPr>
              <a:t> </a:t>
            </a:r>
            <a:r>
              <a:rPr sz="1050" b="1" dirty="0">
                <a:latin typeface="Arial"/>
                <a:cs typeface="Arial"/>
              </a:rPr>
              <a:t>about</a:t>
            </a:r>
            <a:r>
              <a:rPr sz="1050" b="1" spc="-20" dirty="0">
                <a:latin typeface="Arial"/>
                <a:cs typeface="Arial"/>
              </a:rPr>
              <a:t> </a:t>
            </a:r>
            <a:r>
              <a:rPr sz="1050" b="1" dirty="0">
                <a:latin typeface="Arial"/>
                <a:cs typeface="Arial"/>
              </a:rPr>
              <a:t>municipal</a:t>
            </a:r>
            <a:r>
              <a:rPr sz="1050" b="1" spc="-25" dirty="0">
                <a:latin typeface="Arial"/>
                <a:cs typeface="Arial"/>
              </a:rPr>
              <a:t> </a:t>
            </a:r>
            <a:r>
              <a:rPr sz="1050" b="1" dirty="0">
                <a:latin typeface="Arial"/>
                <a:cs typeface="Arial"/>
              </a:rPr>
              <a:t>fund</a:t>
            </a:r>
            <a:r>
              <a:rPr sz="1050" b="1" spc="-30" dirty="0">
                <a:latin typeface="Arial"/>
                <a:cs typeface="Arial"/>
              </a:rPr>
              <a:t> </a:t>
            </a:r>
            <a:r>
              <a:rPr sz="1050" b="1" dirty="0">
                <a:latin typeface="Arial"/>
                <a:cs typeface="Arial"/>
              </a:rPr>
              <a:t>securities</a:t>
            </a:r>
            <a:r>
              <a:rPr sz="1050" b="1" spc="-15" dirty="0">
                <a:latin typeface="Arial"/>
                <a:cs typeface="Arial"/>
              </a:rPr>
              <a:t> </a:t>
            </a:r>
            <a:r>
              <a:rPr sz="1050" b="1" dirty="0">
                <a:latin typeface="Arial"/>
                <a:cs typeface="Arial"/>
              </a:rPr>
              <a:t>and</a:t>
            </a:r>
            <a:r>
              <a:rPr sz="1050" b="1" spc="-20" dirty="0">
                <a:latin typeface="Arial"/>
                <a:cs typeface="Arial"/>
              </a:rPr>
              <a:t> </a:t>
            </a:r>
            <a:r>
              <a:rPr sz="1050" b="1" dirty="0">
                <a:latin typeface="Arial"/>
                <a:cs typeface="Arial"/>
              </a:rPr>
              <a:t>the</a:t>
            </a:r>
            <a:r>
              <a:rPr sz="1050" b="1" spc="-30" dirty="0">
                <a:latin typeface="Arial"/>
                <a:cs typeface="Arial"/>
              </a:rPr>
              <a:t> </a:t>
            </a:r>
            <a:r>
              <a:rPr sz="1050" b="1" dirty="0">
                <a:latin typeface="Arial"/>
                <a:cs typeface="Arial"/>
              </a:rPr>
              <a:t>underlying</a:t>
            </a:r>
            <a:r>
              <a:rPr sz="1050" b="1" spc="-20" dirty="0">
                <a:latin typeface="Arial"/>
                <a:cs typeface="Arial"/>
              </a:rPr>
              <a:t> </a:t>
            </a:r>
            <a:r>
              <a:rPr sz="1050" b="1" dirty="0">
                <a:latin typeface="Arial"/>
                <a:cs typeface="Arial"/>
              </a:rPr>
              <a:t>investment</a:t>
            </a:r>
            <a:r>
              <a:rPr sz="1050" b="1" spc="-15" dirty="0">
                <a:latin typeface="Arial"/>
                <a:cs typeface="Arial"/>
              </a:rPr>
              <a:t> </a:t>
            </a:r>
            <a:r>
              <a:rPr sz="1050" b="1" dirty="0">
                <a:latin typeface="Arial"/>
                <a:cs typeface="Arial"/>
              </a:rPr>
              <a:t>companies</a:t>
            </a:r>
            <a:r>
              <a:rPr sz="1050" b="1" spc="-15" dirty="0">
                <a:latin typeface="Arial"/>
                <a:cs typeface="Arial"/>
              </a:rPr>
              <a:t> </a:t>
            </a:r>
            <a:r>
              <a:rPr sz="1050" b="1" dirty="0">
                <a:latin typeface="Arial"/>
                <a:cs typeface="Arial"/>
              </a:rPr>
              <a:t>that</a:t>
            </a:r>
            <a:r>
              <a:rPr sz="1050" b="1" spc="-20" dirty="0">
                <a:latin typeface="Arial"/>
                <a:cs typeface="Arial"/>
              </a:rPr>
              <a:t> </a:t>
            </a:r>
            <a:r>
              <a:rPr sz="1050" b="1" dirty="0">
                <a:latin typeface="Arial"/>
                <a:cs typeface="Arial"/>
              </a:rPr>
              <a:t>should</a:t>
            </a:r>
            <a:r>
              <a:rPr sz="1050" b="1" spc="-30" dirty="0">
                <a:latin typeface="Arial"/>
                <a:cs typeface="Arial"/>
              </a:rPr>
              <a:t> </a:t>
            </a:r>
            <a:r>
              <a:rPr sz="1050" b="1" dirty="0">
                <a:latin typeface="Arial"/>
                <a:cs typeface="Arial"/>
              </a:rPr>
              <a:t>be</a:t>
            </a:r>
            <a:r>
              <a:rPr sz="1050" b="1" spc="-20" dirty="0">
                <a:latin typeface="Arial"/>
                <a:cs typeface="Arial"/>
              </a:rPr>
              <a:t> </a:t>
            </a:r>
            <a:r>
              <a:rPr sz="1050" b="1" dirty="0">
                <a:latin typeface="Arial"/>
                <a:cs typeface="Arial"/>
              </a:rPr>
              <a:t>considered</a:t>
            </a:r>
            <a:r>
              <a:rPr sz="1050" b="1" spc="-20" dirty="0">
                <a:latin typeface="Arial"/>
                <a:cs typeface="Arial"/>
              </a:rPr>
              <a:t> </a:t>
            </a:r>
            <a:r>
              <a:rPr sz="1050" b="1" dirty="0">
                <a:latin typeface="Arial"/>
                <a:cs typeface="Arial"/>
              </a:rPr>
              <a:t>before</a:t>
            </a:r>
            <a:r>
              <a:rPr sz="1050" b="1" spc="-20" dirty="0">
                <a:latin typeface="Arial"/>
                <a:cs typeface="Arial"/>
              </a:rPr>
              <a:t> </a:t>
            </a:r>
            <a:r>
              <a:rPr sz="1050" b="1" spc="-10" dirty="0">
                <a:latin typeface="Arial"/>
                <a:cs typeface="Arial"/>
              </a:rPr>
              <a:t>investing. </a:t>
            </a:r>
            <a:r>
              <a:rPr sz="1050" b="1" dirty="0">
                <a:latin typeface="Arial"/>
                <a:cs typeface="Arial"/>
              </a:rPr>
              <a:t>Please</a:t>
            </a:r>
            <a:r>
              <a:rPr sz="1050" b="1" spc="-10" dirty="0">
                <a:latin typeface="Arial"/>
                <a:cs typeface="Arial"/>
              </a:rPr>
              <a:t> </a:t>
            </a:r>
            <a:r>
              <a:rPr sz="1050" b="1" dirty="0">
                <a:latin typeface="Arial"/>
                <a:cs typeface="Arial"/>
              </a:rPr>
              <a:t>read</a:t>
            </a:r>
            <a:r>
              <a:rPr sz="1050" b="1" spc="-10" dirty="0">
                <a:latin typeface="Arial"/>
                <a:cs typeface="Arial"/>
              </a:rPr>
              <a:t> </a:t>
            </a:r>
            <a:r>
              <a:rPr sz="1050" b="1" dirty="0">
                <a:latin typeface="Arial"/>
                <a:cs typeface="Arial"/>
              </a:rPr>
              <a:t>the</a:t>
            </a:r>
            <a:r>
              <a:rPr sz="1050" b="1" spc="-20" dirty="0">
                <a:latin typeface="Arial"/>
                <a:cs typeface="Arial"/>
              </a:rPr>
              <a:t> </a:t>
            </a:r>
            <a:r>
              <a:rPr sz="1050" b="1" dirty="0">
                <a:latin typeface="Arial"/>
                <a:cs typeface="Arial"/>
              </a:rPr>
              <a:t>Plan</a:t>
            </a:r>
            <a:r>
              <a:rPr sz="1050" b="1" spc="-25" dirty="0">
                <a:latin typeface="Arial"/>
                <a:cs typeface="Arial"/>
              </a:rPr>
              <a:t> </a:t>
            </a:r>
            <a:r>
              <a:rPr sz="1050" b="1" dirty="0">
                <a:latin typeface="Arial"/>
                <a:cs typeface="Arial"/>
              </a:rPr>
              <a:t>Disclosure</a:t>
            </a:r>
            <a:r>
              <a:rPr sz="1050" b="1" spc="-10" dirty="0">
                <a:latin typeface="Arial"/>
                <a:cs typeface="Arial"/>
              </a:rPr>
              <a:t> </a:t>
            </a:r>
            <a:r>
              <a:rPr sz="1050" b="1" dirty="0">
                <a:latin typeface="Arial"/>
                <a:cs typeface="Arial"/>
              </a:rPr>
              <a:t>Document</a:t>
            </a:r>
            <a:r>
              <a:rPr sz="1050" b="1" spc="-20" dirty="0">
                <a:latin typeface="Arial"/>
                <a:cs typeface="Arial"/>
              </a:rPr>
              <a:t> </a:t>
            </a:r>
            <a:r>
              <a:rPr sz="1050" b="1" dirty="0">
                <a:latin typeface="Arial"/>
                <a:cs typeface="Arial"/>
              </a:rPr>
              <a:t>carefully</a:t>
            </a:r>
            <a:r>
              <a:rPr sz="1050" b="1" spc="-10" dirty="0">
                <a:latin typeface="Arial"/>
                <a:cs typeface="Arial"/>
              </a:rPr>
              <a:t> </a:t>
            </a:r>
            <a:r>
              <a:rPr sz="1050" b="1" dirty="0">
                <a:latin typeface="Arial"/>
                <a:cs typeface="Arial"/>
              </a:rPr>
              <a:t>prior</a:t>
            </a:r>
            <a:r>
              <a:rPr sz="1050" b="1" spc="-20" dirty="0">
                <a:latin typeface="Arial"/>
                <a:cs typeface="Arial"/>
              </a:rPr>
              <a:t> </a:t>
            </a:r>
            <a:r>
              <a:rPr sz="1050" b="1" dirty="0">
                <a:latin typeface="Arial"/>
                <a:cs typeface="Arial"/>
              </a:rPr>
              <a:t>to</a:t>
            </a:r>
            <a:r>
              <a:rPr sz="1050" b="1" spc="-25" dirty="0">
                <a:latin typeface="Arial"/>
                <a:cs typeface="Arial"/>
              </a:rPr>
              <a:t> </a:t>
            </a:r>
            <a:r>
              <a:rPr sz="1050" b="1" spc="-10" dirty="0">
                <a:latin typeface="Arial"/>
                <a:cs typeface="Arial"/>
              </a:rPr>
              <a:t>investing.</a:t>
            </a:r>
            <a:endParaRPr sz="1050">
              <a:latin typeface="Arial"/>
              <a:cs typeface="Arial"/>
            </a:endParaRPr>
          </a:p>
          <a:p>
            <a:pPr marL="48895" marR="55880" indent="-635" algn="just">
              <a:lnSpc>
                <a:spcPct val="100000"/>
              </a:lnSpc>
              <a:spcBef>
                <a:spcPts val="600"/>
              </a:spcBef>
            </a:pPr>
            <a:r>
              <a:rPr sz="1050" dirty="0">
                <a:latin typeface="Arial"/>
                <a:cs typeface="Arial"/>
              </a:rPr>
              <a:t>John</a:t>
            </a:r>
            <a:r>
              <a:rPr sz="1050" spc="160" dirty="0">
                <a:latin typeface="Arial"/>
                <a:cs typeface="Arial"/>
              </a:rPr>
              <a:t> </a:t>
            </a:r>
            <a:r>
              <a:rPr sz="1050" dirty="0">
                <a:latin typeface="Arial"/>
                <a:cs typeface="Arial"/>
              </a:rPr>
              <a:t>Hancock</a:t>
            </a:r>
            <a:r>
              <a:rPr sz="1050" spc="170" dirty="0">
                <a:latin typeface="Arial"/>
                <a:cs typeface="Arial"/>
              </a:rPr>
              <a:t> </a:t>
            </a:r>
            <a:r>
              <a:rPr sz="1050" dirty="0">
                <a:latin typeface="Arial"/>
                <a:cs typeface="Arial"/>
              </a:rPr>
              <a:t>Freedom</a:t>
            </a:r>
            <a:r>
              <a:rPr sz="1050" spc="175" dirty="0">
                <a:latin typeface="Arial"/>
                <a:cs typeface="Arial"/>
              </a:rPr>
              <a:t> </a:t>
            </a:r>
            <a:r>
              <a:rPr sz="1050" dirty="0">
                <a:latin typeface="Arial"/>
                <a:cs typeface="Arial"/>
              </a:rPr>
              <a:t>529</a:t>
            </a:r>
            <a:r>
              <a:rPr sz="1050" spc="165" dirty="0">
                <a:latin typeface="Arial"/>
                <a:cs typeface="Arial"/>
              </a:rPr>
              <a:t> </a:t>
            </a:r>
            <a:r>
              <a:rPr sz="1050" dirty="0">
                <a:latin typeface="Arial"/>
                <a:cs typeface="Arial"/>
              </a:rPr>
              <a:t>is</a:t>
            </a:r>
            <a:r>
              <a:rPr sz="1050" spc="175" dirty="0">
                <a:latin typeface="Arial"/>
                <a:cs typeface="Arial"/>
              </a:rPr>
              <a:t> </a:t>
            </a:r>
            <a:r>
              <a:rPr sz="1050" dirty="0">
                <a:latin typeface="Arial"/>
                <a:cs typeface="Arial"/>
              </a:rPr>
              <a:t>an</a:t>
            </a:r>
            <a:r>
              <a:rPr sz="1050" spc="170" dirty="0">
                <a:latin typeface="Arial"/>
                <a:cs typeface="Arial"/>
              </a:rPr>
              <a:t> </a:t>
            </a:r>
            <a:r>
              <a:rPr sz="1050" dirty="0">
                <a:latin typeface="Arial"/>
                <a:cs typeface="Arial"/>
              </a:rPr>
              <a:t>education</a:t>
            </a:r>
            <a:r>
              <a:rPr sz="1050" spc="175" dirty="0">
                <a:latin typeface="Arial"/>
                <a:cs typeface="Arial"/>
              </a:rPr>
              <a:t> </a:t>
            </a:r>
            <a:r>
              <a:rPr sz="1050" dirty="0">
                <a:latin typeface="Arial"/>
                <a:cs typeface="Arial"/>
              </a:rPr>
              <a:t>savings</a:t>
            </a:r>
            <a:r>
              <a:rPr sz="1050" spc="175" dirty="0">
                <a:latin typeface="Arial"/>
                <a:cs typeface="Arial"/>
              </a:rPr>
              <a:t> </a:t>
            </a:r>
            <a:r>
              <a:rPr sz="1050" dirty="0">
                <a:latin typeface="Arial"/>
                <a:cs typeface="Arial"/>
              </a:rPr>
              <a:t>plan</a:t>
            </a:r>
            <a:r>
              <a:rPr sz="1050" spc="165" dirty="0">
                <a:latin typeface="Arial"/>
                <a:cs typeface="Arial"/>
              </a:rPr>
              <a:t> </a:t>
            </a:r>
            <a:r>
              <a:rPr sz="1050" dirty="0">
                <a:latin typeface="Arial"/>
                <a:cs typeface="Arial"/>
              </a:rPr>
              <a:t>offered</a:t>
            </a:r>
            <a:r>
              <a:rPr sz="1050" spc="170" dirty="0">
                <a:latin typeface="Arial"/>
                <a:cs typeface="Arial"/>
              </a:rPr>
              <a:t> </a:t>
            </a:r>
            <a:r>
              <a:rPr sz="1050" dirty="0">
                <a:latin typeface="Arial"/>
                <a:cs typeface="Arial"/>
              </a:rPr>
              <a:t>by</a:t>
            </a:r>
            <a:r>
              <a:rPr sz="1050" spc="175" dirty="0">
                <a:latin typeface="Arial"/>
                <a:cs typeface="Arial"/>
              </a:rPr>
              <a:t> </a:t>
            </a:r>
            <a:r>
              <a:rPr sz="1050" dirty="0">
                <a:latin typeface="Arial"/>
                <a:cs typeface="Arial"/>
              </a:rPr>
              <a:t>the</a:t>
            </a:r>
            <a:r>
              <a:rPr sz="1050" spc="165" dirty="0">
                <a:latin typeface="Arial"/>
                <a:cs typeface="Arial"/>
              </a:rPr>
              <a:t> </a:t>
            </a:r>
            <a:r>
              <a:rPr sz="1050" dirty="0">
                <a:latin typeface="Arial"/>
                <a:cs typeface="Arial"/>
              </a:rPr>
              <a:t>Education</a:t>
            </a:r>
            <a:r>
              <a:rPr sz="1050" spc="170" dirty="0">
                <a:latin typeface="Arial"/>
                <a:cs typeface="Arial"/>
              </a:rPr>
              <a:t> </a:t>
            </a:r>
            <a:r>
              <a:rPr sz="1050" dirty="0">
                <a:latin typeface="Arial"/>
                <a:cs typeface="Arial"/>
              </a:rPr>
              <a:t>Trust</a:t>
            </a:r>
            <a:r>
              <a:rPr sz="1050" spc="170" dirty="0">
                <a:latin typeface="Arial"/>
                <a:cs typeface="Arial"/>
              </a:rPr>
              <a:t> </a:t>
            </a:r>
            <a:r>
              <a:rPr sz="1050" dirty="0">
                <a:latin typeface="Arial"/>
                <a:cs typeface="Arial"/>
              </a:rPr>
              <a:t>of</a:t>
            </a:r>
            <a:r>
              <a:rPr sz="1050" spc="165" dirty="0">
                <a:latin typeface="Arial"/>
                <a:cs typeface="Arial"/>
              </a:rPr>
              <a:t> </a:t>
            </a:r>
            <a:r>
              <a:rPr sz="1050" dirty="0">
                <a:latin typeface="Arial"/>
                <a:cs typeface="Arial"/>
              </a:rPr>
              <a:t>Alaska,</a:t>
            </a:r>
            <a:r>
              <a:rPr sz="1050" spc="170" dirty="0">
                <a:latin typeface="Arial"/>
                <a:cs typeface="Arial"/>
              </a:rPr>
              <a:t> </a:t>
            </a:r>
            <a:r>
              <a:rPr sz="1050" dirty="0">
                <a:latin typeface="Arial"/>
                <a:cs typeface="Arial"/>
              </a:rPr>
              <a:t>managed</a:t>
            </a:r>
            <a:r>
              <a:rPr sz="1050" spc="175" dirty="0">
                <a:latin typeface="Arial"/>
                <a:cs typeface="Arial"/>
              </a:rPr>
              <a:t> </a:t>
            </a:r>
            <a:r>
              <a:rPr sz="1050" dirty="0">
                <a:latin typeface="Arial"/>
                <a:cs typeface="Arial"/>
              </a:rPr>
              <a:t>by</a:t>
            </a:r>
            <a:r>
              <a:rPr sz="1050" spc="175" dirty="0">
                <a:latin typeface="Arial"/>
                <a:cs typeface="Arial"/>
              </a:rPr>
              <a:t> </a:t>
            </a:r>
            <a:r>
              <a:rPr sz="1050" dirty="0">
                <a:latin typeface="Arial"/>
                <a:cs typeface="Arial"/>
              </a:rPr>
              <a:t>T.</a:t>
            </a:r>
            <a:r>
              <a:rPr sz="1050" spc="165" dirty="0">
                <a:latin typeface="Arial"/>
                <a:cs typeface="Arial"/>
              </a:rPr>
              <a:t> </a:t>
            </a:r>
            <a:r>
              <a:rPr sz="1050" dirty="0">
                <a:latin typeface="Arial"/>
                <a:cs typeface="Arial"/>
              </a:rPr>
              <a:t>Rowe</a:t>
            </a:r>
            <a:r>
              <a:rPr sz="1050" spc="175" dirty="0">
                <a:latin typeface="Arial"/>
                <a:cs typeface="Arial"/>
              </a:rPr>
              <a:t> </a:t>
            </a:r>
            <a:r>
              <a:rPr sz="1050" dirty="0">
                <a:latin typeface="Arial"/>
                <a:cs typeface="Arial"/>
              </a:rPr>
              <a:t>Price,</a:t>
            </a:r>
            <a:r>
              <a:rPr sz="1050" spc="175" dirty="0">
                <a:latin typeface="Arial"/>
                <a:cs typeface="Arial"/>
              </a:rPr>
              <a:t> </a:t>
            </a:r>
            <a:r>
              <a:rPr sz="1050" spc="-25" dirty="0">
                <a:latin typeface="Arial"/>
                <a:cs typeface="Arial"/>
              </a:rPr>
              <a:t>and </a:t>
            </a:r>
            <a:r>
              <a:rPr sz="1050" dirty="0">
                <a:latin typeface="Arial"/>
                <a:cs typeface="Arial"/>
              </a:rPr>
              <a:t>distributed</a:t>
            </a:r>
            <a:r>
              <a:rPr sz="1050" spc="30" dirty="0">
                <a:latin typeface="Arial"/>
                <a:cs typeface="Arial"/>
              </a:rPr>
              <a:t> </a:t>
            </a:r>
            <a:r>
              <a:rPr sz="1050" dirty="0">
                <a:latin typeface="Arial"/>
                <a:cs typeface="Arial"/>
              </a:rPr>
              <a:t>by</a:t>
            </a:r>
            <a:r>
              <a:rPr sz="1050" spc="40" dirty="0">
                <a:latin typeface="Arial"/>
                <a:cs typeface="Arial"/>
              </a:rPr>
              <a:t> </a:t>
            </a:r>
            <a:r>
              <a:rPr sz="1050" b="1" dirty="0">
                <a:latin typeface="Arial"/>
                <a:cs typeface="Arial"/>
              </a:rPr>
              <a:t>John</a:t>
            </a:r>
            <a:r>
              <a:rPr sz="1050" b="1" spc="25" dirty="0">
                <a:latin typeface="Arial"/>
                <a:cs typeface="Arial"/>
              </a:rPr>
              <a:t> </a:t>
            </a:r>
            <a:r>
              <a:rPr sz="1050" b="1" dirty="0">
                <a:latin typeface="Arial"/>
                <a:cs typeface="Arial"/>
              </a:rPr>
              <a:t>Hancock</a:t>
            </a:r>
            <a:r>
              <a:rPr sz="1050" b="1" spc="35" dirty="0">
                <a:latin typeface="Arial"/>
                <a:cs typeface="Arial"/>
              </a:rPr>
              <a:t> </a:t>
            </a:r>
            <a:r>
              <a:rPr sz="1050" b="1" dirty="0">
                <a:latin typeface="Arial"/>
                <a:cs typeface="Arial"/>
              </a:rPr>
              <a:t>Distributors</a:t>
            </a:r>
            <a:r>
              <a:rPr sz="1050" b="1" spc="30" dirty="0">
                <a:latin typeface="Arial"/>
                <a:cs typeface="Arial"/>
              </a:rPr>
              <a:t> </a:t>
            </a:r>
            <a:r>
              <a:rPr sz="1050" b="1" dirty="0">
                <a:latin typeface="Arial"/>
                <a:cs typeface="Arial"/>
              </a:rPr>
              <a:t>LLC</a:t>
            </a:r>
            <a:r>
              <a:rPr sz="1050" b="1" spc="25" dirty="0">
                <a:latin typeface="Arial"/>
                <a:cs typeface="Arial"/>
              </a:rPr>
              <a:t> </a:t>
            </a:r>
            <a:r>
              <a:rPr sz="1050" dirty="0">
                <a:latin typeface="Arial"/>
                <a:cs typeface="Arial"/>
              </a:rPr>
              <a:t>through</a:t>
            </a:r>
            <a:r>
              <a:rPr sz="1050" spc="35" dirty="0">
                <a:latin typeface="Arial"/>
                <a:cs typeface="Arial"/>
              </a:rPr>
              <a:t> </a:t>
            </a:r>
            <a:r>
              <a:rPr sz="1050" dirty="0">
                <a:latin typeface="Arial"/>
                <a:cs typeface="Arial"/>
              </a:rPr>
              <a:t>other</a:t>
            </a:r>
            <a:r>
              <a:rPr sz="1050" spc="40" dirty="0">
                <a:latin typeface="Arial"/>
                <a:cs typeface="Arial"/>
              </a:rPr>
              <a:t> </a:t>
            </a:r>
            <a:r>
              <a:rPr sz="1050" spc="-10" dirty="0">
                <a:latin typeface="Arial"/>
                <a:cs typeface="Arial"/>
              </a:rPr>
              <a:t>broker-</a:t>
            </a:r>
            <a:r>
              <a:rPr sz="1050" dirty="0">
                <a:latin typeface="Arial"/>
                <a:cs typeface="Arial"/>
              </a:rPr>
              <a:t>dealers</a:t>
            </a:r>
            <a:r>
              <a:rPr sz="1050" spc="35" dirty="0">
                <a:latin typeface="Arial"/>
                <a:cs typeface="Arial"/>
              </a:rPr>
              <a:t> </a:t>
            </a:r>
            <a:r>
              <a:rPr sz="1050" dirty="0">
                <a:latin typeface="Arial"/>
                <a:cs typeface="Arial"/>
              </a:rPr>
              <a:t>that</a:t>
            </a:r>
            <a:r>
              <a:rPr sz="1050" spc="35" dirty="0">
                <a:latin typeface="Arial"/>
                <a:cs typeface="Arial"/>
              </a:rPr>
              <a:t> </a:t>
            </a:r>
            <a:r>
              <a:rPr sz="1050" dirty="0">
                <a:latin typeface="Arial"/>
                <a:cs typeface="Arial"/>
              </a:rPr>
              <a:t>have</a:t>
            </a:r>
            <a:r>
              <a:rPr sz="1050" spc="40" dirty="0">
                <a:latin typeface="Arial"/>
                <a:cs typeface="Arial"/>
              </a:rPr>
              <a:t> </a:t>
            </a:r>
            <a:r>
              <a:rPr sz="1050" dirty="0">
                <a:latin typeface="Arial"/>
                <a:cs typeface="Arial"/>
              </a:rPr>
              <a:t>a</a:t>
            </a:r>
            <a:r>
              <a:rPr sz="1050" spc="25" dirty="0">
                <a:latin typeface="Arial"/>
                <a:cs typeface="Arial"/>
              </a:rPr>
              <a:t> </a:t>
            </a:r>
            <a:r>
              <a:rPr sz="1050" dirty="0">
                <a:latin typeface="Arial"/>
                <a:cs typeface="Arial"/>
              </a:rPr>
              <a:t>selling</a:t>
            </a:r>
            <a:r>
              <a:rPr sz="1050" spc="35" dirty="0">
                <a:latin typeface="Arial"/>
                <a:cs typeface="Arial"/>
              </a:rPr>
              <a:t> </a:t>
            </a:r>
            <a:r>
              <a:rPr sz="1050" dirty="0">
                <a:latin typeface="Arial"/>
                <a:cs typeface="Arial"/>
              </a:rPr>
              <a:t>agreement</a:t>
            </a:r>
            <a:r>
              <a:rPr sz="1050" spc="35" dirty="0">
                <a:latin typeface="Arial"/>
                <a:cs typeface="Arial"/>
              </a:rPr>
              <a:t> </a:t>
            </a:r>
            <a:r>
              <a:rPr sz="1050" dirty="0">
                <a:latin typeface="Arial"/>
                <a:cs typeface="Arial"/>
              </a:rPr>
              <a:t>with</a:t>
            </a:r>
            <a:r>
              <a:rPr sz="1050" spc="25" dirty="0">
                <a:latin typeface="Arial"/>
                <a:cs typeface="Arial"/>
              </a:rPr>
              <a:t> </a:t>
            </a:r>
            <a:r>
              <a:rPr sz="1050" dirty="0">
                <a:latin typeface="Arial"/>
                <a:cs typeface="Arial"/>
              </a:rPr>
              <a:t>John</a:t>
            </a:r>
            <a:r>
              <a:rPr sz="1050" spc="35" dirty="0">
                <a:latin typeface="Arial"/>
                <a:cs typeface="Arial"/>
              </a:rPr>
              <a:t> </a:t>
            </a:r>
            <a:r>
              <a:rPr sz="1050" dirty="0">
                <a:latin typeface="Arial"/>
                <a:cs typeface="Arial"/>
              </a:rPr>
              <a:t>Hancock</a:t>
            </a:r>
            <a:r>
              <a:rPr sz="1050" spc="40" dirty="0">
                <a:latin typeface="Arial"/>
                <a:cs typeface="Arial"/>
              </a:rPr>
              <a:t> </a:t>
            </a:r>
            <a:r>
              <a:rPr sz="1050" spc="-10" dirty="0">
                <a:latin typeface="Arial"/>
                <a:cs typeface="Arial"/>
              </a:rPr>
              <a:t>Distributors </a:t>
            </a:r>
            <a:r>
              <a:rPr sz="1050" dirty="0">
                <a:latin typeface="Arial"/>
                <a:cs typeface="Arial"/>
              </a:rPr>
              <a:t>LLC.</a:t>
            </a:r>
            <a:r>
              <a:rPr sz="1050" spc="55" dirty="0">
                <a:latin typeface="Arial"/>
                <a:cs typeface="Arial"/>
              </a:rPr>
              <a:t> </a:t>
            </a:r>
            <a:r>
              <a:rPr sz="1050" dirty="0">
                <a:latin typeface="Arial"/>
                <a:cs typeface="Arial"/>
              </a:rPr>
              <a:t>John</a:t>
            </a:r>
            <a:r>
              <a:rPr sz="1050" spc="60" dirty="0">
                <a:latin typeface="Arial"/>
                <a:cs typeface="Arial"/>
              </a:rPr>
              <a:t> </a:t>
            </a:r>
            <a:r>
              <a:rPr sz="1050" dirty="0">
                <a:latin typeface="Arial"/>
                <a:cs typeface="Arial"/>
              </a:rPr>
              <a:t>Hancock</a:t>
            </a:r>
            <a:r>
              <a:rPr sz="1050" spc="60" dirty="0">
                <a:latin typeface="Arial"/>
                <a:cs typeface="Arial"/>
              </a:rPr>
              <a:t> </a:t>
            </a:r>
            <a:r>
              <a:rPr sz="1050" dirty="0">
                <a:latin typeface="Arial"/>
                <a:cs typeface="Arial"/>
              </a:rPr>
              <a:t>Distributors</a:t>
            </a:r>
            <a:r>
              <a:rPr sz="1050" spc="60" dirty="0">
                <a:latin typeface="Arial"/>
                <a:cs typeface="Arial"/>
              </a:rPr>
              <a:t> </a:t>
            </a:r>
            <a:r>
              <a:rPr sz="1050" dirty="0">
                <a:latin typeface="Arial"/>
                <a:cs typeface="Arial"/>
              </a:rPr>
              <a:t>LLC</a:t>
            </a:r>
            <a:r>
              <a:rPr sz="1050" spc="60" dirty="0">
                <a:latin typeface="Arial"/>
                <a:cs typeface="Arial"/>
              </a:rPr>
              <a:t> </a:t>
            </a:r>
            <a:r>
              <a:rPr sz="1050" dirty="0">
                <a:latin typeface="Arial"/>
                <a:cs typeface="Arial"/>
              </a:rPr>
              <a:t>is</a:t>
            </a:r>
            <a:r>
              <a:rPr sz="1050" spc="65" dirty="0">
                <a:latin typeface="Arial"/>
                <a:cs typeface="Arial"/>
              </a:rPr>
              <a:t> </a:t>
            </a:r>
            <a:r>
              <a:rPr sz="1050" dirty="0">
                <a:latin typeface="Arial"/>
                <a:cs typeface="Arial"/>
              </a:rPr>
              <a:t>a</a:t>
            </a:r>
            <a:r>
              <a:rPr sz="1050" spc="55" dirty="0">
                <a:latin typeface="Arial"/>
                <a:cs typeface="Arial"/>
              </a:rPr>
              <a:t> </a:t>
            </a:r>
            <a:r>
              <a:rPr sz="1050" dirty="0">
                <a:latin typeface="Arial"/>
                <a:cs typeface="Arial"/>
              </a:rPr>
              <a:t>member</a:t>
            </a:r>
            <a:r>
              <a:rPr sz="1050" spc="55" dirty="0">
                <a:latin typeface="Arial"/>
                <a:cs typeface="Arial"/>
              </a:rPr>
              <a:t> </a:t>
            </a:r>
            <a:r>
              <a:rPr sz="1050" dirty="0">
                <a:latin typeface="Arial"/>
                <a:cs typeface="Arial"/>
              </a:rPr>
              <a:t>of</a:t>
            </a:r>
            <a:r>
              <a:rPr sz="1050" spc="50" dirty="0">
                <a:latin typeface="Arial"/>
                <a:cs typeface="Arial"/>
              </a:rPr>
              <a:t> </a:t>
            </a:r>
            <a:r>
              <a:rPr sz="1050" dirty="0">
                <a:latin typeface="Arial"/>
                <a:cs typeface="Arial"/>
              </a:rPr>
              <a:t>FINRA</a:t>
            </a:r>
            <a:r>
              <a:rPr sz="1050" spc="55" dirty="0">
                <a:latin typeface="Arial"/>
                <a:cs typeface="Arial"/>
              </a:rPr>
              <a:t> </a:t>
            </a:r>
            <a:r>
              <a:rPr sz="1050" dirty="0">
                <a:latin typeface="Arial"/>
                <a:cs typeface="Arial"/>
              </a:rPr>
              <a:t>and</a:t>
            </a:r>
            <a:r>
              <a:rPr sz="1050" spc="60" dirty="0">
                <a:latin typeface="Arial"/>
                <a:cs typeface="Arial"/>
              </a:rPr>
              <a:t> </a:t>
            </a:r>
            <a:r>
              <a:rPr sz="1050" dirty="0">
                <a:latin typeface="Arial"/>
                <a:cs typeface="Arial"/>
              </a:rPr>
              <a:t>is</a:t>
            </a:r>
            <a:r>
              <a:rPr sz="1050" spc="60" dirty="0">
                <a:latin typeface="Arial"/>
                <a:cs typeface="Arial"/>
              </a:rPr>
              <a:t> </a:t>
            </a:r>
            <a:r>
              <a:rPr sz="1050" dirty="0">
                <a:latin typeface="Arial"/>
                <a:cs typeface="Arial"/>
              </a:rPr>
              <a:t>listed</a:t>
            </a:r>
            <a:r>
              <a:rPr sz="1050" spc="55" dirty="0">
                <a:latin typeface="Arial"/>
                <a:cs typeface="Arial"/>
              </a:rPr>
              <a:t> </a:t>
            </a:r>
            <a:r>
              <a:rPr sz="1050" dirty="0">
                <a:latin typeface="Arial"/>
                <a:cs typeface="Arial"/>
              </a:rPr>
              <a:t>with</a:t>
            </a:r>
            <a:r>
              <a:rPr sz="1050" spc="55" dirty="0">
                <a:latin typeface="Arial"/>
                <a:cs typeface="Arial"/>
              </a:rPr>
              <a:t> </a:t>
            </a:r>
            <a:r>
              <a:rPr sz="1050" dirty="0">
                <a:latin typeface="Arial"/>
                <a:cs typeface="Arial"/>
              </a:rPr>
              <a:t>the</a:t>
            </a:r>
            <a:r>
              <a:rPr sz="1050" spc="50" dirty="0">
                <a:latin typeface="Arial"/>
                <a:cs typeface="Arial"/>
              </a:rPr>
              <a:t> </a:t>
            </a:r>
            <a:r>
              <a:rPr sz="1050" dirty="0">
                <a:latin typeface="Arial"/>
                <a:cs typeface="Arial"/>
              </a:rPr>
              <a:t>Municipal</a:t>
            </a:r>
            <a:r>
              <a:rPr sz="1050" spc="60" dirty="0">
                <a:latin typeface="Arial"/>
                <a:cs typeface="Arial"/>
              </a:rPr>
              <a:t> </a:t>
            </a:r>
            <a:r>
              <a:rPr sz="1050" dirty="0">
                <a:latin typeface="Arial"/>
                <a:cs typeface="Arial"/>
              </a:rPr>
              <a:t>Securities</a:t>
            </a:r>
            <a:r>
              <a:rPr sz="1050" spc="55" dirty="0">
                <a:latin typeface="Arial"/>
                <a:cs typeface="Arial"/>
              </a:rPr>
              <a:t> </a:t>
            </a:r>
            <a:r>
              <a:rPr sz="1050" dirty="0">
                <a:latin typeface="Arial"/>
                <a:cs typeface="Arial"/>
              </a:rPr>
              <a:t>Rulemaking</a:t>
            </a:r>
            <a:r>
              <a:rPr sz="1050" spc="55" dirty="0">
                <a:latin typeface="Arial"/>
                <a:cs typeface="Arial"/>
              </a:rPr>
              <a:t> </a:t>
            </a:r>
            <a:r>
              <a:rPr sz="1050" dirty="0">
                <a:latin typeface="Arial"/>
                <a:cs typeface="Arial"/>
              </a:rPr>
              <a:t>Board</a:t>
            </a:r>
            <a:r>
              <a:rPr sz="1050" spc="60" dirty="0">
                <a:latin typeface="Arial"/>
                <a:cs typeface="Arial"/>
              </a:rPr>
              <a:t> </a:t>
            </a:r>
            <a:r>
              <a:rPr sz="1050" dirty="0">
                <a:latin typeface="Arial"/>
                <a:cs typeface="Arial"/>
              </a:rPr>
              <a:t>(MSRB).</a:t>
            </a:r>
            <a:r>
              <a:rPr sz="1050" spc="55" dirty="0">
                <a:latin typeface="Arial"/>
                <a:cs typeface="Arial"/>
              </a:rPr>
              <a:t> </a:t>
            </a:r>
            <a:r>
              <a:rPr sz="1050" dirty="0">
                <a:latin typeface="Arial"/>
                <a:cs typeface="Arial"/>
              </a:rPr>
              <a:t>©</a:t>
            </a:r>
            <a:r>
              <a:rPr sz="1050" spc="60" dirty="0">
                <a:latin typeface="Arial"/>
                <a:cs typeface="Arial"/>
              </a:rPr>
              <a:t> </a:t>
            </a:r>
            <a:r>
              <a:rPr sz="1050" spc="-20" dirty="0">
                <a:latin typeface="Arial"/>
                <a:cs typeface="Arial"/>
              </a:rPr>
              <a:t>2024 </a:t>
            </a:r>
            <a:r>
              <a:rPr sz="1050" dirty="0">
                <a:latin typeface="Arial"/>
                <a:cs typeface="Arial"/>
              </a:rPr>
              <a:t>John</a:t>
            </a:r>
            <a:r>
              <a:rPr sz="1050" spc="-30" dirty="0">
                <a:latin typeface="Arial"/>
                <a:cs typeface="Arial"/>
              </a:rPr>
              <a:t> </a:t>
            </a:r>
            <a:r>
              <a:rPr sz="1050" dirty="0">
                <a:latin typeface="Arial"/>
                <a:cs typeface="Arial"/>
              </a:rPr>
              <a:t>Hancock.</a:t>
            </a:r>
            <a:r>
              <a:rPr sz="1050" spc="-15" dirty="0">
                <a:latin typeface="Arial"/>
                <a:cs typeface="Arial"/>
              </a:rPr>
              <a:t> </a:t>
            </a:r>
            <a:r>
              <a:rPr sz="1050" dirty="0">
                <a:latin typeface="Arial"/>
                <a:cs typeface="Arial"/>
              </a:rPr>
              <a:t>All</a:t>
            </a:r>
            <a:r>
              <a:rPr sz="1050" spc="-15" dirty="0">
                <a:latin typeface="Arial"/>
                <a:cs typeface="Arial"/>
              </a:rPr>
              <a:t> </a:t>
            </a:r>
            <a:r>
              <a:rPr sz="1050" dirty="0">
                <a:latin typeface="Arial"/>
                <a:cs typeface="Arial"/>
              </a:rPr>
              <a:t>rights</a:t>
            </a:r>
            <a:r>
              <a:rPr sz="1050" spc="-20" dirty="0">
                <a:latin typeface="Arial"/>
                <a:cs typeface="Arial"/>
              </a:rPr>
              <a:t> </a:t>
            </a:r>
            <a:r>
              <a:rPr sz="1050" dirty="0">
                <a:latin typeface="Arial"/>
                <a:cs typeface="Arial"/>
              </a:rPr>
              <a:t>reserved.</a:t>
            </a:r>
            <a:r>
              <a:rPr sz="1050" spc="-10" dirty="0">
                <a:latin typeface="Arial"/>
                <a:cs typeface="Arial"/>
              </a:rPr>
              <a:t> </a:t>
            </a:r>
            <a:r>
              <a:rPr sz="1050" dirty="0">
                <a:latin typeface="Arial"/>
                <a:cs typeface="Arial"/>
              </a:rPr>
              <a:t>Information</a:t>
            </a:r>
            <a:r>
              <a:rPr sz="1050" spc="-15" dirty="0">
                <a:latin typeface="Arial"/>
                <a:cs typeface="Arial"/>
              </a:rPr>
              <a:t> </a:t>
            </a:r>
            <a:r>
              <a:rPr sz="1050" dirty="0">
                <a:latin typeface="Arial"/>
                <a:cs typeface="Arial"/>
              </a:rPr>
              <a:t>included in</a:t>
            </a:r>
            <a:r>
              <a:rPr sz="1050" spc="-20" dirty="0">
                <a:latin typeface="Arial"/>
                <a:cs typeface="Arial"/>
              </a:rPr>
              <a:t> </a:t>
            </a:r>
            <a:r>
              <a:rPr sz="1050" dirty="0">
                <a:latin typeface="Arial"/>
                <a:cs typeface="Arial"/>
              </a:rPr>
              <a:t>this</a:t>
            </a:r>
            <a:r>
              <a:rPr sz="1050" spc="-25" dirty="0">
                <a:latin typeface="Arial"/>
                <a:cs typeface="Arial"/>
              </a:rPr>
              <a:t> </a:t>
            </a:r>
            <a:r>
              <a:rPr sz="1050" dirty="0">
                <a:latin typeface="Arial"/>
                <a:cs typeface="Arial"/>
              </a:rPr>
              <a:t>material</a:t>
            </a:r>
            <a:r>
              <a:rPr sz="1050" spc="-5" dirty="0">
                <a:latin typeface="Arial"/>
                <a:cs typeface="Arial"/>
              </a:rPr>
              <a:t> </a:t>
            </a:r>
            <a:r>
              <a:rPr sz="1050" dirty="0">
                <a:latin typeface="Arial"/>
                <a:cs typeface="Arial"/>
              </a:rPr>
              <a:t>is</a:t>
            </a:r>
            <a:r>
              <a:rPr sz="1050" spc="-20" dirty="0">
                <a:latin typeface="Arial"/>
                <a:cs typeface="Arial"/>
              </a:rPr>
              <a:t> </a:t>
            </a:r>
            <a:r>
              <a:rPr sz="1050" dirty="0">
                <a:latin typeface="Arial"/>
                <a:cs typeface="Arial"/>
              </a:rPr>
              <a:t>believed to</a:t>
            </a:r>
            <a:r>
              <a:rPr sz="1050" spc="-25" dirty="0">
                <a:latin typeface="Arial"/>
                <a:cs typeface="Arial"/>
              </a:rPr>
              <a:t> </a:t>
            </a:r>
            <a:r>
              <a:rPr sz="1050" dirty="0">
                <a:latin typeface="Arial"/>
                <a:cs typeface="Arial"/>
              </a:rPr>
              <a:t>be</a:t>
            </a:r>
            <a:r>
              <a:rPr sz="1050" spc="-25" dirty="0">
                <a:latin typeface="Arial"/>
                <a:cs typeface="Arial"/>
              </a:rPr>
              <a:t> </a:t>
            </a:r>
            <a:r>
              <a:rPr sz="1050" dirty="0">
                <a:latin typeface="Arial"/>
                <a:cs typeface="Arial"/>
              </a:rPr>
              <a:t>accurate</a:t>
            </a:r>
            <a:r>
              <a:rPr sz="1050" spc="-15" dirty="0">
                <a:latin typeface="Arial"/>
                <a:cs typeface="Arial"/>
              </a:rPr>
              <a:t> </a:t>
            </a:r>
            <a:r>
              <a:rPr sz="1050" dirty="0">
                <a:latin typeface="Arial"/>
                <a:cs typeface="Arial"/>
              </a:rPr>
              <a:t>as</a:t>
            </a:r>
            <a:r>
              <a:rPr sz="1050" spc="-20" dirty="0">
                <a:latin typeface="Arial"/>
                <a:cs typeface="Arial"/>
              </a:rPr>
              <a:t> </a:t>
            </a:r>
            <a:r>
              <a:rPr sz="1050" dirty="0">
                <a:latin typeface="Arial"/>
                <a:cs typeface="Arial"/>
              </a:rPr>
              <a:t>of</a:t>
            </a:r>
            <a:r>
              <a:rPr sz="1050" spc="-25" dirty="0">
                <a:latin typeface="Arial"/>
                <a:cs typeface="Arial"/>
              </a:rPr>
              <a:t> </a:t>
            </a:r>
            <a:r>
              <a:rPr sz="1050" dirty="0">
                <a:latin typeface="Arial"/>
                <a:cs typeface="Arial"/>
              </a:rPr>
              <a:t>the</a:t>
            </a:r>
            <a:r>
              <a:rPr sz="1050" spc="-25" dirty="0">
                <a:latin typeface="Arial"/>
                <a:cs typeface="Arial"/>
              </a:rPr>
              <a:t> </a:t>
            </a:r>
            <a:r>
              <a:rPr sz="1050" dirty="0">
                <a:latin typeface="Arial"/>
                <a:cs typeface="Arial"/>
              </a:rPr>
              <a:t>printing</a:t>
            </a:r>
            <a:r>
              <a:rPr sz="1050" spc="-5" dirty="0">
                <a:latin typeface="Arial"/>
                <a:cs typeface="Arial"/>
              </a:rPr>
              <a:t> </a:t>
            </a:r>
            <a:r>
              <a:rPr sz="1050" spc="-10" dirty="0">
                <a:latin typeface="Arial"/>
                <a:cs typeface="Arial"/>
              </a:rPr>
              <a:t>date.</a:t>
            </a:r>
            <a:endParaRPr sz="1050">
              <a:latin typeface="Arial"/>
              <a:cs typeface="Arial"/>
            </a:endParaRPr>
          </a:p>
          <a:p>
            <a:pPr>
              <a:lnSpc>
                <a:spcPct val="100000"/>
              </a:lnSpc>
              <a:spcBef>
                <a:spcPts val="5"/>
              </a:spcBef>
            </a:pPr>
            <a:endParaRPr sz="1500">
              <a:latin typeface="Arial"/>
              <a:cs typeface="Arial"/>
            </a:endParaRPr>
          </a:p>
          <a:p>
            <a:pPr marL="38735" algn="just">
              <a:lnSpc>
                <a:spcPct val="100000"/>
              </a:lnSpc>
              <a:spcBef>
                <a:spcPts val="5"/>
              </a:spcBef>
            </a:pPr>
            <a:r>
              <a:rPr sz="1000" dirty="0">
                <a:latin typeface="Arial"/>
                <a:cs typeface="Arial"/>
              </a:rPr>
              <a:t>John</a:t>
            </a:r>
            <a:r>
              <a:rPr sz="1000" spc="-50" dirty="0">
                <a:latin typeface="Arial"/>
                <a:cs typeface="Arial"/>
              </a:rPr>
              <a:t> </a:t>
            </a:r>
            <a:r>
              <a:rPr sz="1000" dirty="0">
                <a:latin typeface="Arial"/>
                <a:cs typeface="Arial"/>
              </a:rPr>
              <a:t>Hancock</a:t>
            </a:r>
            <a:r>
              <a:rPr sz="1000" spc="-35" dirty="0">
                <a:latin typeface="Arial"/>
                <a:cs typeface="Arial"/>
              </a:rPr>
              <a:t> </a:t>
            </a:r>
            <a:r>
              <a:rPr sz="1000" dirty="0">
                <a:latin typeface="Arial"/>
                <a:cs typeface="Arial"/>
              </a:rPr>
              <a:t>Freedom</a:t>
            </a:r>
            <a:r>
              <a:rPr sz="1000" spc="-35" dirty="0">
                <a:latin typeface="Arial"/>
                <a:cs typeface="Arial"/>
              </a:rPr>
              <a:t> </a:t>
            </a:r>
            <a:r>
              <a:rPr sz="1000" dirty="0">
                <a:latin typeface="Arial"/>
                <a:cs typeface="Arial"/>
              </a:rPr>
              <a:t>529,</a:t>
            </a:r>
            <a:r>
              <a:rPr sz="1000" spc="-35" dirty="0">
                <a:latin typeface="Arial"/>
                <a:cs typeface="Arial"/>
              </a:rPr>
              <a:t> </a:t>
            </a:r>
            <a:r>
              <a:rPr sz="1000" dirty="0">
                <a:latin typeface="Arial"/>
                <a:cs typeface="Arial"/>
              </a:rPr>
              <a:t>P.O.</a:t>
            </a:r>
            <a:r>
              <a:rPr sz="1000" spc="-30" dirty="0">
                <a:latin typeface="Arial"/>
                <a:cs typeface="Arial"/>
              </a:rPr>
              <a:t> </a:t>
            </a:r>
            <a:r>
              <a:rPr sz="1000" dirty="0">
                <a:latin typeface="Arial"/>
                <a:cs typeface="Arial"/>
              </a:rPr>
              <a:t>Box</a:t>
            </a:r>
            <a:r>
              <a:rPr sz="1000" spc="-25" dirty="0">
                <a:latin typeface="Arial"/>
                <a:cs typeface="Arial"/>
              </a:rPr>
              <a:t> </a:t>
            </a:r>
            <a:r>
              <a:rPr sz="1000" dirty="0">
                <a:latin typeface="Arial"/>
                <a:cs typeface="Arial"/>
              </a:rPr>
              <a:t>17603,</a:t>
            </a:r>
            <a:r>
              <a:rPr sz="1000" spc="-40" dirty="0">
                <a:latin typeface="Arial"/>
                <a:cs typeface="Arial"/>
              </a:rPr>
              <a:t> </a:t>
            </a:r>
            <a:r>
              <a:rPr sz="1000" dirty="0">
                <a:latin typeface="Arial"/>
                <a:cs typeface="Arial"/>
              </a:rPr>
              <a:t>Baltimore,</a:t>
            </a:r>
            <a:r>
              <a:rPr sz="1000" spc="-35" dirty="0">
                <a:latin typeface="Arial"/>
                <a:cs typeface="Arial"/>
              </a:rPr>
              <a:t> </a:t>
            </a:r>
            <a:r>
              <a:rPr sz="1000" dirty="0">
                <a:latin typeface="Arial"/>
                <a:cs typeface="Arial"/>
              </a:rPr>
              <a:t>MD</a:t>
            </a:r>
            <a:r>
              <a:rPr sz="1000" spc="-10" dirty="0">
                <a:latin typeface="Arial"/>
                <a:cs typeface="Arial"/>
              </a:rPr>
              <a:t> 21297-</a:t>
            </a:r>
            <a:r>
              <a:rPr sz="1000" dirty="0">
                <a:latin typeface="Arial"/>
                <a:cs typeface="Arial"/>
              </a:rPr>
              <a:t>1603,</a:t>
            </a:r>
            <a:r>
              <a:rPr sz="1000" spc="-40" dirty="0">
                <a:latin typeface="Arial"/>
                <a:cs typeface="Arial"/>
              </a:rPr>
              <a:t> </a:t>
            </a:r>
            <a:r>
              <a:rPr sz="1000" spc="-10" dirty="0">
                <a:latin typeface="Arial"/>
                <a:cs typeface="Arial"/>
              </a:rPr>
              <a:t>866-222-7498,</a:t>
            </a:r>
            <a:r>
              <a:rPr sz="1000" spc="-30" dirty="0">
                <a:latin typeface="Arial"/>
                <a:cs typeface="Arial"/>
              </a:rPr>
              <a:t> </a:t>
            </a:r>
            <a:r>
              <a:rPr sz="1000" spc="-10" dirty="0">
                <a:latin typeface="Arial"/>
                <a:cs typeface="Arial"/>
              </a:rPr>
              <a:t>jhinvestments.com/529</a:t>
            </a:r>
            <a:endParaRPr sz="1000">
              <a:latin typeface="Arial"/>
              <a:cs typeface="Arial"/>
            </a:endParaRPr>
          </a:p>
          <a:p>
            <a:pPr marL="38735" marR="146685" indent="-635">
              <a:lnSpc>
                <a:spcPct val="100000"/>
              </a:lnSpc>
            </a:pPr>
            <a:r>
              <a:rPr sz="1000" dirty="0">
                <a:latin typeface="Arial"/>
                <a:cs typeface="Arial"/>
              </a:rPr>
              <a:t>Manulife,</a:t>
            </a:r>
            <a:r>
              <a:rPr sz="1000" spc="-25" dirty="0">
                <a:latin typeface="Arial"/>
                <a:cs typeface="Arial"/>
              </a:rPr>
              <a:t> </a:t>
            </a:r>
            <a:r>
              <a:rPr sz="1000" dirty="0">
                <a:latin typeface="Arial"/>
                <a:cs typeface="Arial"/>
              </a:rPr>
              <a:t>Manulife</a:t>
            </a:r>
            <a:r>
              <a:rPr sz="1000" spc="-20" dirty="0">
                <a:latin typeface="Arial"/>
                <a:cs typeface="Arial"/>
              </a:rPr>
              <a:t> </a:t>
            </a:r>
            <a:r>
              <a:rPr sz="1000" spc="-10" dirty="0">
                <a:latin typeface="Arial"/>
                <a:cs typeface="Arial"/>
              </a:rPr>
              <a:t>Investment</a:t>
            </a:r>
            <a:r>
              <a:rPr sz="1000" spc="-25" dirty="0">
                <a:latin typeface="Arial"/>
                <a:cs typeface="Arial"/>
              </a:rPr>
              <a:t> </a:t>
            </a:r>
            <a:r>
              <a:rPr sz="1000" spc="-10" dirty="0">
                <a:latin typeface="Arial"/>
                <a:cs typeface="Arial"/>
              </a:rPr>
              <a:t>Management,</a:t>
            </a:r>
            <a:r>
              <a:rPr sz="1000" spc="-30" dirty="0">
                <a:latin typeface="Arial"/>
                <a:cs typeface="Arial"/>
              </a:rPr>
              <a:t> </a:t>
            </a:r>
            <a:r>
              <a:rPr sz="1000" dirty="0">
                <a:latin typeface="Arial"/>
                <a:cs typeface="Arial"/>
              </a:rPr>
              <a:t>Stylized</a:t>
            </a:r>
            <a:r>
              <a:rPr sz="1000" spc="-20" dirty="0">
                <a:latin typeface="Arial"/>
                <a:cs typeface="Arial"/>
              </a:rPr>
              <a:t> </a:t>
            </a:r>
            <a:r>
              <a:rPr sz="1000" dirty="0">
                <a:latin typeface="Arial"/>
                <a:cs typeface="Arial"/>
              </a:rPr>
              <a:t>M Design,</a:t>
            </a:r>
            <a:r>
              <a:rPr sz="1000" spc="-25" dirty="0">
                <a:latin typeface="Arial"/>
                <a:cs typeface="Arial"/>
              </a:rPr>
              <a:t> </a:t>
            </a:r>
            <a:r>
              <a:rPr sz="1000" dirty="0">
                <a:latin typeface="Arial"/>
                <a:cs typeface="Arial"/>
              </a:rPr>
              <a:t>and</a:t>
            </a:r>
            <a:r>
              <a:rPr sz="1000" spc="-30" dirty="0">
                <a:latin typeface="Arial"/>
                <a:cs typeface="Arial"/>
              </a:rPr>
              <a:t> </a:t>
            </a:r>
            <a:r>
              <a:rPr sz="1000" dirty="0">
                <a:latin typeface="Arial"/>
                <a:cs typeface="Arial"/>
              </a:rPr>
              <a:t>Manulife</a:t>
            </a:r>
            <a:r>
              <a:rPr sz="1000" spc="-30" dirty="0">
                <a:latin typeface="Arial"/>
                <a:cs typeface="Arial"/>
              </a:rPr>
              <a:t> </a:t>
            </a:r>
            <a:r>
              <a:rPr sz="1000" spc="-10" dirty="0">
                <a:latin typeface="Arial"/>
                <a:cs typeface="Arial"/>
              </a:rPr>
              <a:t>Investment</a:t>
            </a:r>
            <a:r>
              <a:rPr sz="1000" spc="-20" dirty="0">
                <a:latin typeface="Arial"/>
                <a:cs typeface="Arial"/>
              </a:rPr>
              <a:t> </a:t>
            </a:r>
            <a:r>
              <a:rPr sz="1000" spc="-10" dirty="0">
                <a:latin typeface="Arial"/>
                <a:cs typeface="Arial"/>
              </a:rPr>
              <a:t>Management</a:t>
            </a:r>
            <a:r>
              <a:rPr sz="1000" spc="-25" dirty="0">
                <a:latin typeface="Arial"/>
                <a:cs typeface="Arial"/>
              </a:rPr>
              <a:t> </a:t>
            </a:r>
            <a:r>
              <a:rPr sz="1000" dirty="0">
                <a:latin typeface="Arial"/>
                <a:cs typeface="Arial"/>
              </a:rPr>
              <a:t>&amp;</a:t>
            </a:r>
            <a:r>
              <a:rPr sz="1000" spc="-15" dirty="0">
                <a:latin typeface="Arial"/>
                <a:cs typeface="Arial"/>
              </a:rPr>
              <a:t> </a:t>
            </a:r>
            <a:r>
              <a:rPr sz="1000" dirty="0">
                <a:latin typeface="Arial"/>
                <a:cs typeface="Arial"/>
              </a:rPr>
              <a:t>Stylized</a:t>
            </a:r>
            <a:r>
              <a:rPr sz="1000" spc="-20" dirty="0">
                <a:latin typeface="Arial"/>
                <a:cs typeface="Arial"/>
              </a:rPr>
              <a:t> </a:t>
            </a:r>
            <a:r>
              <a:rPr sz="1000" dirty="0">
                <a:latin typeface="Arial"/>
                <a:cs typeface="Arial"/>
              </a:rPr>
              <a:t>M</a:t>
            </a:r>
            <a:r>
              <a:rPr sz="1000" spc="-5" dirty="0">
                <a:latin typeface="Arial"/>
                <a:cs typeface="Arial"/>
              </a:rPr>
              <a:t> </a:t>
            </a:r>
            <a:r>
              <a:rPr sz="1000" dirty="0">
                <a:latin typeface="Arial"/>
                <a:cs typeface="Arial"/>
              </a:rPr>
              <a:t>Design</a:t>
            </a:r>
            <a:r>
              <a:rPr sz="1000" spc="-30" dirty="0">
                <a:latin typeface="Arial"/>
                <a:cs typeface="Arial"/>
              </a:rPr>
              <a:t> </a:t>
            </a:r>
            <a:r>
              <a:rPr sz="1000" dirty="0">
                <a:latin typeface="Arial"/>
                <a:cs typeface="Arial"/>
              </a:rPr>
              <a:t>are</a:t>
            </a:r>
            <a:r>
              <a:rPr sz="1000" spc="-20" dirty="0">
                <a:latin typeface="Arial"/>
                <a:cs typeface="Arial"/>
              </a:rPr>
              <a:t> </a:t>
            </a:r>
            <a:r>
              <a:rPr sz="1000" dirty="0">
                <a:latin typeface="Arial"/>
                <a:cs typeface="Arial"/>
              </a:rPr>
              <a:t>trademarks</a:t>
            </a:r>
            <a:r>
              <a:rPr sz="1000" spc="-25" dirty="0">
                <a:latin typeface="Arial"/>
                <a:cs typeface="Arial"/>
              </a:rPr>
              <a:t> </a:t>
            </a:r>
            <a:r>
              <a:rPr sz="1000" dirty="0">
                <a:latin typeface="Arial"/>
                <a:cs typeface="Arial"/>
              </a:rPr>
              <a:t>of</a:t>
            </a:r>
            <a:r>
              <a:rPr sz="1000" spc="265" dirty="0">
                <a:latin typeface="Arial"/>
                <a:cs typeface="Arial"/>
              </a:rPr>
              <a:t> </a:t>
            </a:r>
            <a:r>
              <a:rPr sz="1000" spc="-25" dirty="0">
                <a:latin typeface="Arial"/>
                <a:cs typeface="Arial"/>
              </a:rPr>
              <a:t>The </a:t>
            </a:r>
            <a:r>
              <a:rPr sz="1000" spc="-10" dirty="0">
                <a:latin typeface="Arial"/>
                <a:cs typeface="Arial"/>
              </a:rPr>
              <a:t>Manufacturers</a:t>
            </a:r>
            <a:r>
              <a:rPr sz="1000" spc="-25" dirty="0">
                <a:latin typeface="Arial"/>
                <a:cs typeface="Arial"/>
              </a:rPr>
              <a:t> </a:t>
            </a:r>
            <a:r>
              <a:rPr sz="1000" dirty="0">
                <a:latin typeface="Arial"/>
                <a:cs typeface="Arial"/>
              </a:rPr>
              <a:t>Life</a:t>
            </a:r>
            <a:r>
              <a:rPr sz="1000" spc="-15" dirty="0">
                <a:latin typeface="Arial"/>
                <a:cs typeface="Arial"/>
              </a:rPr>
              <a:t> </a:t>
            </a:r>
            <a:r>
              <a:rPr sz="1000" spc="-10" dirty="0">
                <a:latin typeface="Arial"/>
                <a:cs typeface="Arial"/>
              </a:rPr>
              <a:t>Insurance</a:t>
            </a:r>
            <a:r>
              <a:rPr sz="1000" spc="-30" dirty="0">
                <a:latin typeface="Arial"/>
                <a:cs typeface="Arial"/>
              </a:rPr>
              <a:t> </a:t>
            </a:r>
            <a:r>
              <a:rPr sz="1000" dirty="0">
                <a:latin typeface="Arial"/>
                <a:cs typeface="Arial"/>
              </a:rPr>
              <a:t>Company</a:t>
            </a:r>
            <a:r>
              <a:rPr sz="1000" spc="-25" dirty="0">
                <a:latin typeface="Arial"/>
                <a:cs typeface="Arial"/>
              </a:rPr>
              <a:t> </a:t>
            </a:r>
            <a:r>
              <a:rPr sz="1000" dirty="0">
                <a:latin typeface="Arial"/>
                <a:cs typeface="Arial"/>
              </a:rPr>
              <a:t>and</a:t>
            </a:r>
            <a:r>
              <a:rPr sz="1000" spc="-25" dirty="0">
                <a:latin typeface="Arial"/>
                <a:cs typeface="Arial"/>
              </a:rPr>
              <a:t> </a:t>
            </a:r>
            <a:r>
              <a:rPr sz="1000" dirty="0">
                <a:latin typeface="Arial"/>
                <a:cs typeface="Arial"/>
              </a:rPr>
              <a:t>are</a:t>
            </a:r>
            <a:r>
              <a:rPr sz="1000" spc="-20" dirty="0">
                <a:latin typeface="Arial"/>
                <a:cs typeface="Arial"/>
              </a:rPr>
              <a:t> </a:t>
            </a:r>
            <a:r>
              <a:rPr sz="1000" dirty="0">
                <a:latin typeface="Arial"/>
                <a:cs typeface="Arial"/>
              </a:rPr>
              <a:t>used</a:t>
            </a:r>
            <a:r>
              <a:rPr sz="1000" spc="-35" dirty="0">
                <a:latin typeface="Arial"/>
                <a:cs typeface="Arial"/>
              </a:rPr>
              <a:t> </a:t>
            </a:r>
            <a:r>
              <a:rPr sz="1000" dirty="0">
                <a:latin typeface="Arial"/>
                <a:cs typeface="Arial"/>
              </a:rPr>
              <a:t>by</a:t>
            </a:r>
            <a:r>
              <a:rPr sz="1000" spc="-15" dirty="0">
                <a:latin typeface="Arial"/>
                <a:cs typeface="Arial"/>
              </a:rPr>
              <a:t> </a:t>
            </a:r>
            <a:r>
              <a:rPr sz="1000" dirty="0">
                <a:latin typeface="Arial"/>
                <a:cs typeface="Arial"/>
              </a:rPr>
              <a:t>it, and</a:t>
            </a:r>
            <a:r>
              <a:rPr sz="1000" spc="-30" dirty="0">
                <a:latin typeface="Arial"/>
                <a:cs typeface="Arial"/>
              </a:rPr>
              <a:t> </a:t>
            </a:r>
            <a:r>
              <a:rPr sz="1000" dirty="0">
                <a:latin typeface="Arial"/>
                <a:cs typeface="Arial"/>
              </a:rPr>
              <a:t>its affiliates</a:t>
            </a:r>
            <a:r>
              <a:rPr sz="1000" spc="-25" dirty="0">
                <a:latin typeface="Arial"/>
                <a:cs typeface="Arial"/>
              </a:rPr>
              <a:t> </a:t>
            </a:r>
            <a:r>
              <a:rPr sz="1000" dirty="0">
                <a:latin typeface="Arial"/>
                <a:cs typeface="Arial"/>
              </a:rPr>
              <a:t>under</a:t>
            </a:r>
            <a:r>
              <a:rPr sz="1000" spc="-15" dirty="0">
                <a:latin typeface="Arial"/>
                <a:cs typeface="Arial"/>
              </a:rPr>
              <a:t> </a:t>
            </a:r>
            <a:r>
              <a:rPr sz="1000" spc="-10" dirty="0">
                <a:latin typeface="Arial"/>
                <a:cs typeface="Arial"/>
              </a:rPr>
              <a:t>license.</a:t>
            </a:r>
            <a:endParaRPr sz="1000">
              <a:latin typeface="Arial"/>
              <a:cs typeface="Arial"/>
            </a:endParaRPr>
          </a:p>
          <a:p>
            <a:pPr marL="38735">
              <a:lnSpc>
                <a:spcPct val="100000"/>
              </a:lnSpc>
            </a:pPr>
            <a:r>
              <a:rPr sz="1000" dirty="0">
                <a:latin typeface="Arial"/>
                <a:cs typeface="Arial"/>
              </a:rPr>
              <a:t>529</a:t>
            </a:r>
            <a:r>
              <a:rPr sz="1000" spc="-45" dirty="0">
                <a:latin typeface="Arial"/>
                <a:cs typeface="Arial"/>
              </a:rPr>
              <a:t> </a:t>
            </a:r>
            <a:r>
              <a:rPr sz="1000" dirty="0">
                <a:latin typeface="Arial"/>
                <a:cs typeface="Arial"/>
              </a:rPr>
              <a:t>PLANS</a:t>
            </a:r>
            <a:r>
              <a:rPr sz="1000" spc="-35" dirty="0">
                <a:latin typeface="Arial"/>
                <a:cs typeface="Arial"/>
              </a:rPr>
              <a:t> </a:t>
            </a:r>
            <a:r>
              <a:rPr sz="1000" dirty="0">
                <a:latin typeface="Arial"/>
                <a:cs typeface="Arial"/>
              </a:rPr>
              <a:t>NOT</a:t>
            </a:r>
            <a:r>
              <a:rPr sz="1000" spc="-20" dirty="0">
                <a:latin typeface="Arial"/>
                <a:cs typeface="Arial"/>
              </a:rPr>
              <a:t> </a:t>
            </a:r>
            <a:r>
              <a:rPr sz="1000" dirty="0">
                <a:latin typeface="Arial"/>
                <a:cs typeface="Arial"/>
              </a:rPr>
              <a:t>FDIC</a:t>
            </a:r>
            <a:r>
              <a:rPr sz="1000" spc="-10" dirty="0">
                <a:latin typeface="Arial"/>
                <a:cs typeface="Arial"/>
              </a:rPr>
              <a:t> </a:t>
            </a:r>
            <a:r>
              <a:rPr sz="1000" dirty="0">
                <a:latin typeface="Arial"/>
                <a:cs typeface="Arial"/>
              </a:rPr>
              <a:t>INSURED,</a:t>
            </a:r>
            <a:r>
              <a:rPr sz="1000" spc="-30" dirty="0">
                <a:latin typeface="Arial"/>
                <a:cs typeface="Arial"/>
              </a:rPr>
              <a:t> </a:t>
            </a:r>
            <a:r>
              <a:rPr sz="1000" dirty="0">
                <a:latin typeface="Arial"/>
                <a:cs typeface="Arial"/>
              </a:rPr>
              <a:t>MAY</a:t>
            </a:r>
            <a:r>
              <a:rPr sz="1000" spc="-15" dirty="0">
                <a:latin typeface="Arial"/>
                <a:cs typeface="Arial"/>
              </a:rPr>
              <a:t> </a:t>
            </a:r>
            <a:r>
              <a:rPr sz="1000" dirty="0">
                <a:latin typeface="Arial"/>
                <a:cs typeface="Arial"/>
              </a:rPr>
              <a:t>LOSE</a:t>
            </a:r>
            <a:r>
              <a:rPr sz="1000" spc="-35" dirty="0">
                <a:latin typeface="Arial"/>
                <a:cs typeface="Arial"/>
              </a:rPr>
              <a:t> </a:t>
            </a:r>
            <a:r>
              <a:rPr sz="1000" dirty="0">
                <a:latin typeface="Arial"/>
                <a:cs typeface="Arial"/>
              </a:rPr>
              <a:t>VALUE,</a:t>
            </a:r>
            <a:r>
              <a:rPr sz="1000" spc="-30" dirty="0">
                <a:latin typeface="Arial"/>
                <a:cs typeface="Arial"/>
              </a:rPr>
              <a:t> </a:t>
            </a:r>
            <a:r>
              <a:rPr sz="1000" dirty="0">
                <a:latin typeface="Arial"/>
                <a:cs typeface="Arial"/>
              </a:rPr>
              <a:t>AND</a:t>
            </a:r>
            <a:r>
              <a:rPr sz="1000" spc="-20" dirty="0">
                <a:latin typeface="Arial"/>
                <a:cs typeface="Arial"/>
              </a:rPr>
              <a:t> </a:t>
            </a:r>
            <a:r>
              <a:rPr sz="1000" dirty="0">
                <a:latin typeface="Arial"/>
                <a:cs typeface="Arial"/>
              </a:rPr>
              <a:t>ARE</a:t>
            </a:r>
            <a:r>
              <a:rPr sz="1000" spc="-25" dirty="0">
                <a:latin typeface="Arial"/>
                <a:cs typeface="Arial"/>
              </a:rPr>
              <a:t> </a:t>
            </a:r>
            <a:r>
              <a:rPr sz="1000" dirty="0">
                <a:latin typeface="Arial"/>
                <a:cs typeface="Arial"/>
              </a:rPr>
              <a:t>NOT</a:t>
            </a:r>
            <a:r>
              <a:rPr sz="1000" spc="-20" dirty="0">
                <a:latin typeface="Arial"/>
                <a:cs typeface="Arial"/>
              </a:rPr>
              <a:t> </a:t>
            </a:r>
            <a:r>
              <a:rPr sz="1000" dirty="0">
                <a:latin typeface="Arial"/>
                <a:cs typeface="Arial"/>
              </a:rPr>
              <a:t>BANK</a:t>
            </a:r>
            <a:r>
              <a:rPr sz="1000" spc="-25" dirty="0">
                <a:latin typeface="Arial"/>
                <a:cs typeface="Arial"/>
              </a:rPr>
              <a:t> </a:t>
            </a:r>
            <a:r>
              <a:rPr sz="1000" dirty="0">
                <a:latin typeface="Arial"/>
                <a:cs typeface="Arial"/>
              </a:rPr>
              <a:t>OR</a:t>
            </a:r>
            <a:r>
              <a:rPr sz="1000" spc="-20" dirty="0">
                <a:latin typeface="Arial"/>
                <a:cs typeface="Arial"/>
              </a:rPr>
              <a:t> </a:t>
            </a:r>
            <a:r>
              <a:rPr sz="1000" dirty="0">
                <a:latin typeface="Arial"/>
                <a:cs typeface="Arial"/>
              </a:rPr>
              <a:t>STATE</a:t>
            </a:r>
            <a:r>
              <a:rPr sz="1000" spc="-25" dirty="0">
                <a:latin typeface="Arial"/>
                <a:cs typeface="Arial"/>
              </a:rPr>
              <a:t> </a:t>
            </a:r>
            <a:r>
              <a:rPr sz="1000" spc="-10" dirty="0">
                <a:latin typeface="Arial"/>
                <a:cs typeface="Arial"/>
              </a:rPr>
              <a:t>GUARANTEED.</a:t>
            </a:r>
            <a:endParaRPr sz="1000">
              <a:latin typeface="Arial"/>
              <a:cs typeface="Arial"/>
            </a:endParaRPr>
          </a:p>
          <a:p>
            <a:pPr marL="12700">
              <a:lnSpc>
                <a:spcPct val="100000"/>
              </a:lnSpc>
              <a:spcBef>
                <a:spcPts val="760"/>
              </a:spcBef>
              <a:tabLst>
                <a:tab pos="7384415" algn="l"/>
              </a:tabLst>
            </a:pPr>
            <a:r>
              <a:rPr sz="1100" spc="-10" dirty="0">
                <a:latin typeface="Arial"/>
                <a:cs typeface="Arial"/>
              </a:rPr>
              <a:t>C</a:t>
            </a:r>
            <a:r>
              <a:rPr sz="1100" spc="-10" dirty="0">
                <a:solidFill>
                  <a:srgbClr val="202429"/>
                </a:solidFill>
                <a:latin typeface="Arial"/>
                <a:cs typeface="Arial"/>
              </a:rPr>
              <a:t>S3346053</a:t>
            </a:r>
            <a:r>
              <a:rPr sz="1100" dirty="0">
                <a:solidFill>
                  <a:srgbClr val="202429"/>
                </a:solidFill>
                <a:latin typeface="Arial"/>
                <a:cs typeface="Arial"/>
              </a:rPr>
              <a:t>	</a:t>
            </a:r>
            <a:r>
              <a:rPr sz="1100" dirty="0">
                <a:latin typeface="Arial"/>
                <a:cs typeface="Arial"/>
              </a:rPr>
              <a:t>529ADVCE</a:t>
            </a:r>
            <a:r>
              <a:rPr sz="1100" spc="-40" dirty="0">
                <a:latin typeface="Arial"/>
                <a:cs typeface="Arial"/>
              </a:rPr>
              <a:t> </a:t>
            </a:r>
            <a:r>
              <a:rPr sz="1100" spc="-20" dirty="0">
                <a:latin typeface="Arial"/>
                <a:cs typeface="Arial"/>
              </a:rPr>
              <a:t>2/24</a:t>
            </a:r>
            <a:endParaRPr sz="1100">
              <a:latin typeface="Arial"/>
              <a:cs typeface="Arial"/>
            </a:endParaRPr>
          </a:p>
        </p:txBody>
      </p:sp>
      <p:sp>
        <p:nvSpPr>
          <p:cNvPr id="4" name="object 4"/>
          <p:cNvSpPr txBox="1">
            <a:spLocks noGrp="1"/>
          </p:cNvSpPr>
          <p:nvPr>
            <p:ph type="sldNum" sz="quarter" idx="7"/>
          </p:nvPr>
        </p:nvSpPr>
        <p:spPr>
          <a:prstGeom prst="rect">
            <a:avLst/>
          </a:prstGeom>
        </p:spPr>
        <p:txBody>
          <a:bodyPr vert="horz" wrap="square" lIns="0" tIns="2540" rIns="0" bIns="0" rtlCol="0">
            <a:spAutoFit/>
          </a:bodyPr>
          <a:lstStyle/>
          <a:p>
            <a:pPr marL="38100">
              <a:lnSpc>
                <a:spcPct val="100000"/>
              </a:lnSpc>
              <a:spcBef>
                <a:spcPts val="20"/>
              </a:spcBef>
            </a:pPr>
            <a:fld id="{81D60167-4931-47E6-BA6A-407CBD079E47}" type="slidenum">
              <a:rPr spc="-25" dirty="0"/>
              <a:t>43</a:t>
            </a:fld>
            <a:endParaRPr spc="-25" dirty="0"/>
          </a:p>
        </p:txBody>
      </p:sp>
      <p:sp>
        <p:nvSpPr>
          <p:cNvPr id="3" name="object 3"/>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spc="-10" dirty="0"/>
              <a:t>Disclosure</a:t>
            </a:r>
          </a:p>
        </p:txBody>
      </p:sp>
    </p:spTree>
  </p:cSld>
  <p:clrMapOvr>
    <a:masterClrMapping/>
  </p:clrMapOvr>
  <p:transition spd="med">
    <p:fade/>
  </p:transition>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4164911" y="3199798"/>
            <a:ext cx="17780" cy="233679"/>
          </a:xfrm>
          <a:custGeom>
            <a:avLst/>
            <a:gdLst/>
            <a:ahLst/>
            <a:cxnLst/>
            <a:rect l="l" t="t" r="r" b="b"/>
            <a:pathLst>
              <a:path w="17779" h="233679">
                <a:moveTo>
                  <a:pt x="17674" y="233149"/>
                </a:moveTo>
                <a:lnTo>
                  <a:pt x="0" y="233149"/>
                </a:lnTo>
                <a:lnTo>
                  <a:pt x="0" y="0"/>
                </a:lnTo>
                <a:lnTo>
                  <a:pt x="17674" y="0"/>
                </a:lnTo>
                <a:lnTo>
                  <a:pt x="17674" y="233149"/>
                </a:lnTo>
                <a:close/>
              </a:path>
            </a:pathLst>
          </a:custGeom>
          <a:solidFill>
            <a:srgbClr val="000000"/>
          </a:solidFill>
        </p:spPr>
        <p:txBody>
          <a:bodyPr wrap="square" lIns="0" tIns="0" rIns="0" bIns="0" rtlCol="0"/>
          <a:lstStyle/>
          <a:p>
            <a:endParaRPr/>
          </a:p>
        </p:txBody>
      </p:sp>
      <p:pic>
        <p:nvPicPr>
          <p:cNvPr id="3" name="object 3"/>
          <p:cNvPicPr/>
          <p:nvPr/>
        </p:nvPicPr>
        <p:blipFill>
          <a:blip r:embed="rId2" cstate="print"/>
          <a:stretch>
            <a:fillRect/>
          </a:stretch>
        </p:blipFill>
        <p:spPr>
          <a:xfrm>
            <a:off x="4235610" y="3265835"/>
            <a:ext cx="104689" cy="168460"/>
          </a:xfrm>
          <a:prstGeom prst="rect">
            <a:avLst/>
          </a:prstGeom>
        </p:spPr>
      </p:pic>
      <p:grpSp>
        <p:nvGrpSpPr>
          <p:cNvPr id="4" name="object 4"/>
          <p:cNvGrpSpPr/>
          <p:nvPr/>
        </p:nvGrpSpPr>
        <p:grpSpPr>
          <a:xfrm>
            <a:off x="4370210" y="3213277"/>
            <a:ext cx="1148080" cy="225425"/>
            <a:chOff x="4370210" y="3213277"/>
            <a:chExt cx="1148080" cy="225425"/>
          </a:xfrm>
        </p:grpSpPr>
        <p:pic>
          <p:nvPicPr>
            <p:cNvPr id="5" name="object 5"/>
            <p:cNvPicPr/>
            <p:nvPr/>
          </p:nvPicPr>
          <p:blipFill>
            <a:blip r:embed="rId3" cstate="print"/>
            <a:stretch>
              <a:fillRect/>
            </a:stretch>
          </p:blipFill>
          <p:spPr>
            <a:xfrm>
              <a:off x="4517047" y="3265836"/>
              <a:ext cx="121004" cy="172503"/>
            </a:xfrm>
            <a:prstGeom prst="rect">
              <a:avLst/>
            </a:prstGeom>
          </p:spPr>
        </p:pic>
        <p:pic>
          <p:nvPicPr>
            <p:cNvPr id="6" name="object 6"/>
            <p:cNvPicPr/>
            <p:nvPr/>
          </p:nvPicPr>
          <p:blipFill>
            <a:blip r:embed="rId4" cstate="print"/>
            <a:stretch>
              <a:fillRect/>
            </a:stretch>
          </p:blipFill>
          <p:spPr>
            <a:xfrm>
              <a:off x="4370210" y="3269878"/>
              <a:ext cx="125083" cy="163070"/>
            </a:xfrm>
            <a:prstGeom prst="rect">
              <a:avLst/>
            </a:prstGeom>
          </p:spPr>
        </p:pic>
        <p:pic>
          <p:nvPicPr>
            <p:cNvPr id="7" name="object 7"/>
            <p:cNvPicPr/>
            <p:nvPr/>
          </p:nvPicPr>
          <p:blipFill>
            <a:blip r:embed="rId5" cstate="print"/>
            <a:stretch>
              <a:fillRect/>
            </a:stretch>
          </p:blipFill>
          <p:spPr>
            <a:xfrm>
              <a:off x="4669322" y="3264488"/>
              <a:ext cx="111487" cy="172503"/>
            </a:xfrm>
            <a:prstGeom prst="rect">
              <a:avLst/>
            </a:prstGeom>
          </p:spPr>
        </p:pic>
        <p:pic>
          <p:nvPicPr>
            <p:cNvPr id="8" name="object 8"/>
            <p:cNvPicPr/>
            <p:nvPr/>
          </p:nvPicPr>
          <p:blipFill>
            <a:blip r:embed="rId6" cstate="print"/>
            <a:stretch>
              <a:fillRect/>
            </a:stretch>
          </p:blipFill>
          <p:spPr>
            <a:xfrm>
              <a:off x="4803923" y="3213277"/>
              <a:ext cx="81576" cy="222368"/>
            </a:xfrm>
            <a:prstGeom prst="rect">
              <a:avLst/>
            </a:prstGeom>
          </p:spPr>
        </p:pic>
        <p:pic>
          <p:nvPicPr>
            <p:cNvPr id="9" name="object 9"/>
            <p:cNvPicPr/>
            <p:nvPr/>
          </p:nvPicPr>
          <p:blipFill>
            <a:blip r:embed="rId7" cstate="print"/>
            <a:stretch>
              <a:fillRect/>
            </a:stretch>
          </p:blipFill>
          <p:spPr>
            <a:xfrm>
              <a:off x="4922208" y="3265837"/>
              <a:ext cx="187625" cy="168460"/>
            </a:xfrm>
            <a:prstGeom prst="rect">
              <a:avLst/>
            </a:prstGeom>
          </p:spPr>
        </p:pic>
        <p:pic>
          <p:nvPicPr>
            <p:cNvPr id="10" name="object 10"/>
            <p:cNvPicPr/>
            <p:nvPr/>
          </p:nvPicPr>
          <p:blipFill>
            <a:blip r:embed="rId3" cstate="print"/>
            <a:stretch>
              <a:fillRect/>
            </a:stretch>
          </p:blipFill>
          <p:spPr>
            <a:xfrm>
              <a:off x="5149262" y="3265837"/>
              <a:ext cx="121004" cy="172503"/>
            </a:xfrm>
            <a:prstGeom prst="rect">
              <a:avLst/>
            </a:prstGeom>
          </p:spPr>
        </p:pic>
        <p:pic>
          <p:nvPicPr>
            <p:cNvPr id="11" name="object 11"/>
            <p:cNvPicPr/>
            <p:nvPr/>
          </p:nvPicPr>
          <p:blipFill>
            <a:blip r:embed="rId8" cstate="print"/>
            <a:stretch>
              <a:fillRect/>
            </a:stretch>
          </p:blipFill>
          <p:spPr>
            <a:xfrm>
              <a:off x="5304256" y="3265838"/>
              <a:ext cx="104689" cy="168460"/>
            </a:xfrm>
            <a:prstGeom prst="rect">
              <a:avLst/>
            </a:prstGeom>
          </p:spPr>
        </p:pic>
        <p:pic>
          <p:nvPicPr>
            <p:cNvPr id="12" name="object 12"/>
            <p:cNvPicPr/>
            <p:nvPr/>
          </p:nvPicPr>
          <p:blipFill>
            <a:blip r:embed="rId9" cstate="print"/>
            <a:stretch>
              <a:fillRect/>
            </a:stretch>
          </p:blipFill>
          <p:spPr>
            <a:xfrm>
              <a:off x="5436137" y="3213278"/>
              <a:ext cx="81576" cy="222368"/>
            </a:xfrm>
            <a:prstGeom prst="rect">
              <a:avLst/>
            </a:prstGeom>
          </p:spPr>
        </p:pic>
      </p:grpSp>
      <p:pic>
        <p:nvPicPr>
          <p:cNvPr id="13" name="object 13"/>
          <p:cNvPicPr/>
          <p:nvPr/>
        </p:nvPicPr>
        <p:blipFill>
          <a:blip r:embed="rId10" cstate="print"/>
          <a:stretch>
            <a:fillRect/>
          </a:stretch>
        </p:blipFill>
        <p:spPr>
          <a:xfrm>
            <a:off x="5664550" y="3199802"/>
            <a:ext cx="176748" cy="233149"/>
          </a:xfrm>
          <a:prstGeom prst="rect">
            <a:avLst/>
          </a:prstGeom>
        </p:spPr>
      </p:pic>
      <p:pic>
        <p:nvPicPr>
          <p:cNvPr id="14" name="object 14"/>
          <p:cNvPicPr/>
          <p:nvPr/>
        </p:nvPicPr>
        <p:blipFill>
          <a:blip r:embed="rId11" cstate="print"/>
          <a:stretch>
            <a:fillRect/>
          </a:stretch>
        </p:blipFill>
        <p:spPr>
          <a:xfrm>
            <a:off x="5890244" y="3263143"/>
            <a:ext cx="111487" cy="173851"/>
          </a:xfrm>
          <a:prstGeom prst="rect">
            <a:avLst/>
          </a:prstGeom>
        </p:spPr>
      </p:pic>
      <p:pic>
        <p:nvPicPr>
          <p:cNvPr id="15" name="object 15"/>
          <p:cNvPicPr/>
          <p:nvPr/>
        </p:nvPicPr>
        <p:blipFill>
          <a:blip r:embed="rId2" cstate="print"/>
          <a:stretch>
            <a:fillRect/>
          </a:stretch>
        </p:blipFill>
        <p:spPr>
          <a:xfrm>
            <a:off x="6054756" y="3265839"/>
            <a:ext cx="104689" cy="168460"/>
          </a:xfrm>
          <a:prstGeom prst="rect">
            <a:avLst/>
          </a:prstGeom>
        </p:spPr>
      </p:pic>
      <p:grpSp>
        <p:nvGrpSpPr>
          <p:cNvPr id="16" name="object 16"/>
          <p:cNvGrpSpPr/>
          <p:nvPr/>
        </p:nvGrpSpPr>
        <p:grpSpPr>
          <a:xfrm>
            <a:off x="6205671" y="3261797"/>
            <a:ext cx="439420" cy="227965"/>
            <a:chOff x="6205671" y="3261797"/>
            <a:chExt cx="439420" cy="227965"/>
          </a:xfrm>
        </p:grpSpPr>
        <p:pic>
          <p:nvPicPr>
            <p:cNvPr id="17" name="object 17"/>
            <p:cNvPicPr/>
            <p:nvPr/>
          </p:nvPicPr>
          <p:blipFill>
            <a:blip r:embed="rId11" cstate="print"/>
            <a:stretch>
              <a:fillRect/>
            </a:stretch>
          </p:blipFill>
          <p:spPr>
            <a:xfrm>
              <a:off x="6205671" y="3263144"/>
              <a:ext cx="111487" cy="173851"/>
            </a:xfrm>
            <a:prstGeom prst="rect">
              <a:avLst/>
            </a:prstGeom>
          </p:spPr>
        </p:pic>
        <p:pic>
          <p:nvPicPr>
            <p:cNvPr id="18" name="object 18"/>
            <p:cNvPicPr/>
            <p:nvPr/>
          </p:nvPicPr>
          <p:blipFill>
            <a:blip r:embed="rId12" cstate="print"/>
            <a:stretch>
              <a:fillRect/>
            </a:stretch>
          </p:blipFill>
          <p:spPr>
            <a:xfrm>
              <a:off x="6355228" y="3261797"/>
              <a:ext cx="142758" cy="227759"/>
            </a:xfrm>
            <a:prstGeom prst="rect">
              <a:avLst/>
            </a:prstGeom>
          </p:spPr>
        </p:pic>
        <p:pic>
          <p:nvPicPr>
            <p:cNvPr id="19" name="object 19"/>
            <p:cNvPicPr/>
            <p:nvPr/>
          </p:nvPicPr>
          <p:blipFill>
            <a:blip r:embed="rId13" cstate="print"/>
            <a:stretch>
              <a:fillRect/>
            </a:stretch>
          </p:blipFill>
          <p:spPr>
            <a:xfrm>
              <a:off x="6523818" y="3265840"/>
              <a:ext cx="121004" cy="172503"/>
            </a:xfrm>
            <a:prstGeom prst="rect">
              <a:avLst/>
            </a:prstGeom>
          </p:spPr>
        </p:pic>
      </p:grpSp>
      <p:pic>
        <p:nvPicPr>
          <p:cNvPr id="20" name="object 20"/>
          <p:cNvPicPr/>
          <p:nvPr/>
        </p:nvPicPr>
        <p:blipFill>
          <a:blip r:embed="rId7" cstate="print"/>
          <a:stretch>
            <a:fillRect/>
          </a:stretch>
        </p:blipFill>
        <p:spPr>
          <a:xfrm>
            <a:off x="6689690" y="3265840"/>
            <a:ext cx="187625" cy="168460"/>
          </a:xfrm>
          <a:prstGeom prst="rect">
            <a:avLst/>
          </a:prstGeom>
        </p:spPr>
      </p:pic>
      <p:pic>
        <p:nvPicPr>
          <p:cNvPr id="21" name="object 21"/>
          <p:cNvPicPr/>
          <p:nvPr/>
        </p:nvPicPr>
        <p:blipFill>
          <a:blip r:embed="rId3" cstate="print"/>
          <a:stretch>
            <a:fillRect/>
          </a:stretch>
        </p:blipFill>
        <p:spPr>
          <a:xfrm>
            <a:off x="6922182" y="3265841"/>
            <a:ext cx="121004" cy="172503"/>
          </a:xfrm>
          <a:prstGeom prst="rect">
            <a:avLst/>
          </a:prstGeom>
        </p:spPr>
      </p:pic>
      <p:grpSp>
        <p:nvGrpSpPr>
          <p:cNvPr id="22" name="object 22"/>
          <p:cNvGrpSpPr/>
          <p:nvPr/>
        </p:nvGrpSpPr>
        <p:grpSpPr>
          <a:xfrm>
            <a:off x="7088053" y="3213282"/>
            <a:ext cx="220345" cy="222885"/>
            <a:chOff x="7088053" y="3213282"/>
            <a:chExt cx="220345" cy="222885"/>
          </a:xfrm>
        </p:grpSpPr>
        <p:pic>
          <p:nvPicPr>
            <p:cNvPr id="23" name="object 23"/>
            <p:cNvPicPr/>
            <p:nvPr/>
          </p:nvPicPr>
          <p:blipFill>
            <a:blip r:embed="rId2" cstate="print"/>
            <a:stretch>
              <a:fillRect/>
            </a:stretch>
          </p:blipFill>
          <p:spPr>
            <a:xfrm>
              <a:off x="7088053" y="3265841"/>
              <a:ext cx="104689" cy="168460"/>
            </a:xfrm>
            <a:prstGeom prst="rect">
              <a:avLst/>
            </a:prstGeom>
          </p:spPr>
        </p:pic>
        <p:pic>
          <p:nvPicPr>
            <p:cNvPr id="24" name="object 24"/>
            <p:cNvPicPr/>
            <p:nvPr/>
          </p:nvPicPr>
          <p:blipFill>
            <a:blip r:embed="rId9" cstate="print"/>
            <a:stretch>
              <a:fillRect/>
            </a:stretch>
          </p:blipFill>
          <p:spPr>
            <a:xfrm>
              <a:off x="7226734" y="3213282"/>
              <a:ext cx="81576" cy="222368"/>
            </a:xfrm>
            <a:prstGeom prst="rect">
              <a:avLst/>
            </a:prstGeom>
          </p:spPr>
        </p:pic>
      </p:grpSp>
      <p:pic>
        <p:nvPicPr>
          <p:cNvPr id="25" name="object 25"/>
          <p:cNvPicPr/>
          <p:nvPr/>
        </p:nvPicPr>
        <p:blipFill>
          <a:blip r:embed="rId14" cstate="print"/>
          <a:stretch>
            <a:fillRect/>
          </a:stretch>
        </p:blipFill>
        <p:spPr>
          <a:xfrm>
            <a:off x="1847613" y="3051560"/>
            <a:ext cx="2158209" cy="695960"/>
          </a:xfrm>
          <a:prstGeom prst="rect">
            <a:avLst/>
          </a:prstGeom>
        </p:spPr>
      </p:pic>
      <p:grpSp>
        <p:nvGrpSpPr>
          <p:cNvPr id="26" name="object 26"/>
          <p:cNvGrpSpPr/>
          <p:nvPr/>
        </p:nvGrpSpPr>
        <p:grpSpPr>
          <a:xfrm>
            <a:off x="3607070" y="5764107"/>
            <a:ext cx="840105" cy="184150"/>
            <a:chOff x="3607070" y="5764107"/>
            <a:chExt cx="840105" cy="184150"/>
          </a:xfrm>
        </p:grpSpPr>
        <p:pic>
          <p:nvPicPr>
            <p:cNvPr id="27" name="object 27"/>
            <p:cNvPicPr/>
            <p:nvPr/>
          </p:nvPicPr>
          <p:blipFill>
            <a:blip r:embed="rId15" cstate="print"/>
            <a:stretch>
              <a:fillRect/>
            </a:stretch>
          </p:blipFill>
          <p:spPr>
            <a:xfrm>
              <a:off x="3789137" y="5824507"/>
              <a:ext cx="100990" cy="123467"/>
            </a:xfrm>
            <a:prstGeom prst="rect">
              <a:avLst/>
            </a:prstGeom>
          </p:spPr>
        </p:pic>
        <p:pic>
          <p:nvPicPr>
            <p:cNvPr id="28" name="object 28"/>
            <p:cNvPicPr/>
            <p:nvPr/>
          </p:nvPicPr>
          <p:blipFill>
            <a:blip r:embed="rId16" cstate="print"/>
            <a:stretch>
              <a:fillRect/>
            </a:stretch>
          </p:blipFill>
          <p:spPr>
            <a:xfrm>
              <a:off x="3913964" y="5824391"/>
              <a:ext cx="99980" cy="120856"/>
            </a:xfrm>
            <a:prstGeom prst="rect">
              <a:avLst/>
            </a:prstGeom>
          </p:spPr>
        </p:pic>
        <p:pic>
          <p:nvPicPr>
            <p:cNvPr id="29" name="object 29"/>
            <p:cNvPicPr/>
            <p:nvPr/>
          </p:nvPicPr>
          <p:blipFill>
            <a:blip r:embed="rId17" cstate="print"/>
            <a:stretch>
              <a:fillRect/>
            </a:stretch>
          </p:blipFill>
          <p:spPr>
            <a:xfrm>
              <a:off x="4034690" y="5827117"/>
              <a:ext cx="99742" cy="120856"/>
            </a:xfrm>
            <a:prstGeom prst="rect">
              <a:avLst/>
            </a:prstGeom>
          </p:spPr>
        </p:pic>
        <p:sp>
          <p:nvSpPr>
            <p:cNvPr id="30" name="object 30"/>
            <p:cNvSpPr/>
            <p:nvPr/>
          </p:nvSpPr>
          <p:spPr>
            <a:xfrm>
              <a:off x="4163857" y="5764107"/>
              <a:ext cx="27305" cy="181610"/>
            </a:xfrm>
            <a:custGeom>
              <a:avLst/>
              <a:gdLst/>
              <a:ahLst/>
              <a:cxnLst/>
              <a:rect l="l" t="t" r="r" b="b"/>
              <a:pathLst>
                <a:path w="27304" h="181610">
                  <a:moveTo>
                    <a:pt x="26689" y="181081"/>
                  </a:moveTo>
                  <a:lnTo>
                    <a:pt x="0" y="181081"/>
                  </a:lnTo>
                  <a:lnTo>
                    <a:pt x="0" y="25761"/>
                  </a:lnTo>
                  <a:lnTo>
                    <a:pt x="26689" y="0"/>
                  </a:lnTo>
                  <a:lnTo>
                    <a:pt x="26689" y="181081"/>
                  </a:lnTo>
                  <a:close/>
                </a:path>
              </a:pathLst>
            </a:custGeom>
            <a:solidFill>
              <a:srgbClr val="000000"/>
            </a:solidFill>
          </p:spPr>
          <p:txBody>
            <a:bodyPr wrap="square" lIns="0" tIns="0" rIns="0" bIns="0" rtlCol="0"/>
            <a:lstStyle/>
            <a:p>
              <a:endParaRPr/>
            </a:p>
          </p:txBody>
        </p:sp>
        <p:pic>
          <p:nvPicPr>
            <p:cNvPr id="31" name="object 31"/>
            <p:cNvPicPr/>
            <p:nvPr/>
          </p:nvPicPr>
          <p:blipFill>
            <a:blip r:embed="rId18" cstate="print"/>
            <a:stretch>
              <a:fillRect/>
            </a:stretch>
          </p:blipFill>
          <p:spPr>
            <a:xfrm>
              <a:off x="4216718" y="5765836"/>
              <a:ext cx="230140" cy="181905"/>
            </a:xfrm>
            <a:prstGeom prst="rect">
              <a:avLst/>
            </a:prstGeom>
          </p:spPr>
        </p:pic>
        <p:pic>
          <p:nvPicPr>
            <p:cNvPr id="32" name="object 32"/>
            <p:cNvPicPr/>
            <p:nvPr/>
          </p:nvPicPr>
          <p:blipFill>
            <a:blip r:embed="rId19" cstate="print"/>
            <a:stretch>
              <a:fillRect/>
            </a:stretch>
          </p:blipFill>
          <p:spPr>
            <a:xfrm>
              <a:off x="3607070" y="5781338"/>
              <a:ext cx="161264" cy="163849"/>
            </a:xfrm>
            <a:prstGeom prst="rect">
              <a:avLst/>
            </a:prstGeom>
          </p:spPr>
        </p:pic>
      </p:grpSp>
      <p:sp>
        <p:nvSpPr>
          <p:cNvPr id="33" name="object 33"/>
          <p:cNvSpPr/>
          <p:nvPr/>
        </p:nvSpPr>
        <p:spPr>
          <a:xfrm>
            <a:off x="3187293" y="5750598"/>
            <a:ext cx="210185" cy="225425"/>
          </a:xfrm>
          <a:custGeom>
            <a:avLst/>
            <a:gdLst/>
            <a:ahLst/>
            <a:cxnLst/>
            <a:rect l="l" t="t" r="r" b="b"/>
            <a:pathLst>
              <a:path w="210185" h="225425">
                <a:moveTo>
                  <a:pt x="41960" y="0"/>
                </a:moveTo>
                <a:lnTo>
                  <a:pt x="0" y="40957"/>
                </a:lnTo>
                <a:lnTo>
                  <a:pt x="0" y="225348"/>
                </a:lnTo>
                <a:lnTo>
                  <a:pt x="41960" y="184391"/>
                </a:lnTo>
                <a:lnTo>
                  <a:pt x="41960" y="0"/>
                </a:lnTo>
                <a:close/>
              </a:path>
              <a:path w="210185" h="225425">
                <a:moveTo>
                  <a:pt x="125945" y="0"/>
                </a:moveTo>
                <a:lnTo>
                  <a:pt x="83985" y="40957"/>
                </a:lnTo>
                <a:lnTo>
                  <a:pt x="83985" y="225348"/>
                </a:lnTo>
                <a:lnTo>
                  <a:pt x="125945" y="184391"/>
                </a:lnTo>
                <a:lnTo>
                  <a:pt x="125945" y="0"/>
                </a:lnTo>
                <a:close/>
              </a:path>
              <a:path w="210185" h="225425">
                <a:moveTo>
                  <a:pt x="209880" y="0"/>
                </a:moveTo>
                <a:lnTo>
                  <a:pt x="167919" y="40957"/>
                </a:lnTo>
                <a:lnTo>
                  <a:pt x="167919" y="225348"/>
                </a:lnTo>
                <a:lnTo>
                  <a:pt x="209880" y="184391"/>
                </a:lnTo>
                <a:lnTo>
                  <a:pt x="209880" y="0"/>
                </a:lnTo>
                <a:close/>
              </a:path>
            </a:pathLst>
          </a:custGeom>
          <a:solidFill>
            <a:srgbClr val="00A757"/>
          </a:solidFill>
        </p:spPr>
        <p:txBody>
          <a:bodyPr wrap="square" lIns="0" tIns="0" rIns="0" bIns="0" rtlCol="0"/>
          <a:lstStyle/>
          <a:p>
            <a:endParaRPr/>
          </a:p>
        </p:txBody>
      </p:sp>
      <p:grpSp>
        <p:nvGrpSpPr>
          <p:cNvPr id="34" name="object 34"/>
          <p:cNvGrpSpPr/>
          <p:nvPr/>
        </p:nvGrpSpPr>
        <p:grpSpPr>
          <a:xfrm>
            <a:off x="4551537" y="5781341"/>
            <a:ext cx="948690" cy="167640"/>
            <a:chOff x="4551537" y="5781341"/>
            <a:chExt cx="948690" cy="167640"/>
          </a:xfrm>
        </p:grpSpPr>
        <p:sp>
          <p:nvSpPr>
            <p:cNvPr id="35" name="object 35"/>
            <p:cNvSpPr/>
            <p:nvPr/>
          </p:nvSpPr>
          <p:spPr>
            <a:xfrm>
              <a:off x="4551537" y="5781341"/>
              <a:ext cx="12700" cy="164465"/>
            </a:xfrm>
            <a:custGeom>
              <a:avLst/>
              <a:gdLst/>
              <a:ahLst/>
              <a:cxnLst/>
              <a:rect l="l" t="t" r="r" b="b"/>
              <a:pathLst>
                <a:path w="12700" h="164464">
                  <a:moveTo>
                    <a:pt x="12304" y="163907"/>
                  </a:moveTo>
                  <a:lnTo>
                    <a:pt x="0" y="163907"/>
                  </a:lnTo>
                  <a:lnTo>
                    <a:pt x="0" y="0"/>
                  </a:lnTo>
                  <a:lnTo>
                    <a:pt x="12304" y="0"/>
                  </a:lnTo>
                  <a:lnTo>
                    <a:pt x="12304" y="163907"/>
                  </a:lnTo>
                  <a:close/>
                </a:path>
              </a:pathLst>
            </a:custGeom>
            <a:solidFill>
              <a:srgbClr val="000000"/>
            </a:solidFill>
          </p:spPr>
          <p:txBody>
            <a:bodyPr wrap="square" lIns="0" tIns="0" rIns="0" bIns="0" rtlCol="0"/>
            <a:lstStyle/>
            <a:p>
              <a:endParaRPr/>
            </a:p>
          </p:txBody>
        </p:sp>
        <p:pic>
          <p:nvPicPr>
            <p:cNvPr id="36" name="object 36"/>
            <p:cNvPicPr/>
            <p:nvPr/>
          </p:nvPicPr>
          <p:blipFill>
            <a:blip r:embed="rId20" cstate="print"/>
            <a:stretch>
              <a:fillRect/>
            </a:stretch>
          </p:blipFill>
          <p:spPr>
            <a:xfrm>
              <a:off x="4600396" y="5827290"/>
              <a:ext cx="73945" cy="117955"/>
            </a:xfrm>
            <a:prstGeom prst="rect">
              <a:avLst/>
            </a:prstGeom>
          </p:spPr>
        </p:pic>
        <p:pic>
          <p:nvPicPr>
            <p:cNvPr id="37" name="object 37"/>
            <p:cNvPicPr/>
            <p:nvPr/>
          </p:nvPicPr>
          <p:blipFill>
            <a:blip r:embed="rId21" cstate="print"/>
            <a:stretch>
              <a:fillRect/>
            </a:stretch>
          </p:blipFill>
          <p:spPr>
            <a:xfrm>
              <a:off x="4695443" y="5827290"/>
              <a:ext cx="187418" cy="121320"/>
            </a:xfrm>
            <a:prstGeom prst="rect">
              <a:avLst/>
            </a:prstGeom>
          </p:spPr>
        </p:pic>
        <p:pic>
          <p:nvPicPr>
            <p:cNvPr id="38" name="object 38"/>
            <p:cNvPicPr/>
            <p:nvPr/>
          </p:nvPicPr>
          <p:blipFill>
            <a:blip r:embed="rId22" cstate="print"/>
            <a:stretch>
              <a:fillRect/>
            </a:stretch>
          </p:blipFill>
          <p:spPr>
            <a:xfrm>
              <a:off x="4904617" y="5790388"/>
              <a:ext cx="151516" cy="158222"/>
            </a:xfrm>
            <a:prstGeom prst="rect">
              <a:avLst/>
            </a:prstGeom>
          </p:spPr>
        </p:pic>
        <p:pic>
          <p:nvPicPr>
            <p:cNvPr id="39" name="object 39"/>
            <p:cNvPicPr/>
            <p:nvPr/>
          </p:nvPicPr>
          <p:blipFill>
            <a:blip r:embed="rId23" cstate="print"/>
            <a:stretch>
              <a:fillRect/>
            </a:stretch>
          </p:blipFill>
          <p:spPr>
            <a:xfrm>
              <a:off x="5082645" y="5827289"/>
              <a:ext cx="132078" cy="117955"/>
            </a:xfrm>
            <a:prstGeom prst="rect">
              <a:avLst/>
            </a:prstGeom>
          </p:spPr>
        </p:pic>
        <p:pic>
          <p:nvPicPr>
            <p:cNvPr id="40" name="object 40"/>
            <p:cNvPicPr/>
            <p:nvPr/>
          </p:nvPicPr>
          <p:blipFill>
            <a:blip r:embed="rId24" cstate="print"/>
            <a:stretch>
              <a:fillRect/>
            </a:stretch>
          </p:blipFill>
          <p:spPr>
            <a:xfrm>
              <a:off x="5242007" y="5827289"/>
              <a:ext cx="84466" cy="121320"/>
            </a:xfrm>
            <a:prstGeom prst="rect">
              <a:avLst/>
            </a:prstGeom>
          </p:spPr>
        </p:pic>
        <p:pic>
          <p:nvPicPr>
            <p:cNvPr id="41" name="object 41"/>
            <p:cNvPicPr/>
            <p:nvPr/>
          </p:nvPicPr>
          <p:blipFill>
            <a:blip r:embed="rId25" cstate="print"/>
            <a:stretch>
              <a:fillRect/>
            </a:stretch>
          </p:blipFill>
          <p:spPr>
            <a:xfrm>
              <a:off x="5349657" y="5827289"/>
              <a:ext cx="73945" cy="117955"/>
            </a:xfrm>
            <a:prstGeom prst="rect">
              <a:avLst/>
            </a:prstGeom>
          </p:spPr>
        </p:pic>
        <p:sp>
          <p:nvSpPr>
            <p:cNvPr id="42" name="object 42"/>
            <p:cNvSpPr/>
            <p:nvPr/>
          </p:nvSpPr>
          <p:spPr>
            <a:xfrm>
              <a:off x="5443337" y="5790388"/>
              <a:ext cx="57150" cy="158750"/>
            </a:xfrm>
            <a:custGeom>
              <a:avLst/>
              <a:gdLst/>
              <a:ahLst/>
              <a:cxnLst/>
              <a:rect l="l" t="t" r="r" b="b"/>
              <a:pathLst>
                <a:path w="57150" h="158750">
                  <a:moveTo>
                    <a:pt x="39053" y="158221"/>
                  </a:moveTo>
                  <a:lnTo>
                    <a:pt x="29568" y="156405"/>
                  </a:lnTo>
                  <a:lnTo>
                    <a:pt x="22959" y="150657"/>
                  </a:lnTo>
                  <a:lnTo>
                    <a:pt x="19091" y="140524"/>
                  </a:lnTo>
                  <a:lnTo>
                    <a:pt x="17832" y="125556"/>
                  </a:lnTo>
                  <a:lnTo>
                    <a:pt x="17832" y="49723"/>
                  </a:lnTo>
                  <a:lnTo>
                    <a:pt x="0" y="49723"/>
                  </a:lnTo>
                  <a:lnTo>
                    <a:pt x="0" y="40266"/>
                  </a:lnTo>
                  <a:lnTo>
                    <a:pt x="17832" y="40266"/>
                  </a:lnTo>
                  <a:lnTo>
                    <a:pt x="17832" y="8412"/>
                  </a:lnTo>
                  <a:lnTo>
                    <a:pt x="29542" y="0"/>
                  </a:lnTo>
                  <a:lnTo>
                    <a:pt x="29542" y="40266"/>
                  </a:lnTo>
                  <a:lnTo>
                    <a:pt x="55993" y="40266"/>
                  </a:lnTo>
                  <a:lnTo>
                    <a:pt x="55993" y="49723"/>
                  </a:lnTo>
                  <a:lnTo>
                    <a:pt x="29542" y="49723"/>
                  </a:lnTo>
                  <a:lnTo>
                    <a:pt x="29542" y="141802"/>
                  </a:lnTo>
                  <a:lnTo>
                    <a:pt x="33584" y="147894"/>
                  </a:lnTo>
                  <a:lnTo>
                    <a:pt x="41846" y="147894"/>
                  </a:lnTo>
                  <a:lnTo>
                    <a:pt x="47214" y="147348"/>
                  </a:lnTo>
                  <a:lnTo>
                    <a:pt x="52260" y="145132"/>
                  </a:lnTo>
                  <a:lnTo>
                    <a:pt x="56231" y="141569"/>
                  </a:lnTo>
                  <a:lnTo>
                    <a:pt x="56885" y="152129"/>
                  </a:lnTo>
                  <a:lnTo>
                    <a:pt x="51719" y="155895"/>
                  </a:lnTo>
                  <a:lnTo>
                    <a:pt x="45496" y="158024"/>
                  </a:lnTo>
                  <a:lnTo>
                    <a:pt x="39053" y="158221"/>
                  </a:lnTo>
                  <a:close/>
                </a:path>
              </a:pathLst>
            </a:custGeom>
            <a:solidFill>
              <a:srgbClr val="000000"/>
            </a:solidFill>
          </p:spPr>
          <p:txBody>
            <a:bodyPr wrap="square" lIns="0" tIns="0" rIns="0" bIns="0" rtlCol="0"/>
            <a:lstStyle/>
            <a:p>
              <a:endParaRPr/>
            </a:p>
          </p:txBody>
        </p:sp>
      </p:grpSp>
      <p:pic>
        <p:nvPicPr>
          <p:cNvPr id="43" name="object 43"/>
          <p:cNvPicPr/>
          <p:nvPr/>
        </p:nvPicPr>
        <p:blipFill>
          <a:blip r:embed="rId26" cstate="print"/>
          <a:stretch>
            <a:fillRect/>
          </a:stretch>
        </p:blipFill>
        <p:spPr>
          <a:xfrm>
            <a:off x="5605136" y="5781336"/>
            <a:ext cx="123400" cy="163907"/>
          </a:xfrm>
          <a:prstGeom prst="rect">
            <a:avLst/>
          </a:prstGeom>
        </p:spPr>
      </p:pic>
      <p:grpSp>
        <p:nvGrpSpPr>
          <p:cNvPr id="44" name="object 44"/>
          <p:cNvGrpSpPr/>
          <p:nvPr/>
        </p:nvGrpSpPr>
        <p:grpSpPr>
          <a:xfrm>
            <a:off x="5763072" y="5790386"/>
            <a:ext cx="995044" cy="195580"/>
            <a:chOff x="5763072" y="5790386"/>
            <a:chExt cx="995044" cy="195580"/>
          </a:xfrm>
        </p:grpSpPr>
        <p:pic>
          <p:nvPicPr>
            <p:cNvPr id="45" name="object 45"/>
            <p:cNvPicPr/>
            <p:nvPr/>
          </p:nvPicPr>
          <p:blipFill>
            <a:blip r:embed="rId27" cstate="print"/>
            <a:stretch>
              <a:fillRect/>
            </a:stretch>
          </p:blipFill>
          <p:spPr>
            <a:xfrm>
              <a:off x="5878804" y="5827288"/>
              <a:ext cx="73885" cy="117955"/>
            </a:xfrm>
            <a:prstGeom prst="rect">
              <a:avLst/>
            </a:prstGeom>
          </p:spPr>
        </p:pic>
        <p:pic>
          <p:nvPicPr>
            <p:cNvPr id="46" name="object 46"/>
            <p:cNvPicPr/>
            <p:nvPr/>
          </p:nvPicPr>
          <p:blipFill>
            <a:blip r:embed="rId28" cstate="print"/>
            <a:stretch>
              <a:fillRect/>
            </a:stretch>
          </p:blipFill>
          <p:spPr>
            <a:xfrm>
              <a:off x="5763072" y="5827289"/>
              <a:ext cx="78165" cy="121320"/>
            </a:xfrm>
            <a:prstGeom prst="rect">
              <a:avLst/>
            </a:prstGeom>
          </p:spPr>
        </p:pic>
        <p:pic>
          <p:nvPicPr>
            <p:cNvPr id="47" name="object 47"/>
            <p:cNvPicPr/>
            <p:nvPr/>
          </p:nvPicPr>
          <p:blipFill>
            <a:blip r:embed="rId29" cstate="print"/>
            <a:stretch>
              <a:fillRect/>
            </a:stretch>
          </p:blipFill>
          <p:spPr>
            <a:xfrm>
              <a:off x="5984254" y="5827346"/>
              <a:ext cx="77868" cy="121262"/>
            </a:xfrm>
            <a:prstGeom prst="rect">
              <a:avLst/>
            </a:prstGeom>
          </p:spPr>
        </p:pic>
        <p:pic>
          <p:nvPicPr>
            <p:cNvPr id="48" name="object 48"/>
            <p:cNvPicPr/>
            <p:nvPr/>
          </p:nvPicPr>
          <p:blipFill>
            <a:blip r:embed="rId30" cstate="print"/>
            <a:stretch>
              <a:fillRect/>
            </a:stretch>
          </p:blipFill>
          <p:spPr>
            <a:xfrm>
              <a:off x="6089406" y="5824967"/>
              <a:ext cx="202220" cy="160774"/>
            </a:xfrm>
            <a:prstGeom prst="rect">
              <a:avLst/>
            </a:prstGeom>
          </p:spPr>
        </p:pic>
        <p:pic>
          <p:nvPicPr>
            <p:cNvPr id="49" name="object 49"/>
            <p:cNvPicPr/>
            <p:nvPr/>
          </p:nvPicPr>
          <p:blipFill>
            <a:blip r:embed="rId31" cstate="print"/>
            <a:stretch>
              <a:fillRect/>
            </a:stretch>
          </p:blipFill>
          <p:spPr>
            <a:xfrm>
              <a:off x="6323189" y="5827288"/>
              <a:ext cx="132138" cy="117955"/>
            </a:xfrm>
            <a:prstGeom prst="rect">
              <a:avLst/>
            </a:prstGeom>
          </p:spPr>
        </p:pic>
        <p:pic>
          <p:nvPicPr>
            <p:cNvPr id="50" name="object 50"/>
            <p:cNvPicPr/>
            <p:nvPr/>
          </p:nvPicPr>
          <p:blipFill>
            <a:blip r:embed="rId32" cstate="print"/>
            <a:stretch>
              <a:fillRect/>
            </a:stretch>
          </p:blipFill>
          <p:spPr>
            <a:xfrm>
              <a:off x="6487188" y="5827287"/>
              <a:ext cx="84466" cy="121320"/>
            </a:xfrm>
            <a:prstGeom prst="rect">
              <a:avLst/>
            </a:prstGeom>
          </p:spPr>
        </p:pic>
        <p:pic>
          <p:nvPicPr>
            <p:cNvPr id="51" name="object 51"/>
            <p:cNvPicPr/>
            <p:nvPr/>
          </p:nvPicPr>
          <p:blipFill>
            <a:blip r:embed="rId33" cstate="print"/>
            <a:stretch>
              <a:fillRect/>
            </a:stretch>
          </p:blipFill>
          <p:spPr>
            <a:xfrm>
              <a:off x="6603575" y="5827345"/>
              <a:ext cx="73647" cy="117955"/>
            </a:xfrm>
            <a:prstGeom prst="rect">
              <a:avLst/>
            </a:prstGeom>
          </p:spPr>
        </p:pic>
        <p:sp>
          <p:nvSpPr>
            <p:cNvPr id="52" name="object 52"/>
            <p:cNvSpPr/>
            <p:nvPr/>
          </p:nvSpPr>
          <p:spPr>
            <a:xfrm>
              <a:off x="6701237" y="5790386"/>
              <a:ext cx="57150" cy="158750"/>
            </a:xfrm>
            <a:custGeom>
              <a:avLst/>
              <a:gdLst/>
              <a:ahLst/>
              <a:cxnLst/>
              <a:rect l="l" t="t" r="r" b="b"/>
              <a:pathLst>
                <a:path w="57150" h="158750">
                  <a:moveTo>
                    <a:pt x="38993" y="158221"/>
                  </a:moveTo>
                  <a:lnTo>
                    <a:pt x="29518" y="156405"/>
                  </a:lnTo>
                  <a:lnTo>
                    <a:pt x="22929" y="150657"/>
                  </a:lnTo>
                  <a:lnTo>
                    <a:pt x="19082" y="140524"/>
                  </a:lnTo>
                  <a:lnTo>
                    <a:pt x="17832" y="125556"/>
                  </a:lnTo>
                  <a:lnTo>
                    <a:pt x="17832" y="49723"/>
                  </a:lnTo>
                  <a:lnTo>
                    <a:pt x="0" y="49723"/>
                  </a:lnTo>
                  <a:lnTo>
                    <a:pt x="0" y="40266"/>
                  </a:lnTo>
                  <a:lnTo>
                    <a:pt x="17832" y="40266"/>
                  </a:lnTo>
                  <a:lnTo>
                    <a:pt x="17832" y="8412"/>
                  </a:lnTo>
                  <a:lnTo>
                    <a:pt x="29542" y="0"/>
                  </a:lnTo>
                  <a:lnTo>
                    <a:pt x="29542" y="40266"/>
                  </a:lnTo>
                  <a:lnTo>
                    <a:pt x="55993" y="40266"/>
                  </a:lnTo>
                  <a:lnTo>
                    <a:pt x="55993" y="49723"/>
                  </a:lnTo>
                  <a:lnTo>
                    <a:pt x="29542" y="49723"/>
                  </a:lnTo>
                  <a:lnTo>
                    <a:pt x="29542" y="141802"/>
                  </a:lnTo>
                  <a:lnTo>
                    <a:pt x="33524" y="147894"/>
                  </a:lnTo>
                  <a:lnTo>
                    <a:pt x="41787" y="147894"/>
                  </a:lnTo>
                  <a:lnTo>
                    <a:pt x="47154" y="147360"/>
                  </a:lnTo>
                  <a:lnTo>
                    <a:pt x="52207" y="145144"/>
                  </a:lnTo>
                  <a:lnTo>
                    <a:pt x="56172" y="141569"/>
                  </a:lnTo>
                  <a:lnTo>
                    <a:pt x="56825" y="152129"/>
                  </a:lnTo>
                  <a:lnTo>
                    <a:pt x="51660" y="155895"/>
                  </a:lnTo>
                  <a:lnTo>
                    <a:pt x="45437" y="158024"/>
                  </a:lnTo>
                  <a:lnTo>
                    <a:pt x="38993" y="158221"/>
                  </a:lnTo>
                  <a:close/>
                </a:path>
              </a:pathLst>
            </a:custGeom>
            <a:solidFill>
              <a:srgbClr val="000000"/>
            </a:solidFill>
          </p:spPr>
          <p:txBody>
            <a:bodyPr wrap="square" lIns="0" tIns="0" rIns="0" bIns="0" rtlCol="0"/>
            <a:lstStyle/>
            <a:p>
              <a:endParaRPr/>
            </a:p>
          </p:txBody>
        </p:sp>
      </p:grpSp>
      <p:sp>
        <p:nvSpPr>
          <p:cNvPr id="53" name="object 53"/>
          <p:cNvSpPr/>
          <p:nvPr/>
        </p:nvSpPr>
        <p:spPr>
          <a:xfrm>
            <a:off x="2390606" y="5812921"/>
            <a:ext cx="671195" cy="110489"/>
          </a:xfrm>
          <a:custGeom>
            <a:avLst/>
            <a:gdLst/>
            <a:ahLst/>
            <a:cxnLst/>
            <a:rect l="l" t="t" r="r" b="b"/>
            <a:pathLst>
              <a:path w="671194" h="110489">
                <a:moveTo>
                  <a:pt x="653558" y="28000"/>
                </a:moveTo>
                <a:lnTo>
                  <a:pt x="647257" y="28000"/>
                </a:lnTo>
                <a:lnTo>
                  <a:pt x="647284" y="5459"/>
                </a:lnTo>
                <a:lnTo>
                  <a:pt x="652250" y="34"/>
                </a:lnTo>
                <a:lnTo>
                  <a:pt x="661582" y="34"/>
                </a:lnTo>
                <a:lnTo>
                  <a:pt x="664691" y="0"/>
                </a:lnTo>
                <a:lnTo>
                  <a:pt x="667770" y="615"/>
                </a:lnTo>
                <a:lnTo>
                  <a:pt x="670618" y="1833"/>
                </a:lnTo>
                <a:lnTo>
                  <a:pt x="669420" y="5459"/>
                </a:lnTo>
                <a:lnTo>
                  <a:pt x="664150" y="5459"/>
                </a:lnTo>
                <a:lnTo>
                  <a:pt x="661642" y="5488"/>
                </a:lnTo>
                <a:lnTo>
                  <a:pt x="655579" y="5488"/>
                </a:lnTo>
                <a:lnTo>
                  <a:pt x="653558" y="9782"/>
                </a:lnTo>
                <a:lnTo>
                  <a:pt x="653558" y="28000"/>
                </a:lnTo>
                <a:close/>
              </a:path>
              <a:path w="671194" h="110489">
                <a:moveTo>
                  <a:pt x="668894" y="7055"/>
                </a:moveTo>
                <a:lnTo>
                  <a:pt x="666629" y="5999"/>
                </a:lnTo>
                <a:lnTo>
                  <a:pt x="664150" y="5459"/>
                </a:lnTo>
                <a:lnTo>
                  <a:pt x="669420" y="5459"/>
                </a:lnTo>
                <a:lnTo>
                  <a:pt x="668894" y="7055"/>
                </a:lnTo>
                <a:close/>
              </a:path>
              <a:path w="671194" h="110489">
                <a:moveTo>
                  <a:pt x="667408" y="33048"/>
                </a:moveTo>
                <a:lnTo>
                  <a:pt x="637687" y="33048"/>
                </a:lnTo>
                <a:lnTo>
                  <a:pt x="637687" y="28000"/>
                </a:lnTo>
                <a:lnTo>
                  <a:pt x="668180" y="28000"/>
                </a:lnTo>
                <a:lnTo>
                  <a:pt x="667408" y="33048"/>
                </a:lnTo>
                <a:close/>
              </a:path>
              <a:path w="671194" h="110489">
                <a:moveTo>
                  <a:pt x="653617" y="88864"/>
                </a:moveTo>
                <a:lnTo>
                  <a:pt x="647316" y="88864"/>
                </a:lnTo>
                <a:lnTo>
                  <a:pt x="647316" y="33048"/>
                </a:lnTo>
                <a:lnTo>
                  <a:pt x="653617" y="33048"/>
                </a:lnTo>
                <a:lnTo>
                  <a:pt x="653617" y="88864"/>
                </a:lnTo>
                <a:close/>
              </a:path>
              <a:path w="671194" h="110489">
                <a:moveTo>
                  <a:pt x="604578" y="90894"/>
                </a:moveTo>
                <a:lnTo>
                  <a:pt x="595046" y="89086"/>
                </a:lnTo>
                <a:lnTo>
                  <a:pt x="587345" y="83383"/>
                </a:lnTo>
                <a:lnTo>
                  <a:pt x="582201" y="73393"/>
                </a:lnTo>
                <a:lnTo>
                  <a:pt x="580326" y="58693"/>
                </a:lnTo>
                <a:lnTo>
                  <a:pt x="582247" y="43969"/>
                </a:lnTo>
                <a:lnTo>
                  <a:pt x="587408" y="34052"/>
                </a:lnTo>
                <a:lnTo>
                  <a:pt x="595146" y="28300"/>
                </a:lnTo>
                <a:lnTo>
                  <a:pt x="604578" y="26492"/>
                </a:lnTo>
                <a:lnTo>
                  <a:pt x="613946" y="28300"/>
                </a:lnTo>
                <a:lnTo>
                  <a:pt x="618093" y="31423"/>
                </a:lnTo>
                <a:lnTo>
                  <a:pt x="604578" y="31423"/>
                </a:lnTo>
                <a:lnTo>
                  <a:pt x="595466" y="34052"/>
                </a:lnTo>
                <a:lnTo>
                  <a:pt x="590038" y="40707"/>
                </a:lnTo>
                <a:lnTo>
                  <a:pt x="587424" y="49537"/>
                </a:lnTo>
                <a:lnTo>
                  <a:pt x="586746" y="58693"/>
                </a:lnTo>
                <a:lnTo>
                  <a:pt x="587426" y="67883"/>
                </a:lnTo>
                <a:lnTo>
                  <a:pt x="590045" y="76730"/>
                </a:lnTo>
                <a:lnTo>
                  <a:pt x="595466" y="83383"/>
                </a:lnTo>
                <a:lnTo>
                  <a:pt x="604578" y="86021"/>
                </a:lnTo>
                <a:lnTo>
                  <a:pt x="618133" y="86021"/>
                </a:lnTo>
                <a:lnTo>
                  <a:pt x="614061" y="89094"/>
                </a:lnTo>
                <a:lnTo>
                  <a:pt x="604578" y="90894"/>
                </a:lnTo>
                <a:close/>
              </a:path>
              <a:path w="671194" h="110489">
                <a:moveTo>
                  <a:pt x="618133" y="86021"/>
                </a:moveTo>
                <a:lnTo>
                  <a:pt x="604578" y="86021"/>
                </a:lnTo>
                <a:lnTo>
                  <a:pt x="613684" y="83383"/>
                </a:lnTo>
                <a:lnTo>
                  <a:pt x="619112" y="76708"/>
                </a:lnTo>
                <a:lnTo>
                  <a:pt x="621731" y="67858"/>
                </a:lnTo>
                <a:lnTo>
                  <a:pt x="622411" y="58693"/>
                </a:lnTo>
                <a:lnTo>
                  <a:pt x="621723" y="49512"/>
                </a:lnTo>
                <a:lnTo>
                  <a:pt x="619094" y="40685"/>
                </a:lnTo>
                <a:lnTo>
                  <a:pt x="613684" y="34052"/>
                </a:lnTo>
                <a:lnTo>
                  <a:pt x="604578" y="31423"/>
                </a:lnTo>
                <a:lnTo>
                  <a:pt x="618093" y="31423"/>
                </a:lnTo>
                <a:lnTo>
                  <a:pt x="621482" y="33976"/>
                </a:lnTo>
                <a:lnTo>
                  <a:pt x="626523" y="43993"/>
                </a:lnTo>
                <a:lnTo>
                  <a:pt x="628355" y="58693"/>
                </a:lnTo>
                <a:lnTo>
                  <a:pt x="626562" y="73418"/>
                </a:lnTo>
                <a:lnTo>
                  <a:pt x="621593" y="83410"/>
                </a:lnTo>
                <a:lnTo>
                  <a:pt x="618133" y="86021"/>
                </a:lnTo>
                <a:close/>
              </a:path>
              <a:path w="671194" h="110489">
                <a:moveTo>
                  <a:pt x="511472" y="104947"/>
                </a:moveTo>
                <a:lnTo>
                  <a:pt x="495259" y="104947"/>
                </a:lnTo>
                <a:lnTo>
                  <a:pt x="507094" y="104935"/>
                </a:lnTo>
                <a:lnTo>
                  <a:pt x="510423" y="97451"/>
                </a:lnTo>
                <a:lnTo>
                  <a:pt x="513038" y="88980"/>
                </a:lnTo>
                <a:lnTo>
                  <a:pt x="490807" y="28000"/>
                </a:lnTo>
                <a:lnTo>
                  <a:pt x="497346" y="28000"/>
                </a:lnTo>
                <a:lnTo>
                  <a:pt x="516486" y="80219"/>
                </a:lnTo>
                <a:lnTo>
                  <a:pt x="522458" y="80219"/>
                </a:lnTo>
                <a:lnTo>
                  <a:pt x="518447" y="92345"/>
                </a:lnTo>
                <a:lnTo>
                  <a:pt x="515441" y="99665"/>
                </a:lnTo>
                <a:lnTo>
                  <a:pt x="511472" y="104947"/>
                </a:lnTo>
                <a:close/>
              </a:path>
              <a:path w="671194" h="110489">
                <a:moveTo>
                  <a:pt x="522458" y="80219"/>
                </a:moveTo>
                <a:lnTo>
                  <a:pt x="516486" y="80219"/>
                </a:lnTo>
                <a:lnTo>
                  <a:pt x="533783" y="28000"/>
                </a:lnTo>
                <a:lnTo>
                  <a:pt x="539728" y="28000"/>
                </a:lnTo>
                <a:lnTo>
                  <a:pt x="522458" y="80219"/>
                </a:lnTo>
                <a:close/>
              </a:path>
              <a:path w="671194" h="110489">
                <a:moveTo>
                  <a:pt x="497227" y="110215"/>
                </a:moveTo>
                <a:lnTo>
                  <a:pt x="495206" y="110209"/>
                </a:lnTo>
                <a:lnTo>
                  <a:pt x="493203" y="109896"/>
                </a:lnTo>
                <a:lnTo>
                  <a:pt x="491283" y="109287"/>
                </a:lnTo>
                <a:lnTo>
                  <a:pt x="492412" y="104065"/>
                </a:lnTo>
                <a:lnTo>
                  <a:pt x="493779" y="104651"/>
                </a:lnTo>
                <a:lnTo>
                  <a:pt x="495259" y="104947"/>
                </a:lnTo>
                <a:lnTo>
                  <a:pt x="511472" y="104947"/>
                </a:lnTo>
                <a:lnTo>
                  <a:pt x="511203" y="105305"/>
                </a:lnTo>
                <a:lnTo>
                  <a:pt x="505282" y="108932"/>
                </a:lnTo>
                <a:lnTo>
                  <a:pt x="497227" y="110215"/>
                </a:lnTo>
                <a:close/>
              </a:path>
              <a:path w="671194" h="110489">
                <a:moveTo>
                  <a:pt x="451224" y="34382"/>
                </a:moveTo>
                <a:lnTo>
                  <a:pt x="445453" y="34382"/>
                </a:lnTo>
                <a:lnTo>
                  <a:pt x="450084" y="29497"/>
                </a:lnTo>
                <a:lnTo>
                  <a:pt x="456480" y="26561"/>
                </a:lnTo>
                <a:lnTo>
                  <a:pt x="463286" y="26202"/>
                </a:lnTo>
                <a:lnTo>
                  <a:pt x="471905" y="26202"/>
                </a:lnTo>
                <a:lnTo>
                  <a:pt x="478800" y="30669"/>
                </a:lnTo>
                <a:lnTo>
                  <a:pt x="478800" y="31075"/>
                </a:lnTo>
                <a:lnTo>
                  <a:pt x="462038" y="31075"/>
                </a:lnTo>
                <a:lnTo>
                  <a:pt x="455547" y="32085"/>
                </a:lnTo>
                <a:lnTo>
                  <a:pt x="451224" y="34382"/>
                </a:lnTo>
                <a:close/>
              </a:path>
              <a:path w="671194" h="110489">
                <a:moveTo>
                  <a:pt x="445216" y="88864"/>
                </a:moveTo>
                <a:lnTo>
                  <a:pt x="438915" y="88864"/>
                </a:lnTo>
                <a:lnTo>
                  <a:pt x="438915" y="28000"/>
                </a:lnTo>
                <a:lnTo>
                  <a:pt x="445453" y="28000"/>
                </a:lnTo>
                <a:lnTo>
                  <a:pt x="445453" y="34382"/>
                </a:lnTo>
                <a:lnTo>
                  <a:pt x="451224" y="34382"/>
                </a:lnTo>
                <a:lnTo>
                  <a:pt x="449608" y="35241"/>
                </a:lnTo>
                <a:lnTo>
                  <a:pt x="445216" y="40010"/>
                </a:lnTo>
                <a:lnTo>
                  <a:pt x="445216" y="88864"/>
                </a:lnTo>
                <a:close/>
              </a:path>
              <a:path w="671194" h="110489">
                <a:moveTo>
                  <a:pt x="478800" y="88806"/>
                </a:moveTo>
                <a:lnTo>
                  <a:pt x="472499" y="88806"/>
                </a:lnTo>
                <a:lnTo>
                  <a:pt x="472499" y="38212"/>
                </a:lnTo>
                <a:lnTo>
                  <a:pt x="469289" y="31075"/>
                </a:lnTo>
                <a:lnTo>
                  <a:pt x="478800" y="31075"/>
                </a:lnTo>
                <a:lnTo>
                  <a:pt x="478800" y="88806"/>
                </a:lnTo>
                <a:close/>
              </a:path>
              <a:path w="671194" h="110489">
                <a:moveTo>
                  <a:pt x="384348" y="41229"/>
                </a:moveTo>
                <a:lnTo>
                  <a:pt x="380781" y="36645"/>
                </a:lnTo>
                <a:lnTo>
                  <a:pt x="385691" y="29932"/>
                </a:lnTo>
                <a:lnTo>
                  <a:pt x="393668" y="26004"/>
                </a:lnTo>
                <a:lnTo>
                  <a:pt x="402121" y="26144"/>
                </a:lnTo>
                <a:lnTo>
                  <a:pt x="412226" y="26144"/>
                </a:lnTo>
                <a:lnTo>
                  <a:pt x="418316" y="30826"/>
                </a:lnTo>
                <a:lnTo>
                  <a:pt x="407161" y="30826"/>
                </a:lnTo>
                <a:lnTo>
                  <a:pt x="401110" y="31307"/>
                </a:lnTo>
                <a:lnTo>
                  <a:pt x="394185" y="31708"/>
                </a:lnTo>
                <a:lnTo>
                  <a:pt x="387914" y="35421"/>
                </a:lnTo>
                <a:lnTo>
                  <a:pt x="384348" y="41229"/>
                </a:lnTo>
                <a:close/>
              </a:path>
              <a:path w="671194" h="110489">
                <a:moveTo>
                  <a:pt x="394869" y="90546"/>
                </a:moveTo>
                <a:lnTo>
                  <a:pt x="377036" y="72096"/>
                </a:lnTo>
                <a:lnTo>
                  <a:pt x="379111" y="63045"/>
                </a:lnTo>
                <a:lnTo>
                  <a:pt x="410264" y="49526"/>
                </a:lnTo>
                <a:lnTo>
                  <a:pt x="412998" y="47959"/>
                </a:lnTo>
                <a:lnTo>
                  <a:pt x="412972" y="41229"/>
                </a:lnTo>
                <a:lnTo>
                  <a:pt x="412469" y="35224"/>
                </a:lnTo>
                <a:lnTo>
                  <a:pt x="407161" y="30826"/>
                </a:lnTo>
                <a:lnTo>
                  <a:pt x="418316" y="30826"/>
                </a:lnTo>
                <a:lnTo>
                  <a:pt x="418943" y="31307"/>
                </a:lnTo>
                <a:lnTo>
                  <a:pt x="418943" y="54341"/>
                </a:lnTo>
                <a:lnTo>
                  <a:pt x="412642" y="54341"/>
                </a:lnTo>
                <a:lnTo>
                  <a:pt x="412345" y="54574"/>
                </a:lnTo>
                <a:lnTo>
                  <a:pt x="392016" y="57242"/>
                </a:lnTo>
                <a:lnTo>
                  <a:pt x="382981" y="61826"/>
                </a:lnTo>
                <a:lnTo>
                  <a:pt x="382963" y="74823"/>
                </a:lnTo>
                <a:lnTo>
                  <a:pt x="383260" y="80723"/>
                </a:lnTo>
                <a:lnTo>
                  <a:pt x="389085" y="85881"/>
                </a:lnTo>
                <a:lnTo>
                  <a:pt x="409023" y="85881"/>
                </a:lnTo>
                <a:lnTo>
                  <a:pt x="408570" y="86433"/>
                </a:lnTo>
                <a:lnTo>
                  <a:pt x="402008" y="89885"/>
                </a:lnTo>
                <a:lnTo>
                  <a:pt x="394869" y="90546"/>
                </a:lnTo>
                <a:close/>
              </a:path>
              <a:path w="671194" h="110489">
                <a:moveTo>
                  <a:pt x="409023" y="85881"/>
                </a:moveTo>
                <a:lnTo>
                  <a:pt x="389085" y="85881"/>
                </a:lnTo>
                <a:lnTo>
                  <a:pt x="395939" y="85556"/>
                </a:lnTo>
                <a:lnTo>
                  <a:pt x="402786" y="84379"/>
                </a:lnTo>
                <a:lnTo>
                  <a:pt x="408826" y="80497"/>
                </a:lnTo>
                <a:lnTo>
                  <a:pt x="412642" y="74823"/>
                </a:lnTo>
                <a:lnTo>
                  <a:pt x="412642" y="54341"/>
                </a:lnTo>
                <a:lnTo>
                  <a:pt x="418943" y="54341"/>
                </a:lnTo>
                <a:lnTo>
                  <a:pt x="418943" y="80973"/>
                </a:lnTo>
                <a:lnTo>
                  <a:pt x="413058" y="80973"/>
                </a:lnTo>
                <a:lnTo>
                  <a:pt x="409023" y="85881"/>
                </a:lnTo>
                <a:close/>
              </a:path>
              <a:path w="671194" h="110489">
                <a:moveTo>
                  <a:pt x="418943" y="88806"/>
                </a:moveTo>
                <a:lnTo>
                  <a:pt x="413058" y="88806"/>
                </a:lnTo>
                <a:lnTo>
                  <a:pt x="413058" y="80973"/>
                </a:lnTo>
                <a:lnTo>
                  <a:pt x="418943" y="80973"/>
                </a:lnTo>
                <a:lnTo>
                  <a:pt x="418943" y="88806"/>
                </a:lnTo>
                <a:close/>
              </a:path>
              <a:path w="671194" h="110489">
                <a:moveTo>
                  <a:pt x="329682" y="34208"/>
                </a:moveTo>
                <a:lnTo>
                  <a:pt x="324550" y="34208"/>
                </a:lnTo>
                <a:lnTo>
                  <a:pt x="328413" y="29497"/>
                </a:lnTo>
                <a:lnTo>
                  <a:pt x="334132" y="26590"/>
                </a:lnTo>
                <a:lnTo>
                  <a:pt x="340302" y="26202"/>
                </a:lnTo>
                <a:lnTo>
                  <a:pt x="348541" y="28085"/>
                </a:lnTo>
                <a:lnTo>
                  <a:pt x="352928" y="31539"/>
                </a:lnTo>
                <a:lnTo>
                  <a:pt x="339291" y="31539"/>
                </a:lnTo>
                <a:lnTo>
                  <a:pt x="332895" y="32033"/>
                </a:lnTo>
                <a:lnTo>
                  <a:pt x="329682" y="34208"/>
                </a:lnTo>
                <a:close/>
              </a:path>
              <a:path w="671194" h="110489">
                <a:moveTo>
                  <a:pt x="324550" y="107952"/>
                </a:moveTo>
                <a:lnTo>
                  <a:pt x="318249" y="107952"/>
                </a:lnTo>
                <a:lnTo>
                  <a:pt x="318249" y="27826"/>
                </a:lnTo>
                <a:lnTo>
                  <a:pt x="324550" y="27826"/>
                </a:lnTo>
                <a:lnTo>
                  <a:pt x="324550" y="34208"/>
                </a:lnTo>
                <a:lnTo>
                  <a:pt x="329682" y="34208"/>
                </a:lnTo>
                <a:lnTo>
                  <a:pt x="327266" y="35845"/>
                </a:lnTo>
                <a:lnTo>
                  <a:pt x="324550" y="41519"/>
                </a:lnTo>
                <a:lnTo>
                  <a:pt x="324550" y="73662"/>
                </a:lnTo>
                <a:lnTo>
                  <a:pt x="327094" y="79795"/>
                </a:lnTo>
                <a:lnTo>
                  <a:pt x="329641" y="81785"/>
                </a:lnTo>
                <a:lnTo>
                  <a:pt x="324550" y="81785"/>
                </a:lnTo>
                <a:lnTo>
                  <a:pt x="324550" y="107952"/>
                </a:lnTo>
                <a:close/>
              </a:path>
              <a:path w="671194" h="110489">
                <a:moveTo>
                  <a:pt x="353375" y="85266"/>
                </a:moveTo>
                <a:lnTo>
                  <a:pt x="339410" y="85266"/>
                </a:lnTo>
                <a:lnTo>
                  <a:pt x="344876" y="84406"/>
                </a:lnTo>
                <a:lnTo>
                  <a:pt x="350815" y="80821"/>
                </a:lnTo>
                <a:lnTo>
                  <a:pt x="355585" y="73003"/>
                </a:lnTo>
                <a:lnTo>
                  <a:pt x="357540" y="59447"/>
                </a:lnTo>
                <a:lnTo>
                  <a:pt x="356452" y="49261"/>
                </a:lnTo>
                <a:lnTo>
                  <a:pt x="353119" y="40315"/>
                </a:lnTo>
                <a:lnTo>
                  <a:pt x="347434" y="33958"/>
                </a:lnTo>
                <a:lnTo>
                  <a:pt x="339291" y="31539"/>
                </a:lnTo>
                <a:lnTo>
                  <a:pt x="352928" y="31539"/>
                </a:lnTo>
                <a:lnTo>
                  <a:pt x="356061" y="34005"/>
                </a:lnTo>
                <a:lnTo>
                  <a:pt x="361542" y="44364"/>
                </a:lnTo>
                <a:lnTo>
                  <a:pt x="363662" y="59563"/>
                </a:lnTo>
                <a:lnTo>
                  <a:pt x="361252" y="74400"/>
                </a:lnTo>
                <a:lnTo>
                  <a:pt x="355303" y="83961"/>
                </a:lnTo>
                <a:lnTo>
                  <a:pt x="353375" y="85266"/>
                </a:lnTo>
                <a:close/>
              </a:path>
              <a:path w="671194" h="110489">
                <a:moveTo>
                  <a:pt x="340480" y="90604"/>
                </a:moveTo>
                <a:lnTo>
                  <a:pt x="334031" y="90314"/>
                </a:lnTo>
                <a:lnTo>
                  <a:pt x="328110" y="87042"/>
                </a:lnTo>
                <a:lnTo>
                  <a:pt x="324550" y="81785"/>
                </a:lnTo>
                <a:lnTo>
                  <a:pt x="329641" y="81785"/>
                </a:lnTo>
                <a:lnTo>
                  <a:pt x="332723" y="84193"/>
                </a:lnTo>
                <a:lnTo>
                  <a:pt x="339410" y="85266"/>
                </a:lnTo>
                <a:lnTo>
                  <a:pt x="353375" y="85266"/>
                </a:lnTo>
                <a:lnTo>
                  <a:pt x="347738" y="89083"/>
                </a:lnTo>
                <a:lnTo>
                  <a:pt x="340480" y="90604"/>
                </a:lnTo>
                <a:close/>
              </a:path>
              <a:path w="671194" h="110489">
                <a:moveTo>
                  <a:pt x="239601" y="34208"/>
                </a:moveTo>
                <a:lnTo>
                  <a:pt x="233485" y="34208"/>
                </a:lnTo>
                <a:lnTo>
                  <a:pt x="237920" y="29416"/>
                </a:lnTo>
                <a:lnTo>
                  <a:pt x="244119" y="26538"/>
                </a:lnTo>
                <a:lnTo>
                  <a:pt x="250723" y="26202"/>
                </a:lnTo>
                <a:lnTo>
                  <a:pt x="256947" y="25639"/>
                </a:lnTo>
                <a:lnTo>
                  <a:pt x="262665" y="29573"/>
                </a:lnTo>
                <a:lnTo>
                  <a:pt x="263059" y="31075"/>
                </a:lnTo>
                <a:lnTo>
                  <a:pt x="249772" y="31075"/>
                </a:lnTo>
                <a:lnTo>
                  <a:pt x="243442" y="32102"/>
                </a:lnTo>
                <a:lnTo>
                  <a:pt x="239601" y="34208"/>
                </a:lnTo>
                <a:close/>
              </a:path>
              <a:path w="671194" h="110489">
                <a:moveTo>
                  <a:pt x="269699" y="35485"/>
                </a:moveTo>
                <a:lnTo>
                  <a:pt x="264217" y="35485"/>
                </a:lnTo>
                <a:lnTo>
                  <a:pt x="269019" y="29984"/>
                </a:lnTo>
                <a:lnTo>
                  <a:pt x="275909" y="26637"/>
                </a:lnTo>
                <a:lnTo>
                  <a:pt x="283297" y="26202"/>
                </a:lnTo>
                <a:lnTo>
                  <a:pt x="291857" y="26202"/>
                </a:lnTo>
                <a:lnTo>
                  <a:pt x="298277" y="30669"/>
                </a:lnTo>
                <a:lnTo>
                  <a:pt x="298277" y="31075"/>
                </a:lnTo>
                <a:lnTo>
                  <a:pt x="281990" y="31075"/>
                </a:lnTo>
                <a:lnTo>
                  <a:pt x="275659" y="32102"/>
                </a:lnTo>
                <a:lnTo>
                  <a:pt x="269893" y="35264"/>
                </a:lnTo>
                <a:lnTo>
                  <a:pt x="269699" y="35485"/>
                </a:lnTo>
                <a:close/>
              </a:path>
              <a:path w="671194" h="110489">
                <a:moveTo>
                  <a:pt x="233485" y="88864"/>
                </a:moveTo>
                <a:lnTo>
                  <a:pt x="226887" y="88864"/>
                </a:lnTo>
                <a:lnTo>
                  <a:pt x="226887" y="27826"/>
                </a:lnTo>
                <a:lnTo>
                  <a:pt x="233485" y="27826"/>
                </a:lnTo>
                <a:lnTo>
                  <a:pt x="233485" y="34208"/>
                </a:lnTo>
                <a:lnTo>
                  <a:pt x="239601" y="34208"/>
                </a:lnTo>
                <a:lnTo>
                  <a:pt x="237676" y="35264"/>
                </a:lnTo>
                <a:lnTo>
                  <a:pt x="233485" y="40010"/>
                </a:lnTo>
                <a:lnTo>
                  <a:pt x="233485" y="88864"/>
                </a:lnTo>
                <a:close/>
              </a:path>
              <a:path w="671194" h="110489">
                <a:moveTo>
                  <a:pt x="266000" y="88806"/>
                </a:moveTo>
                <a:lnTo>
                  <a:pt x="259758" y="88806"/>
                </a:lnTo>
                <a:lnTo>
                  <a:pt x="259758" y="38212"/>
                </a:lnTo>
                <a:lnTo>
                  <a:pt x="256965" y="31075"/>
                </a:lnTo>
                <a:lnTo>
                  <a:pt x="263059" y="31075"/>
                </a:lnTo>
                <a:lnTo>
                  <a:pt x="264217" y="35485"/>
                </a:lnTo>
                <a:lnTo>
                  <a:pt x="269699" y="35485"/>
                </a:lnTo>
                <a:lnTo>
                  <a:pt x="265703" y="40010"/>
                </a:lnTo>
                <a:lnTo>
                  <a:pt x="266000" y="88806"/>
                </a:lnTo>
                <a:close/>
              </a:path>
              <a:path w="671194" h="110489">
                <a:moveTo>
                  <a:pt x="298277" y="88806"/>
                </a:moveTo>
                <a:lnTo>
                  <a:pt x="291976" y="88806"/>
                </a:lnTo>
                <a:lnTo>
                  <a:pt x="291976" y="38212"/>
                </a:lnTo>
                <a:lnTo>
                  <a:pt x="289241" y="31075"/>
                </a:lnTo>
                <a:lnTo>
                  <a:pt x="298277" y="31075"/>
                </a:lnTo>
                <a:lnTo>
                  <a:pt x="298277" y="88806"/>
                </a:lnTo>
                <a:close/>
              </a:path>
              <a:path w="671194" h="110489">
                <a:moveTo>
                  <a:pt x="186408" y="90593"/>
                </a:moveTo>
                <a:lnTo>
                  <a:pt x="176901" y="88796"/>
                </a:lnTo>
                <a:lnTo>
                  <a:pt x="169182" y="83092"/>
                </a:lnTo>
                <a:lnTo>
                  <a:pt x="164032" y="73103"/>
                </a:lnTo>
                <a:lnTo>
                  <a:pt x="162156" y="58403"/>
                </a:lnTo>
                <a:lnTo>
                  <a:pt x="164068" y="43678"/>
                </a:lnTo>
                <a:lnTo>
                  <a:pt x="169208" y="33762"/>
                </a:lnTo>
                <a:lnTo>
                  <a:pt x="176926" y="28010"/>
                </a:lnTo>
                <a:lnTo>
                  <a:pt x="186348" y="26202"/>
                </a:lnTo>
                <a:lnTo>
                  <a:pt x="195717" y="28010"/>
                </a:lnTo>
                <a:lnTo>
                  <a:pt x="199863" y="31133"/>
                </a:lnTo>
                <a:lnTo>
                  <a:pt x="186348" y="31133"/>
                </a:lnTo>
                <a:lnTo>
                  <a:pt x="177236" y="33762"/>
                </a:lnTo>
                <a:lnTo>
                  <a:pt x="171808" y="40417"/>
                </a:lnTo>
                <a:lnTo>
                  <a:pt x="169194" y="49247"/>
                </a:lnTo>
                <a:lnTo>
                  <a:pt x="168516" y="58403"/>
                </a:lnTo>
                <a:lnTo>
                  <a:pt x="169187" y="67593"/>
                </a:lnTo>
                <a:lnTo>
                  <a:pt x="171793" y="76440"/>
                </a:lnTo>
                <a:lnTo>
                  <a:pt x="177211" y="83092"/>
                </a:lnTo>
                <a:lnTo>
                  <a:pt x="186348" y="85731"/>
                </a:lnTo>
                <a:lnTo>
                  <a:pt x="199880" y="85731"/>
                </a:lnTo>
                <a:lnTo>
                  <a:pt x="195806" y="88804"/>
                </a:lnTo>
                <a:lnTo>
                  <a:pt x="186408" y="90593"/>
                </a:lnTo>
                <a:close/>
              </a:path>
              <a:path w="671194" h="110489">
                <a:moveTo>
                  <a:pt x="199880" y="85731"/>
                </a:moveTo>
                <a:lnTo>
                  <a:pt x="186348" y="85731"/>
                </a:lnTo>
                <a:lnTo>
                  <a:pt x="195429" y="83092"/>
                </a:lnTo>
                <a:lnTo>
                  <a:pt x="200859" y="76418"/>
                </a:lnTo>
                <a:lnTo>
                  <a:pt x="203493" y="67568"/>
                </a:lnTo>
                <a:lnTo>
                  <a:pt x="204181" y="58403"/>
                </a:lnTo>
                <a:lnTo>
                  <a:pt x="203494" y="49222"/>
                </a:lnTo>
                <a:lnTo>
                  <a:pt x="200864" y="40395"/>
                </a:lnTo>
                <a:lnTo>
                  <a:pt x="195454" y="33762"/>
                </a:lnTo>
                <a:lnTo>
                  <a:pt x="186348" y="31133"/>
                </a:lnTo>
                <a:lnTo>
                  <a:pt x="199863" y="31133"/>
                </a:lnTo>
                <a:lnTo>
                  <a:pt x="203252" y="33686"/>
                </a:lnTo>
                <a:lnTo>
                  <a:pt x="208294" y="43703"/>
                </a:lnTo>
                <a:lnTo>
                  <a:pt x="210125" y="58403"/>
                </a:lnTo>
                <a:lnTo>
                  <a:pt x="208324" y="73127"/>
                </a:lnTo>
                <a:lnTo>
                  <a:pt x="203341" y="83120"/>
                </a:lnTo>
                <a:lnTo>
                  <a:pt x="199880" y="85731"/>
                </a:lnTo>
                <a:close/>
              </a:path>
              <a:path w="671194" h="110489">
                <a:moveTo>
                  <a:pt x="129225" y="90720"/>
                </a:moveTo>
                <a:lnTo>
                  <a:pt x="119413" y="88845"/>
                </a:lnTo>
                <a:lnTo>
                  <a:pt x="111445" y="83025"/>
                </a:lnTo>
                <a:lnTo>
                  <a:pt x="106095" y="72966"/>
                </a:lnTo>
                <a:lnTo>
                  <a:pt x="104141" y="58403"/>
                </a:lnTo>
                <a:lnTo>
                  <a:pt x="106077" y="43850"/>
                </a:lnTo>
                <a:lnTo>
                  <a:pt x="111385" y="33838"/>
                </a:lnTo>
                <a:lnTo>
                  <a:pt x="119312" y="28059"/>
                </a:lnTo>
                <a:lnTo>
                  <a:pt x="129106" y="26202"/>
                </a:lnTo>
                <a:lnTo>
                  <a:pt x="137476" y="26144"/>
                </a:lnTo>
                <a:lnTo>
                  <a:pt x="145021" y="31133"/>
                </a:lnTo>
                <a:lnTo>
                  <a:pt x="128809" y="31133"/>
                </a:lnTo>
                <a:lnTo>
                  <a:pt x="119764" y="33713"/>
                </a:lnTo>
                <a:lnTo>
                  <a:pt x="114179" y="40286"/>
                </a:lnTo>
                <a:lnTo>
                  <a:pt x="111347" y="49100"/>
                </a:lnTo>
                <a:lnTo>
                  <a:pt x="110561" y="58403"/>
                </a:lnTo>
                <a:lnTo>
                  <a:pt x="111479" y="68884"/>
                </a:lnTo>
                <a:lnTo>
                  <a:pt x="114565" y="77629"/>
                </a:lnTo>
                <a:lnTo>
                  <a:pt x="120315" y="83623"/>
                </a:lnTo>
                <a:lnTo>
                  <a:pt x="129225" y="85847"/>
                </a:lnTo>
                <a:lnTo>
                  <a:pt x="144762" y="85847"/>
                </a:lnTo>
                <a:lnTo>
                  <a:pt x="138278" y="90262"/>
                </a:lnTo>
                <a:lnTo>
                  <a:pt x="129225" y="90720"/>
                </a:lnTo>
                <a:close/>
              </a:path>
              <a:path w="671194" h="110489">
                <a:moveTo>
                  <a:pt x="143253" y="42389"/>
                </a:moveTo>
                <a:lnTo>
                  <a:pt x="141339" y="36048"/>
                </a:lnTo>
                <a:lnTo>
                  <a:pt x="135568" y="31545"/>
                </a:lnTo>
                <a:lnTo>
                  <a:pt x="128809" y="31133"/>
                </a:lnTo>
                <a:lnTo>
                  <a:pt x="145021" y="31133"/>
                </a:lnTo>
                <a:lnTo>
                  <a:pt x="148068" y="38734"/>
                </a:lnTo>
                <a:lnTo>
                  <a:pt x="143253" y="42389"/>
                </a:lnTo>
                <a:close/>
              </a:path>
              <a:path w="671194" h="110489">
                <a:moveTo>
                  <a:pt x="144762" y="85847"/>
                </a:moveTo>
                <a:lnTo>
                  <a:pt x="137250" y="85847"/>
                </a:lnTo>
                <a:lnTo>
                  <a:pt x="141946" y="79580"/>
                </a:lnTo>
                <a:lnTo>
                  <a:pt x="144858" y="72966"/>
                </a:lnTo>
                <a:lnTo>
                  <a:pt x="149851" y="76679"/>
                </a:lnTo>
                <a:lnTo>
                  <a:pt x="146279" y="84814"/>
                </a:lnTo>
                <a:lnTo>
                  <a:pt x="144762" y="85847"/>
                </a:lnTo>
                <a:close/>
              </a:path>
              <a:path w="671194" h="110489">
                <a:moveTo>
                  <a:pt x="6954" y="88864"/>
                </a:moveTo>
                <a:lnTo>
                  <a:pt x="0" y="88864"/>
                </a:lnTo>
                <a:lnTo>
                  <a:pt x="28769" y="1833"/>
                </a:lnTo>
                <a:lnTo>
                  <a:pt x="34713" y="1833"/>
                </a:lnTo>
                <a:lnTo>
                  <a:pt x="37995" y="11580"/>
                </a:lnTo>
                <a:lnTo>
                  <a:pt x="31385" y="11580"/>
                </a:lnTo>
                <a:lnTo>
                  <a:pt x="17535" y="54632"/>
                </a:lnTo>
                <a:lnTo>
                  <a:pt x="52491" y="54632"/>
                </a:lnTo>
                <a:lnTo>
                  <a:pt x="54250" y="59853"/>
                </a:lnTo>
                <a:lnTo>
                  <a:pt x="16049" y="59853"/>
                </a:lnTo>
                <a:lnTo>
                  <a:pt x="6954" y="88864"/>
                </a:lnTo>
                <a:close/>
              </a:path>
              <a:path w="671194" h="110489">
                <a:moveTo>
                  <a:pt x="52491" y="54632"/>
                </a:moveTo>
                <a:lnTo>
                  <a:pt x="45472" y="54632"/>
                </a:lnTo>
                <a:lnTo>
                  <a:pt x="31385" y="11580"/>
                </a:lnTo>
                <a:lnTo>
                  <a:pt x="37995" y="11580"/>
                </a:lnTo>
                <a:lnTo>
                  <a:pt x="52491" y="54632"/>
                </a:lnTo>
                <a:close/>
              </a:path>
              <a:path w="671194" h="110489">
                <a:moveTo>
                  <a:pt x="64018" y="88864"/>
                </a:moveTo>
                <a:lnTo>
                  <a:pt x="57063" y="88864"/>
                </a:lnTo>
                <a:lnTo>
                  <a:pt x="47553" y="59853"/>
                </a:lnTo>
                <a:lnTo>
                  <a:pt x="54250" y="59853"/>
                </a:lnTo>
                <a:lnTo>
                  <a:pt x="64018" y="88864"/>
                </a:lnTo>
                <a:close/>
              </a:path>
            </a:pathLst>
          </a:custGeom>
          <a:solidFill>
            <a:srgbClr val="221F1F"/>
          </a:solidFill>
        </p:spPr>
        <p:txBody>
          <a:bodyPr wrap="square" lIns="0" tIns="0" rIns="0" bIns="0" rtlCol="0"/>
          <a:lstStyle/>
          <a:p>
            <a:endParaRPr/>
          </a:p>
        </p:txBody>
      </p:sp>
      <p:sp>
        <p:nvSpPr>
          <p:cNvPr id="54" name="object 54"/>
          <p:cNvSpPr txBox="1">
            <a:spLocks noGrp="1"/>
          </p:cNvSpPr>
          <p:nvPr>
            <p:ph type="sldNum" sz="quarter" idx="7"/>
          </p:nvPr>
        </p:nvSpPr>
        <p:spPr>
          <a:prstGeom prst="rect">
            <a:avLst/>
          </a:prstGeom>
        </p:spPr>
        <p:txBody>
          <a:bodyPr vert="horz" wrap="square" lIns="0" tIns="2540" rIns="0" bIns="0" rtlCol="0">
            <a:spAutoFit/>
          </a:bodyPr>
          <a:lstStyle/>
          <a:p>
            <a:pPr marL="38100">
              <a:lnSpc>
                <a:spcPct val="100000"/>
              </a:lnSpc>
              <a:spcBef>
                <a:spcPts val="20"/>
              </a:spcBef>
            </a:pPr>
            <a:fld id="{81D60167-4931-47E6-BA6A-407CBD079E47}" type="slidenum">
              <a:rPr spc="-25" dirty="0"/>
              <a:t>44</a:t>
            </a:fld>
            <a:endParaRPr spc="-25" dirty="0"/>
          </a:p>
        </p:txBody>
      </p:sp>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dirty="0"/>
              <a:t>529</a:t>
            </a:r>
            <a:r>
              <a:rPr spc="-15" dirty="0"/>
              <a:t> </a:t>
            </a:r>
            <a:r>
              <a:rPr dirty="0"/>
              <a:t>plans:</a:t>
            </a:r>
            <a:r>
              <a:rPr spc="-20" dirty="0"/>
              <a:t> </a:t>
            </a:r>
            <a:r>
              <a:rPr dirty="0"/>
              <a:t>features</a:t>
            </a:r>
            <a:r>
              <a:rPr spc="-10" dirty="0"/>
              <a:t> </a:t>
            </a:r>
            <a:r>
              <a:rPr dirty="0"/>
              <a:t>and</a:t>
            </a:r>
            <a:r>
              <a:rPr spc="-20" dirty="0"/>
              <a:t> </a:t>
            </a:r>
            <a:r>
              <a:rPr spc="-10" dirty="0"/>
              <a:t>benefits</a:t>
            </a:r>
          </a:p>
        </p:txBody>
      </p:sp>
      <p:sp>
        <p:nvSpPr>
          <p:cNvPr id="3" name="object 3"/>
          <p:cNvSpPr txBox="1"/>
          <p:nvPr/>
        </p:nvSpPr>
        <p:spPr>
          <a:xfrm>
            <a:off x="389379" y="5687381"/>
            <a:ext cx="8046084" cy="576580"/>
          </a:xfrm>
          <a:prstGeom prst="rect">
            <a:avLst/>
          </a:prstGeom>
        </p:spPr>
        <p:txBody>
          <a:bodyPr vert="horz" wrap="square" lIns="0" tIns="12065" rIns="0" bIns="0" rtlCol="0">
            <a:spAutoFit/>
          </a:bodyPr>
          <a:lstStyle/>
          <a:p>
            <a:pPr marL="12700" marR="23495" indent="-635">
              <a:lnSpc>
                <a:spcPct val="100000"/>
              </a:lnSpc>
              <a:spcBef>
                <a:spcPts val="95"/>
              </a:spcBef>
            </a:pPr>
            <a:r>
              <a:rPr sz="800" b="1" dirty="0">
                <a:latin typeface="Arial"/>
                <a:cs typeface="Arial"/>
              </a:rPr>
              <a:t>1</a:t>
            </a:r>
            <a:r>
              <a:rPr sz="800" b="1" spc="-15" dirty="0">
                <a:latin typeface="Arial"/>
                <a:cs typeface="Arial"/>
              </a:rPr>
              <a:t> </a:t>
            </a:r>
            <a:r>
              <a:rPr sz="800" dirty="0">
                <a:latin typeface="Arial"/>
                <a:cs typeface="Arial"/>
              </a:rPr>
              <a:t>Some</a:t>
            </a:r>
            <a:r>
              <a:rPr sz="800" spc="-15" dirty="0">
                <a:latin typeface="Arial"/>
                <a:cs typeface="Arial"/>
              </a:rPr>
              <a:t> </a:t>
            </a:r>
            <a:r>
              <a:rPr sz="800" dirty="0">
                <a:latin typeface="Arial"/>
                <a:cs typeface="Arial"/>
              </a:rPr>
              <a:t>states</a:t>
            </a:r>
            <a:r>
              <a:rPr sz="800" spc="-5" dirty="0">
                <a:latin typeface="Arial"/>
                <a:cs typeface="Arial"/>
              </a:rPr>
              <a:t> </a:t>
            </a:r>
            <a:r>
              <a:rPr sz="800" dirty="0">
                <a:latin typeface="Arial"/>
                <a:cs typeface="Arial"/>
              </a:rPr>
              <a:t>don’t</a:t>
            </a:r>
            <a:r>
              <a:rPr sz="800" spc="-10" dirty="0">
                <a:latin typeface="Arial"/>
                <a:cs typeface="Arial"/>
              </a:rPr>
              <a:t> </a:t>
            </a:r>
            <a:r>
              <a:rPr sz="800" dirty="0">
                <a:latin typeface="Arial"/>
                <a:cs typeface="Arial"/>
              </a:rPr>
              <a:t>consider</a:t>
            </a:r>
            <a:r>
              <a:rPr sz="800" spc="-10" dirty="0">
                <a:latin typeface="Arial"/>
                <a:cs typeface="Arial"/>
              </a:rPr>
              <a:t> </a:t>
            </a:r>
            <a:r>
              <a:rPr sz="800" dirty="0">
                <a:latin typeface="Arial"/>
                <a:cs typeface="Arial"/>
              </a:rPr>
              <a:t>withdrawals from</a:t>
            </a:r>
            <a:r>
              <a:rPr sz="800" spc="-20" dirty="0">
                <a:latin typeface="Arial"/>
                <a:cs typeface="Arial"/>
              </a:rPr>
              <a:t> </a:t>
            </a:r>
            <a:r>
              <a:rPr sz="800" dirty="0">
                <a:latin typeface="Arial"/>
                <a:cs typeface="Arial"/>
              </a:rPr>
              <a:t>a</a:t>
            </a:r>
            <a:r>
              <a:rPr sz="800" spc="-15" dirty="0">
                <a:latin typeface="Arial"/>
                <a:cs typeface="Arial"/>
              </a:rPr>
              <a:t> </a:t>
            </a:r>
            <a:r>
              <a:rPr sz="800" dirty="0">
                <a:latin typeface="Arial"/>
                <a:cs typeface="Arial"/>
              </a:rPr>
              <a:t>529</a:t>
            </a:r>
            <a:r>
              <a:rPr sz="800" spc="-10" dirty="0">
                <a:latin typeface="Arial"/>
                <a:cs typeface="Arial"/>
              </a:rPr>
              <a:t> </a:t>
            </a:r>
            <a:r>
              <a:rPr sz="800" dirty="0">
                <a:latin typeface="Arial"/>
                <a:cs typeface="Arial"/>
              </a:rPr>
              <a:t>plan</a:t>
            </a:r>
            <a:r>
              <a:rPr sz="800" spc="-10" dirty="0">
                <a:latin typeface="Arial"/>
                <a:cs typeface="Arial"/>
              </a:rPr>
              <a:t> </a:t>
            </a:r>
            <a:r>
              <a:rPr sz="800" dirty="0">
                <a:latin typeface="Arial"/>
                <a:cs typeface="Arial"/>
              </a:rPr>
              <a:t>to</a:t>
            </a:r>
            <a:r>
              <a:rPr sz="800" spc="-15" dirty="0">
                <a:latin typeface="Arial"/>
                <a:cs typeface="Arial"/>
              </a:rPr>
              <a:t> </a:t>
            </a:r>
            <a:r>
              <a:rPr sz="800" dirty="0">
                <a:latin typeface="Arial"/>
                <a:cs typeface="Arial"/>
              </a:rPr>
              <a:t>pay</a:t>
            </a:r>
            <a:r>
              <a:rPr sz="800" spc="-15" dirty="0">
                <a:latin typeface="Arial"/>
                <a:cs typeface="Arial"/>
              </a:rPr>
              <a:t> </a:t>
            </a:r>
            <a:r>
              <a:rPr sz="800" dirty="0">
                <a:latin typeface="Arial"/>
                <a:cs typeface="Arial"/>
              </a:rPr>
              <a:t>for</a:t>
            </a:r>
            <a:r>
              <a:rPr sz="800" spc="-20" dirty="0">
                <a:latin typeface="Arial"/>
                <a:cs typeface="Arial"/>
              </a:rPr>
              <a:t> </a:t>
            </a:r>
            <a:r>
              <a:rPr sz="800" dirty="0">
                <a:latin typeface="Arial"/>
                <a:cs typeface="Arial"/>
              </a:rPr>
              <a:t>primary</a:t>
            </a:r>
            <a:r>
              <a:rPr sz="800" spc="-20" dirty="0">
                <a:latin typeface="Arial"/>
                <a:cs typeface="Arial"/>
              </a:rPr>
              <a:t> </a:t>
            </a:r>
            <a:r>
              <a:rPr sz="800" dirty="0">
                <a:latin typeface="Arial"/>
                <a:cs typeface="Arial"/>
              </a:rPr>
              <a:t>or</a:t>
            </a:r>
            <a:r>
              <a:rPr sz="800" spc="-25" dirty="0">
                <a:latin typeface="Arial"/>
                <a:cs typeface="Arial"/>
              </a:rPr>
              <a:t> </a:t>
            </a:r>
            <a:r>
              <a:rPr sz="800" dirty="0">
                <a:latin typeface="Arial"/>
                <a:cs typeface="Arial"/>
              </a:rPr>
              <a:t>secondary school</a:t>
            </a:r>
            <a:r>
              <a:rPr sz="800" spc="-15" dirty="0">
                <a:latin typeface="Arial"/>
                <a:cs typeface="Arial"/>
              </a:rPr>
              <a:t> </a:t>
            </a:r>
            <a:r>
              <a:rPr sz="800" dirty="0">
                <a:latin typeface="Arial"/>
                <a:cs typeface="Arial"/>
              </a:rPr>
              <a:t>costs</a:t>
            </a:r>
            <a:r>
              <a:rPr sz="800" spc="-20" dirty="0">
                <a:latin typeface="Arial"/>
                <a:cs typeface="Arial"/>
              </a:rPr>
              <a:t> </a:t>
            </a:r>
            <a:r>
              <a:rPr sz="800" dirty="0">
                <a:latin typeface="Arial"/>
                <a:cs typeface="Arial"/>
              </a:rPr>
              <a:t>a</a:t>
            </a:r>
            <a:r>
              <a:rPr sz="800" spc="-15" dirty="0">
                <a:latin typeface="Arial"/>
                <a:cs typeface="Arial"/>
              </a:rPr>
              <a:t> </a:t>
            </a:r>
            <a:r>
              <a:rPr sz="800" dirty="0">
                <a:latin typeface="Arial"/>
                <a:cs typeface="Arial"/>
              </a:rPr>
              <a:t>permissible</a:t>
            </a:r>
            <a:r>
              <a:rPr sz="800" spc="-20" dirty="0">
                <a:latin typeface="Arial"/>
                <a:cs typeface="Arial"/>
              </a:rPr>
              <a:t> </a:t>
            </a:r>
            <a:r>
              <a:rPr sz="800" dirty="0">
                <a:latin typeface="Arial"/>
                <a:cs typeface="Arial"/>
              </a:rPr>
              <a:t>expense. The tax</a:t>
            </a:r>
            <a:r>
              <a:rPr sz="800" spc="-15" dirty="0">
                <a:latin typeface="Arial"/>
                <a:cs typeface="Arial"/>
              </a:rPr>
              <a:t> </a:t>
            </a:r>
            <a:r>
              <a:rPr sz="800" dirty="0">
                <a:latin typeface="Arial"/>
                <a:cs typeface="Arial"/>
              </a:rPr>
              <a:t>consequences</a:t>
            </a:r>
            <a:r>
              <a:rPr sz="800" spc="5" dirty="0">
                <a:latin typeface="Arial"/>
                <a:cs typeface="Arial"/>
              </a:rPr>
              <a:t> </a:t>
            </a:r>
            <a:r>
              <a:rPr sz="800" dirty="0">
                <a:latin typeface="Arial"/>
                <a:cs typeface="Arial"/>
              </a:rPr>
              <a:t>of</a:t>
            </a:r>
            <a:r>
              <a:rPr sz="800" spc="-15" dirty="0">
                <a:latin typeface="Arial"/>
                <a:cs typeface="Arial"/>
              </a:rPr>
              <a:t> </a:t>
            </a:r>
            <a:r>
              <a:rPr sz="800" dirty="0">
                <a:latin typeface="Arial"/>
                <a:cs typeface="Arial"/>
              </a:rPr>
              <a:t>such</a:t>
            </a:r>
            <a:r>
              <a:rPr sz="800" spc="-15" dirty="0">
                <a:latin typeface="Arial"/>
                <a:cs typeface="Arial"/>
              </a:rPr>
              <a:t> </a:t>
            </a:r>
            <a:r>
              <a:rPr sz="800" dirty="0">
                <a:latin typeface="Arial"/>
                <a:cs typeface="Arial"/>
              </a:rPr>
              <a:t>payments will</a:t>
            </a:r>
            <a:r>
              <a:rPr sz="800" spc="-25" dirty="0">
                <a:latin typeface="Arial"/>
                <a:cs typeface="Arial"/>
              </a:rPr>
              <a:t> </a:t>
            </a:r>
            <a:r>
              <a:rPr sz="800" spc="-20" dirty="0">
                <a:latin typeface="Arial"/>
                <a:cs typeface="Arial"/>
              </a:rPr>
              <a:t>vary </a:t>
            </a:r>
            <a:r>
              <a:rPr sz="800" dirty="0">
                <a:latin typeface="Arial"/>
                <a:cs typeface="Arial"/>
              </a:rPr>
              <a:t>depending</a:t>
            </a:r>
            <a:r>
              <a:rPr sz="800" spc="5" dirty="0">
                <a:latin typeface="Arial"/>
                <a:cs typeface="Arial"/>
              </a:rPr>
              <a:t> </a:t>
            </a:r>
            <a:r>
              <a:rPr sz="800" dirty="0">
                <a:latin typeface="Arial"/>
                <a:cs typeface="Arial"/>
              </a:rPr>
              <a:t>on</a:t>
            </a:r>
            <a:r>
              <a:rPr sz="800" spc="-15" dirty="0">
                <a:latin typeface="Arial"/>
                <a:cs typeface="Arial"/>
              </a:rPr>
              <a:t> </a:t>
            </a:r>
            <a:r>
              <a:rPr sz="800" dirty="0">
                <a:latin typeface="Arial"/>
                <a:cs typeface="Arial"/>
              </a:rPr>
              <a:t>state</a:t>
            </a:r>
            <a:r>
              <a:rPr sz="800" spc="-10" dirty="0">
                <a:latin typeface="Arial"/>
                <a:cs typeface="Arial"/>
              </a:rPr>
              <a:t> </a:t>
            </a:r>
            <a:r>
              <a:rPr sz="800" dirty="0">
                <a:latin typeface="Arial"/>
                <a:cs typeface="Arial"/>
              </a:rPr>
              <a:t>law</a:t>
            </a:r>
            <a:r>
              <a:rPr sz="800" spc="-20" dirty="0">
                <a:latin typeface="Arial"/>
                <a:cs typeface="Arial"/>
              </a:rPr>
              <a:t> </a:t>
            </a:r>
            <a:r>
              <a:rPr sz="800" dirty="0">
                <a:latin typeface="Arial"/>
                <a:cs typeface="Arial"/>
              </a:rPr>
              <a:t>and</a:t>
            </a:r>
            <a:r>
              <a:rPr sz="800" spc="-15" dirty="0">
                <a:latin typeface="Arial"/>
                <a:cs typeface="Arial"/>
              </a:rPr>
              <a:t> </a:t>
            </a:r>
            <a:r>
              <a:rPr sz="800" dirty="0">
                <a:latin typeface="Arial"/>
                <a:cs typeface="Arial"/>
              </a:rPr>
              <a:t>may</a:t>
            </a:r>
            <a:r>
              <a:rPr sz="800" spc="-20" dirty="0">
                <a:latin typeface="Arial"/>
                <a:cs typeface="Arial"/>
              </a:rPr>
              <a:t> </a:t>
            </a:r>
            <a:r>
              <a:rPr sz="800" dirty="0">
                <a:latin typeface="Arial"/>
                <a:cs typeface="Arial"/>
              </a:rPr>
              <a:t>include</a:t>
            </a:r>
            <a:r>
              <a:rPr sz="800" spc="-15" dirty="0">
                <a:latin typeface="Arial"/>
                <a:cs typeface="Arial"/>
              </a:rPr>
              <a:t> </a:t>
            </a:r>
            <a:r>
              <a:rPr sz="800" dirty="0">
                <a:latin typeface="Arial"/>
                <a:cs typeface="Arial"/>
              </a:rPr>
              <a:t>penalties. Please</a:t>
            </a:r>
            <a:r>
              <a:rPr sz="800" spc="-10" dirty="0">
                <a:latin typeface="Arial"/>
                <a:cs typeface="Arial"/>
              </a:rPr>
              <a:t> </a:t>
            </a:r>
            <a:r>
              <a:rPr sz="800" dirty="0">
                <a:latin typeface="Arial"/>
                <a:cs typeface="Arial"/>
              </a:rPr>
              <a:t>consult</a:t>
            </a:r>
            <a:r>
              <a:rPr sz="800" spc="-20" dirty="0">
                <a:latin typeface="Arial"/>
                <a:cs typeface="Arial"/>
              </a:rPr>
              <a:t> </a:t>
            </a:r>
            <a:r>
              <a:rPr sz="800" dirty="0">
                <a:latin typeface="Arial"/>
                <a:cs typeface="Arial"/>
              </a:rPr>
              <a:t>with</a:t>
            </a:r>
            <a:r>
              <a:rPr sz="800" spc="-15" dirty="0">
                <a:latin typeface="Arial"/>
                <a:cs typeface="Arial"/>
              </a:rPr>
              <a:t> </a:t>
            </a:r>
            <a:r>
              <a:rPr sz="800" dirty="0">
                <a:latin typeface="Arial"/>
                <a:cs typeface="Arial"/>
              </a:rPr>
              <a:t>a</a:t>
            </a:r>
            <a:r>
              <a:rPr sz="800" spc="-15" dirty="0">
                <a:latin typeface="Arial"/>
                <a:cs typeface="Arial"/>
              </a:rPr>
              <a:t> </a:t>
            </a:r>
            <a:r>
              <a:rPr sz="800" dirty="0">
                <a:latin typeface="Arial"/>
                <a:cs typeface="Arial"/>
              </a:rPr>
              <a:t>tax</a:t>
            </a:r>
            <a:r>
              <a:rPr sz="800" spc="-15" dirty="0">
                <a:latin typeface="Arial"/>
                <a:cs typeface="Arial"/>
              </a:rPr>
              <a:t> </a:t>
            </a:r>
            <a:r>
              <a:rPr sz="800" dirty="0">
                <a:latin typeface="Arial"/>
                <a:cs typeface="Arial"/>
              </a:rPr>
              <a:t>or</a:t>
            </a:r>
            <a:r>
              <a:rPr sz="800" spc="-25" dirty="0">
                <a:latin typeface="Arial"/>
                <a:cs typeface="Arial"/>
              </a:rPr>
              <a:t> </a:t>
            </a:r>
            <a:r>
              <a:rPr sz="800" dirty="0">
                <a:latin typeface="Arial"/>
                <a:cs typeface="Arial"/>
              </a:rPr>
              <a:t>legal</a:t>
            </a:r>
            <a:r>
              <a:rPr sz="800" spc="-15" dirty="0">
                <a:latin typeface="Arial"/>
                <a:cs typeface="Arial"/>
              </a:rPr>
              <a:t> </a:t>
            </a:r>
            <a:r>
              <a:rPr sz="800" spc="-10" dirty="0">
                <a:latin typeface="Arial"/>
                <a:cs typeface="Arial"/>
              </a:rPr>
              <a:t>professional.</a:t>
            </a:r>
            <a:endParaRPr sz="800">
              <a:latin typeface="Arial"/>
              <a:cs typeface="Arial"/>
            </a:endParaRPr>
          </a:p>
          <a:p>
            <a:pPr marL="12700" marR="5080">
              <a:lnSpc>
                <a:spcPct val="100000"/>
              </a:lnSpc>
              <a:spcBef>
                <a:spcPts val="500"/>
              </a:spcBef>
            </a:pPr>
            <a:r>
              <a:rPr sz="800" dirty="0">
                <a:latin typeface="Arial"/>
                <a:cs typeface="Arial"/>
              </a:rPr>
              <a:t>State</a:t>
            </a:r>
            <a:r>
              <a:rPr sz="800" spc="-10" dirty="0">
                <a:latin typeface="Arial"/>
                <a:cs typeface="Arial"/>
              </a:rPr>
              <a:t> </a:t>
            </a:r>
            <a:r>
              <a:rPr sz="800" dirty="0">
                <a:latin typeface="Arial"/>
                <a:cs typeface="Arial"/>
              </a:rPr>
              <a:t>tax</a:t>
            </a:r>
            <a:r>
              <a:rPr sz="800" spc="-20" dirty="0">
                <a:latin typeface="Arial"/>
                <a:cs typeface="Arial"/>
              </a:rPr>
              <a:t> </a:t>
            </a:r>
            <a:r>
              <a:rPr sz="800" dirty="0">
                <a:latin typeface="Arial"/>
                <a:cs typeface="Arial"/>
              </a:rPr>
              <a:t>laws</a:t>
            </a:r>
            <a:r>
              <a:rPr sz="800" spc="-20" dirty="0">
                <a:latin typeface="Arial"/>
                <a:cs typeface="Arial"/>
              </a:rPr>
              <a:t> </a:t>
            </a:r>
            <a:r>
              <a:rPr sz="800" dirty="0">
                <a:latin typeface="Arial"/>
                <a:cs typeface="Arial"/>
              </a:rPr>
              <a:t>and</a:t>
            </a:r>
            <a:r>
              <a:rPr sz="800" spc="-15" dirty="0">
                <a:latin typeface="Arial"/>
                <a:cs typeface="Arial"/>
              </a:rPr>
              <a:t> </a:t>
            </a:r>
            <a:r>
              <a:rPr sz="800" dirty="0">
                <a:latin typeface="Arial"/>
                <a:cs typeface="Arial"/>
              </a:rPr>
              <a:t>treatment</a:t>
            </a:r>
            <a:r>
              <a:rPr sz="800" spc="5" dirty="0">
                <a:latin typeface="Arial"/>
                <a:cs typeface="Arial"/>
              </a:rPr>
              <a:t> </a:t>
            </a:r>
            <a:r>
              <a:rPr sz="800" dirty="0">
                <a:latin typeface="Arial"/>
                <a:cs typeface="Arial"/>
              </a:rPr>
              <a:t>may</a:t>
            </a:r>
            <a:r>
              <a:rPr sz="800" spc="-30" dirty="0">
                <a:latin typeface="Arial"/>
                <a:cs typeface="Arial"/>
              </a:rPr>
              <a:t> </a:t>
            </a:r>
            <a:r>
              <a:rPr sz="800" dirty="0">
                <a:latin typeface="Arial"/>
                <a:cs typeface="Arial"/>
              </a:rPr>
              <a:t>vary.</a:t>
            </a:r>
            <a:r>
              <a:rPr sz="800" spc="-10" dirty="0">
                <a:latin typeface="Arial"/>
                <a:cs typeface="Arial"/>
              </a:rPr>
              <a:t> </a:t>
            </a:r>
            <a:r>
              <a:rPr sz="800" dirty="0">
                <a:latin typeface="Arial"/>
                <a:cs typeface="Arial"/>
              </a:rPr>
              <a:t>Earnings</a:t>
            </a:r>
            <a:r>
              <a:rPr sz="800" spc="-5" dirty="0">
                <a:latin typeface="Arial"/>
                <a:cs typeface="Arial"/>
              </a:rPr>
              <a:t> </a:t>
            </a:r>
            <a:r>
              <a:rPr sz="800" dirty="0">
                <a:latin typeface="Arial"/>
                <a:cs typeface="Arial"/>
              </a:rPr>
              <a:t>on</a:t>
            </a:r>
            <a:r>
              <a:rPr sz="800" spc="-20" dirty="0">
                <a:latin typeface="Arial"/>
                <a:cs typeface="Arial"/>
              </a:rPr>
              <a:t> </a:t>
            </a:r>
            <a:r>
              <a:rPr sz="800" dirty="0">
                <a:latin typeface="Arial"/>
                <a:cs typeface="Arial"/>
              </a:rPr>
              <a:t>nonqualified</a:t>
            </a:r>
            <a:r>
              <a:rPr sz="800" spc="5" dirty="0">
                <a:latin typeface="Arial"/>
                <a:cs typeface="Arial"/>
              </a:rPr>
              <a:t> </a:t>
            </a:r>
            <a:r>
              <a:rPr sz="800" dirty="0">
                <a:latin typeface="Arial"/>
                <a:cs typeface="Arial"/>
              </a:rPr>
              <a:t>distributions</a:t>
            </a:r>
            <a:r>
              <a:rPr sz="800" spc="-10" dirty="0">
                <a:latin typeface="Arial"/>
                <a:cs typeface="Arial"/>
              </a:rPr>
              <a:t> </a:t>
            </a:r>
            <a:r>
              <a:rPr sz="800" dirty="0">
                <a:latin typeface="Arial"/>
                <a:cs typeface="Arial"/>
              </a:rPr>
              <a:t>will</a:t>
            </a:r>
            <a:r>
              <a:rPr sz="800" spc="-30" dirty="0">
                <a:latin typeface="Arial"/>
                <a:cs typeface="Arial"/>
              </a:rPr>
              <a:t> </a:t>
            </a:r>
            <a:r>
              <a:rPr sz="800" dirty="0">
                <a:latin typeface="Arial"/>
                <a:cs typeface="Arial"/>
              </a:rPr>
              <a:t>be</a:t>
            </a:r>
            <a:r>
              <a:rPr sz="800" spc="-20" dirty="0">
                <a:latin typeface="Arial"/>
                <a:cs typeface="Arial"/>
              </a:rPr>
              <a:t> </a:t>
            </a:r>
            <a:r>
              <a:rPr sz="800" dirty="0">
                <a:latin typeface="Arial"/>
                <a:cs typeface="Arial"/>
              </a:rPr>
              <a:t>subject</a:t>
            </a:r>
            <a:r>
              <a:rPr sz="800" spc="-10" dirty="0">
                <a:latin typeface="Arial"/>
                <a:cs typeface="Arial"/>
              </a:rPr>
              <a:t> </a:t>
            </a:r>
            <a:r>
              <a:rPr sz="800" dirty="0">
                <a:latin typeface="Arial"/>
                <a:cs typeface="Arial"/>
              </a:rPr>
              <a:t>to</a:t>
            </a:r>
            <a:r>
              <a:rPr sz="800" spc="-20" dirty="0">
                <a:latin typeface="Arial"/>
                <a:cs typeface="Arial"/>
              </a:rPr>
              <a:t> </a:t>
            </a:r>
            <a:r>
              <a:rPr sz="800" dirty="0">
                <a:latin typeface="Arial"/>
                <a:cs typeface="Arial"/>
              </a:rPr>
              <a:t>income</a:t>
            </a:r>
            <a:r>
              <a:rPr sz="800" spc="-20" dirty="0">
                <a:latin typeface="Arial"/>
                <a:cs typeface="Arial"/>
              </a:rPr>
              <a:t> </a:t>
            </a:r>
            <a:r>
              <a:rPr sz="800" dirty="0">
                <a:latin typeface="Arial"/>
                <a:cs typeface="Arial"/>
              </a:rPr>
              <a:t>tax</a:t>
            </a:r>
            <a:r>
              <a:rPr sz="800" spc="-20" dirty="0">
                <a:latin typeface="Arial"/>
                <a:cs typeface="Arial"/>
              </a:rPr>
              <a:t> </a:t>
            </a:r>
            <a:r>
              <a:rPr sz="800" dirty="0">
                <a:latin typeface="Arial"/>
                <a:cs typeface="Arial"/>
              </a:rPr>
              <a:t>and</a:t>
            </a:r>
            <a:r>
              <a:rPr sz="800" spc="-10" dirty="0">
                <a:latin typeface="Arial"/>
                <a:cs typeface="Arial"/>
              </a:rPr>
              <a:t> </a:t>
            </a:r>
            <a:r>
              <a:rPr sz="800" dirty="0">
                <a:latin typeface="Arial"/>
                <a:cs typeface="Arial"/>
              </a:rPr>
              <a:t>a</a:t>
            </a:r>
            <a:r>
              <a:rPr sz="800" spc="-20" dirty="0">
                <a:latin typeface="Arial"/>
                <a:cs typeface="Arial"/>
              </a:rPr>
              <a:t> </a:t>
            </a:r>
            <a:r>
              <a:rPr sz="800" dirty="0">
                <a:latin typeface="Arial"/>
                <a:cs typeface="Arial"/>
              </a:rPr>
              <a:t>10%</a:t>
            </a:r>
            <a:r>
              <a:rPr sz="800" spc="-10" dirty="0">
                <a:latin typeface="Arial"/>
                <a:cs typeface="Arial"/>
              </a:rPr>
              <a:t> </a:t>
            </a:r>
            <a:r>
              <a:rPr sz="800" dirty="0">
                <a:latin typeface="Arial"/>
                <a:cs typeface="Arial"/>
              </a:rPr>
              <a:t>federal</a:t>
            </a:r>
            <a:r>
              <a:rPr sz="800" spc="5" dirty="0">
                <a:latin typeface="Arial"/>
                <a:cs typeface="Arial"/>
              </a:rPr>
              <a:t> </a:t>
            </a:r>
            <a:r>
              <a:rPr sz="800" dirty="0">
                <a:latin typeface="Arial"/>
                <a:cs typeface="Arial"/>
              </a:rPr>
              <a:t>penalty</a:t>
            </a:r>
            <a:r>
              <a:rPr sz="800" spc="-10" dirty="0">
                <a:latin typeface="Arial"/>
                <a:cs typeface="Arial"/>
              </a:rPr>
              <a:t> </a:t>
            </a:r>
            <a:r>
              <a:rPr sz="800" dirty="0">
                <a:latin typeface="Arial"/>
                <a:cs typeface="Arial"/>
              </a:rPr>
              <a:t>tax.</a:t>
            </a:r>
            <a:r>
              <a:rPr sz="800" spc="-15" dirty="0">
                <a:latin typeface="Arial"/>
                <a:cs typeface="Arial"/>
              </a:rPr>
              <a:t> </a:t>
            </a:r>
            <a:r>
              <a:rPr sz="800" dirty="0">
                <a:latin typeface="Arial"/>
                <a:cs typeface="Arial"/>
              </a:rPr>
              <a:t>Please</a:t>
            </a:r>
            <a:r>
              <a:rPr sz="800" spc="-15" dirty="0">
                <a:latin typeface="Arial"/>
                <a:cs typeface="Arial"/>
              </a:rPr>
              <a:t> </a:t>
            </a:r>
            <a:r>
              <a:rPr sz="800" dirty="0">
                <a:latin typeface="Arial"/>
                <a:cs typeface="Arial"/>
              </a:rPr>
              <a:t>consult</a:t>
            </a:r>
            <a:r>
              <a:rPr sz="800" spc="-10" dirty="0">
                <a:latin typeface="Arial"/>
                <a:cs typeface="Arial"/>
              </a:rPr>
              <a:t> </a:t>
            </a:r>
            <a:r>
              <a:rPr sz="800" dirty="0">
                <a:latin typeface="Arial"/>
                <a:cs typeface="Arial"/>
              </a:rPr>
              <a:t>your</a:t>
            </a:r>
            <a:r>
              <a:rPr sz="800" spc="-10" dirty="0">
                <a:latin typeface="Arial"/>
                <a:cs typeface="Arial"/>
              </a:rPr>
              <a:t> </a:t>
            </a:r>
            <a:r>
              <a:rPr sz="800" dirty="0">
                <a:latin typeface="Arial"/>
                <a:cs typeface="Arial"/>
              </a:rPr>
              <a:t>tax</a:t>
            </a:r>
            <a:r>
              <a:rPr sz="800" spc="-25" dirty="0">
                <a:latin typeface="Arial"/>
                <a:cs typeface="Arial"/>
              </a:rPr>
              <a:t> </a:t>
            </a:r>
            <a:r>
              <a:rPr sz="800" dirty="0">
                <a:latin typeface="Arial"/>
                <a:cs typeface="Arial"/>
              </a:rPr>
              <a:t>professional </a:t>
            </a:r>
            <a:r>
              <a:rPr sz="800" spc="-25" dirty="0">
                <a:latin typeface="Arial"/>
                <a:cs typeface="Arial"/>
              </a:rPr>
              <a:t>for</a:t>
            </a:r>
            <a:r>
              <a:rPr sz="800" dirty="0">
                <a:latin typeface="Arial"/>
                <a:cs typeface="Arial"/>
              </a:rPr>
              <a:t> more</a:t>
            </a:r>
            <a:r>
              <a:rPr sz="800" spc="-15" dirty="0">
                <a:latin typeface="Arial"/>
                <a:cs typeface="Arial"/>
              </a:rPr>
              <a:t> </a:t>
            </a:r>
            <a:r>
              <a:rPr sz="800" spc="-10" dirty="0">
                <a:latin typeface="Arial"/>
                <a:cs typeface="Arial"/>
              </a:rPr>
              <a:t>information.</a:t>
            </a:r>
            <a:endParaRPr sz="800">
              <a:latin typeface="Arial"/>
              <a:cs typeface="Arial"/>
            </a:endParaRPr>
          </a:p>
        </p:txBody>
      </p:sp>
      <p:sp>
        <p:nvSpPr>
          <p:cNvPr id="4" name="object 4"/>
          <p:cNvSpPr/>
          <p:nvPr/>
        </p:nvSpPr>
        <p:spPr>
          <a:xfrm>
            <a:off x="402336" y="1663445"/>
            <a:ext cx="1914525" cy="3235960"/>
          </a:xfrm>
          <a:custGeom>
            <a:avLst/>
            <a:gdLst/>
            <a:ahLst/>
            <a:cxnLst/>
            <a:rect l="l" t="t" r="r" b="b"/>
            <a:pathLst>
              <a:path w="1914525" h="3235960">
                <a:moveTo>
                  <a:pt x="1914144" y="0"/>
                </a:moveTo>
                <a:lnTo>
                  <a:pt x="0" y="0"/>
                </a:lnTo>
                <a:lnTo>
                  <a:pt x="0" y="3235452"/>
                </a:lnTo>
                <a:lnTo>
                  <a:pt x="1914144" y="3235452"/>
                </a:lnTo>
                <a:lnTo>
                  <a:pt x="1914144" y="0"/>
                </a:lnTo>
                <a:close/>
              </a:path>
            </a:pathLst>
          </a:custGeom>
          <a:solidFill>
            <a:srgbClr val="0000C1"/>
          </a:solidFill>
        </p:spPr>
        <p:txBody>
          <a:bodyPr wrap="square" lIns="0" tIns="0" rIns="0" bIns="0" rtlCol="0"/>
          <a:lstStyle/>
          <a:p>
            <a:endParaRPr/>
          </a:p>
        </p:txBody>
      </p:sp>
      <p:sp>
        <p:nvSpPr>
          <p:cNvPr id="5" name="object 5"/>
          <p:cNvSpPr txBox="1"/>
          <p:nvPr/>
        </p:nvSpPr>
        <p:spPr>
          <a:xfrm>
            <a:off x="402336" y="1917699"/>
            <a:ext cx="1914525" cy="1702435"/>
          </a:xfrm>
          <a:prstGeom prst="rect">
            <a:avLst/>
          </a:prstGeom>
        </p:spPr>
        <p:txBody>
          <a:bodyPr vert="horz" wrap="square" lIns="0" tIns="12700" rIns="0" bIns="0" rtlCol="0">
            <a:spAutoFit/>
          </a:bodyPr>
          <a:lstStyle/>
          <a:p>
            <a:pPr marL="182245" marR="230504">
              <a:lnSpc>
                <a:spcPct val="100000"/>
              </a:lnSpc>
              <a:spcBef>
                <a:spcPts val="100"/>
              </a:spcBef>
            </a:pPr>
            <a:r>
              <a:rPr sz="2200" b="1" spc="-25" dirty="0">
                <a:solidFill>
                  <a:srgbClr val="FFFFFC"/>
                </a:solidFill>
                <a:latin typeface="Arial"/>
                <a:cs typeface="Arial"/>
              </a:rPr>
              <a:t>Tax </a:t>
            </a:r>
            <a:r>
              <a:rPr sz="2200" b="1" spc="-10" dirty="0">
                <a:solidFill>
                  <a:srgbClr val="FFFFFC"/>
                </a:solidFill>
                <a:latin typeface="Arial"/>
                <a:cs typeface="Arial"/>
              </a:rPr>
              <a:t>deferral </a:t>
            </a:r>
            <a:r>
              <a:rPr sz="2200" dirty="0">
                <a:solidFill>
                  <a:srgbClr val="FFFFFC"/>
                </a:solidFill>
                <a:latin typeface="Arial"/>
                <a:cs typeface="Arial"/>
              </a:rPr>
              <a:t>and</a:t>
            </a:r>
            <a:r>
              <a:rPr sz="2200" spc="-15" dirty="0">
                <a:solidFill>
                  <a:srgbClr val="FFFFFC"/>
                </a:solidFill>
                <a:latin typeface="Arial"/>
                <a:cs typeface="Arial"/>
              </a:rPr>
              <a:t> </a:t>
            </a:r>
            <a:r>
              <a:rPr sz="2200" spc="-10" dirty="0">
                <a:solidFill>
                  <a:srgbClr val="FFFFFC"/>
                </a:solidFill>
                <a:latin typeface="Arial"/>
                <a:cs typeface="Arial"/>
              </a:rPr>
              <a:t>federal </a:t>
            </a:r>
            <a:r>
              <a:rPr sz="2200" b="1" spc="-10" dirty="0">
                <a:solidFill>
                  <a:srgbClr val="FFFFFC"/>
                </a:solidFill>
                <a:latin typeface="Arial"/>
                <a:cs typeface="Arial"/>
              </a:rPr>
              <a:t>tax-</a:t>
            </a:r>
            <a:r>
              <a:rPr sz="2200" b="1" spc="-20" dirty="0">
                <a:solidFill>
                  <a:srgbClr val="FFFFFC"/>
                </a:solidFill>
                <a:latin typeface="Arial"/>
                <a:cs typeface="Arial"/>
              </a:rPr>
              <a:t>free </a:t>
            </a:r>
            <a:r>
              <a:rPr sz="2200" spc="-10" dirty="0">
                <a:solidFill>
                  <a:srgbClr val="FFFFFC"/>
                </a:solidFill>
                <a:latin typeface="Arial"/>
                <a:cs typeface="Arial"/>
              </a:rPr>
              <a:t>distributions</a:t>
            </a:r>
            <a:endParaRPr sz="2200">
              <a:latin typeface="Arial"/>
              <a:cs typeface="Arial"/>
            </a:endParaRPr>
          </a:p>
        </p:txBody>
      </p:sp>
      <p:sp>
        <p:nvSpPr>
          <p:cNvPr id="6" name="object 6"/>
          <p:cNvSpPr/>
          <p:nvPr/>
        </p:nvSpPr>
        <p:spPr>
          <a:xfrm>
            <a:off x="1596961" y="4149686"/>
            <a:ext cx="670560" cy="762000"/>
          </a:xfrm>
          <a:custGeom>
            <a:avLst/>
            <a:gdLst/>
            <a:ahLst/>
            <a:cxnLst/>
            <a:rect l="l" t="t" r="r" b="b"/>
            <a:pathLst>
              <a:path w="670560" h="762000">
                <a:moveTo>
                  <a:pt x="194843" y="370827"/>
                </a:moveTo>
                <a:lnTo>
                  <a:pt x="124256" y="370827"/>
                </a:lnTo>
                <a:lnTo>
                  <a:pt x="124256" y="626541"/>
                </a:lnTo>
                <a:lnTo>
                  <a:pt x="194843" y="626541"/>
                </a:lnTo>
                <a:lnTo>
                  <a:pt x="194843" y="370827"/>
                </a:lnTo>
                <a:close/>
              </a:path>
              <a:path w="670560" h="762000">
                <a:moveTo>
                  <a:pt x="372719" y="370827"/>
                </a:moveTo>
                <a:lnTo>
                  <a:pt x="302133" y="370827"/>
                </a:lnTo>
                <a:lnTo>
                  <a:pt x="302133" y="626541"/>
                </a:lnTo>
                <a:lnTo>
                  <a:pt x="372719" y="626541"/>
                </a:lnTo>
                <a:lnTo>
                  <a:pt x="372719" y="370827"/>
                </a:lnTo>
                <a:close/>
              </a:path>
              <a:path w="670560" h="762000">
                <a:moveTo>
                  <a:pt x="550595" y="370827"/>
                </a:moveTo>
                <a:lnTo>
                  <a:pt x="480009" y="370827"/>
                </a:lnTo>
                <a:lnTo>
                  <a:pt x="480009" y="626541"/>
                </a:lnTo>
                <a:lnTo>
                  <a:pt x="550595" y="626541"/>
                </a:lnTo>
                <a:lnTo>
                  <a:pt x="550595" y="370827"/>
                </a:lnTo>
                <a:close/>
              </a:path>
              <a:path w="670560" h="762000">
                <a:moveTo>
                  <a:pt x="658444" y="690753"/>
                </a:moveTo>
                <a:lnTo>
                  <a:pt x="16687" y="690753"/>
                </a:lnTo>
                <a:lnTo>
                  <a:pt x="16687" y="761441"/>
                </a:lnTo>
                <a:lnTo>
                  <a:pt x="658444" y="761441"/>
                </a:lnTo>
                <a:lnTo>
                  <a:pt x="658444" y="690753"/>
                </a:lnTo>
                <a:close/>
              </a:path>
              <a:path w="670560" h="762000">
                <a:moveTo>
                  <a:pt x="670001" y="295871"/>
                </a:moveTo>
                <a:lnTo>
                  <a:pt x="337121" y="0"/>
                </a:lnTo>
                <a:lnTo>
                  <a:pt x="0" y="296722"/>
                </a:lnTo>
                <a:lnTo>
                  <a:pt x="46596" y="349897"/>
                </a:lnTo>
                <a:lnTo>
                  <a:pt x="336842" y="94475"/>
                </a:lnTo>
                <a:lnTo>
                  <a:pt x="622858" y="348767"/>
                </a:lnTo>
                <a:lnTo>
                  <a:pt x="670001" y="295871"/>
                </a:lnTo>
                <a:close/>
              </a:path>
            </a:pathLst>
          </a:custGeom>
          <a:solidFill>
            <a:srgbClr val="FFFFFC"/>
          </a:solidFill>
        </p:spPr>
        <p:txBody>
          <a:bodyPr wrap="square" lIns="0" tIns="0" rIns="0" bIns="0" rtlCol="0"/>
          <a:lstStyle/>
          <a:p>
            <a:endParaRPr/>
          </a:p>
        </p:txBody>
      </p:sp>
      <p:sp>
        <p:nvSpPr>
          <p:cNvPr id="7" name="object 7"/>
          <p:cNvSpPr/>
          <p:nvPr/>
        </p:nvSpPr>
        <p:spPr>
          <a:xfrm>
            <a:off x="2549651" y="1663445"/>
            <a:ext cx="1914525" cy="3235960"/>
          </a:xfrm>
          <a:custGeom>
            <a:avLst/>
            <a:gdLst/>
            <a:ahLst/>
            <a:cxnLst/>
            <a:rect l="l" t="t" r="r" b="b"/>
            <a:pathLst>
              <a:path w="1914525" h="3235960">
                <a:moveTo>
                  <a:pt x="1914144" y="0"/>
                </a:moveTo>
                <a:lnTo>
                  <a:pt x="0" y="0"/>
                </a:lnTo>
                <a:lnTo>
                  <a:pt x="0" y="3235452"/>
                </a:lnTo>
                <a:lnTo>
                  <a:pt x="1914144" y="3235452"/>
                </a:lnTo>
                <a:lnTo>
                  <a:pt x="1914144" y="0"/>
                </a:lnTo>
                <a:close/>
              </a:path>
            </a:pathLst>
          </a:custGeom>
          <a:solidFill>
            <a:srgbClr val="0000C1"/>
          </a:solidFill>
        </p:spPr>
        <p:txBody>
          <a:bodyPr wrap="square" lIns="0" tIns="0" rIns="0" bIns="0" rtlCol="0"/>
          <a:lstStyle/>
          <a:p>
            <a:endParaRPr/>
          </a:p>
        </p:txBody>
      </p:sp>
      <p:sp>
        <p:nvSpPr>
          <p:cNvPr id="8" name="object 8"/>
          <p:cNvSpPr txBox="1"/>
          <p:nvPr/>
        </p:nvSpPr>
        <p:spPr>
          <a:xfrm>
            <a:off x="2549651" y="1663445"/>
            <a:ext cx="1914525" cy="3235960"/>
          </a:xfrm>
          <a:prstGeom prst="rect">
            <a:avLst/>
          </a:prstGeom>
        </p:spPr>
        <p:txBody>
          <a:bodyPr vert="horz" wrap="square" lIns="0" tIns="266700" rIns="0" bIns="0" rtlCol="0">
            <a:spAutoFit/>
          </a:bodyPr>
          <a:lstStyle/>
          <a:p>
            <a:pPr marL="182245" marR="402590">
              <a:lnSpc>
                <a:spcPct val="100000"/>
              </a:lnSpc>
              <a:spcBef>
                <a:spcPts val="2100"/>
              </a:spcBef>
            </a:pPr>
            <a:r>
              <a:rPr sz="2200" b="1" spc="-10" dirty="0">
                <a:solidFill>
                  <a:srgbClr val="FFFFFC"/>
                </a:solidFill>
                <a:latin typeface="Arial"/>
                <a:cs typeface="Arial"/>
              </a:rPr>
              <a:t>Favorable </a:t>
            </a:r>
            <a:r>
              <a:rPr sz="2200" spc="-10" dirty="0">
                <a:solidFill>
                  <a:srgbClr val="FFFFFC"/>
                </a:solidFill>
                <a:latin typeface="Arial"/>
                <a:cs typeface="Arial"/>
              </a:rPr>
              <a:t>gifting strategies</a:t>
            </a:r>
            <a:endParaRPr sz="2200">
              <a:latin typeface="Arial"/>
              <a:cs typeface="Arial"/>
            </a:endParaRPr>
          </a:p>
        </p:txBody>
      </p:sp>
      <p:sp>
        <p:nvSpPr>
          <p:cNvPr id="9" name="object 9"/>
          <p:cNvSpPr/>
          <p:nvPr/>
        </p:nvSpPr>
        <p:spPr>
          <a:xfrm>
            <a:off x="3628726" y="4194596"/>
            <a:ext cx="774065" cy="701675"/>
          </a:xfrm>
          <a:custGeom>
            <a:avLst/>
            <a:gdLst/>
            <a:ahLst/>
            <a:cxnLst/>
            <a:rect l="l" t="t" r="r" b="b"/>
            <a:pathLst>
              <a:path w="774064" h="701675">
                <a:moveTo>
                  <a:pt x="20046" y="454559"/>
                </a:moveTo>
                <a:lnTo>
                  <a:pt x="0" y="386672"/>
                </a:lnTo>
                <a:lnTo>
                  <a:pt x="63809" y="367720"/>
                </a:lnTo>
                <a:lnTo>
                  <a:pt x="63809" y="0"/>
                </a:lnTo>
                <a:lnTo>
                  <a:pt x="773621" y="0"/>
                </a:lnTo>
                <a:lnTo>
                  <a:pt x="773621" y="70715"/>
                </a:lnTo>
                <a:lnTo>
                  <a:pt x="134395" y="70715"/>
                </a:lnTo>
                <a:lnTo>
                  <a:pt x="134395" y="347637"/>
                </a:lnTo>
                <a:lnTo>
                  <a:pt x="437349" y="347637"/>
                </a:lnTo>
                <a:lnTo>
                  <a:pt x="418715" y="351314"/>
                </a:lnTo>
                <a:lnTo>
                  <a:pt x="409115" y="351314"/>
                </a:lnTo>
                <a:lnTo>
                  <a:pt x="423938" y="365425"/>
                </a:lnTo>
                <a:lnTo>
                  <a:pt x="435137" y="382273"/>
                </a:lnTo>
                <a:lnTo>
                  <a:pt x="442360" y="401179"/>
                </a:lnTo>
                <a:lnTo>
                  <a:pt x="442792" y="404209"/>
                </a:lnTo>
                <a:lnTo>
                  <a:pt x="186064" y="404209"/>
                </a:lnTo>
                <a:lnTo>
                  <a:pt x="20046" y="454559"/>
                </a:lnTo>
                <a:close/>
              </a:path>
              <a:path w="774064" h="701675">
                <a:moveTo>
                  <a:pt x="773621" y="430516"/>
                </a:moveTo>
                <a:lnTo>
                  <a:pt x="703035" y="430516"/>
                </a:lnTo>
                <a:lnTo>
                  <a:pt x="703035" y="70715"/>
                </a:lnTo>
                <a:lnTo>
                  <a:pt x="773621" y="70715"/>
                </a:lnTo>
                <a:lnTo>
                  <a:pt x="773621" y="430516"/>
                </a:lnTo>
                <a:close/>
              </a:path>
              <a:path w="774064" h="701675">
                <a:moveTo>
                  <a:pt x="437349" y="347637"/>
                </a:moveTo>
                <a:lnTo>
                  <a:pt x="134395" y="347637"/>
                </a:lnTo>
                <a:lnTo>
                  <a:pt x="175617" y="334342"/>
                </a:lnTo>
                <a:lnTo>
                  <a:pt x="358576" y="334342"/>
                </a:lnTo>
                <a:lnTo>
                  <a:pt x="334859" y="315346"/>
                </a:lnTo>
                <a:lnTo>
                  <a:pt x="317050" y="291312"/>
                </a:lnTo>
                <a:lnTo>
                  <a:pt x="305880" y="263554"/>
                </a:lnTo>
                <a:lnTo>
                  <a:pt x="302079" y="233389"/>
                </a:lnTo>
                <a:lnTo>
                  <a:pt x="311506" y="187736"/>
                </a:lnTo>
                <a:lnTo>
                  <a:pt x="336796" y="150535"/>
                </a:lnTo>
                <a:lnTo>
                  <a:pt x="374162" y="125548"/>
                </a:lnTo>
                <a:lnTo>
                  <a:pt x="419816" y="116539"/>
                </a:lnTo>
                <a:lnTo>
                  <a:pt x="465380" y="125983"/>
                </a:lnTo>
                <a:lnTo>
                  <a:pt x="502504" y="151320"/>
                </a:lnTo>
                <a:lnTo>
                  <a:pt x="527189" y="188386"/>
                </a:lnTo>
                <a:lnTo>
                  <a:pt x="418432" y="188386"/>
                </a:lnTo>
                <a:lnTo>
                  <a:pt x="400521" y="192010"/>
                </a:lnTo>
                <a:lnTo>
                  <a:pt x="385892" y="201892"/>
                </a:lnTo>
                <a:lnTo>
                  <a:pt x="376028" y="216548"/>
                </a:lnTo>
                <a:lnTo>
                  <a:pt x="372411" y="234492"/>
                </a:lnTo>
                <a:lnTo>
                  <a:pt x="376107" y="252392"/>
                </a:lnTo>
                <a:lnTo>
                  <a:pt x="385977" y="267018"/>
                </a:lnTo>
                <a:lnTo>
                  <a:pt x="400569" y="276907"/>
                </a:lnTo>
                <a:lnTo>
                  <a:pt x="418432" y="280599"/>
                </a:lnTo>
                <a:lnTo>
                  <a:pt x="526693" y="280599"/>
                </a:lnTo>
                <a:lnTo>
                  <a:pt x="501731" y="317321"/>
                </a:lnTo>
                <a:lnTo>
                  <a:pt x="464368" y="342305"/>
                </a:lnTo>
                <a:lnTo>
                  <a:pt x="437349" y="347637"/>
                </a:lnTo>
                <a:close/>
              </a:path>
              <a:path w="774064" h="701675">
                <a:moveTo>
                  <a:pt x="526693" y="280599"/>
                </a:moveTo>
                <a:lnTo>
                  <a:pt x="418432" y="280599"/>
                </a:lnTo>
                <a:lnTo>
                  <a:pt x="436344" y="276974"/>
                </a:lnTo>
                <a:lnTo>
                  <a:pt x="450973" y="267092"/>
                </a:lnTo>
                <a:lnTo>
                  <a:pt x="460837" y="252436"/>
                </a:lnTo>
                <a:lnTo>
                  <a:pt x="464454" y="234492"/>
                </a:lnTo>
                <a:lnTo>
                  <a:pt x="460837" y="216548"/>
                </a:lnTo>
                <a:lnTo>
                  <a:pt x="450973" y="201892"/>
                </a:lnTo>
                <a:lnTo>
                  <a:pt x="436344" y="192010"/>
                </a:lnTo>
                <a:lnTo>
                  <a:pt x="418432" y="188386"/>
                </a:lnTo>
                <a:lnTo>
                  <a:pt x="527189" y="188386"/>
                </a:lnTo>
                <a:lnTo>
                  <a:pt x="527435" y="188755"/>
                </a:lnTo>
                <a:lnTo>
                  <a:pt x="536424" y="234492"/>
                </a:lnTo>
                <a:lnTo>
                  <a:pt x="527013" y="280128"/>
                </a:lnTo>
                <a:lnTo>
                  <a:pt x="526693" y="280599"/>
                </a:lnTo>
                <a:close/>
              </a:path>
              <a:path w="774064" h="701675">
                <a:moveTo>
                  <a:pt x="773621" y="445705"/>
                </a:moveTo>
                <a:lnTo>
                  <a:pt x="361117" y="445705"/>
                </a:lnTo>
                <a:lnTo>
                  <a:pt x="366735" y="444093"/>
                </a:lnTo>
                <a:lnTo>
                  <a:pt x="371281" y="440699"/>
                </a:lnTo>
                <a:lnTo>
                  <a:pt x="374697" y="435805"/>
                </a:lnTo>
                <a:lnTo>
                  <a:pt x="376312" y="430516"/>
                </a:lnTo>
                <a:lnTo>
                  <a:pt x="376363" y="424010"/>
                </a:lnTo>
                <a:lnTo>
                  <a:pt x="376307" y="419342"/>
                </a:lnTo>
                <a:lnTo>
                  <a:pt x="355470" y="404209"/>
                </a:lnTo>
                <a:lnTo>
                  <a:pt x="442792" y="404209"/>
                </a:lnTo>
                <a:lnTo>
                  <a:pt x="445142" y="420672"/>
                </a:lnTo>
                <a:lnTo>
                  <a:pt x="445255" y="430516"/>
                </a:lnTo>
                <a:lnTo>
                  <a:pt x="773621" y="430516"/>
                </a:lnTo>
                <a:lnTo>
                  <a:pt x="773621" y="445705"/>
                </a:lnTo>
                <a:close/>
              </a:path>
              <a:path w="774064" h="701675">
                <a:moveTo>
                  <a:pt x="352929" y="517354"/>
                </a:moveTo>
                <a:lnTo>
                  <a:pt x="197640" y="517354"/>
                </a:lnTo>
                <a:lnTo>
                  <a:pt x="197640" y="445224"/>
                </a:lnTo>
                <a:lnTo>
                  <a:pt x="355470" y="445224"/>
                </a:lnTo>
                <a:lnTo>
                  <a:pt x="361117" y="445705"/>
                </a:lnTo>
                <a:lnTo>
                  <a:pt x="773621" y="445705"/>
                </a:lnTo>
                <a:lnTo>
                  <a:pt x="773621" y="500382"/>
                </a:lnTo>
                <a:lnTo>
                  <a:pt x="674518" y="500382"/>
                </a:lnTo>
                <a:lnTo>
                  <a:pt x="672894" y="501514"/>
                </a:lnTo>
                <a:lnTo>
                  <a:pt x="407703" y="501514"/>
                </a:lnTo>
                <a:lnTo>
                  <a:pt x="395067" y="508667"/>
                </a:lnTo>
                <a:lnTo>
                  <a:pt x="381555" y="513741"/>
                </a:lnTo>
                <a:lnTo>
                  <a:pt x="367423" y="516661"/>
                </a:lnTo>
                <a:lnTo>
                  <a:pt x="352929" y="517354"/>
                </a:lnTo>
                <a:close/>
              </a:path>
              <a:path w="774064" h="701675">
                <a:moveTo>
                  <a:pt x="386245" y="701215"/>
                </a:moveTo>
                <a:lnTo>
                  <a:pt x="14117" y="701215"/>
                </a:lnTo>
                <a:lnTo>
                  <a:pt x="14117" y="630499"/>
                </a:lnTo>
                <a:lnTo>
                  <a:pt x="363940" y="630499"/>
                </a:lnTo>
                <a:lnTo>
                  <a:pt x="548875" y="501514"/>
                </a:lnTo>
                <a:lnTo>
                  <a:pt x="672894" y="501514"/>
                </a:lnTo>
                <a:lnTo>
                  <a:pt x="386245" y="701215"/>
                </a:lnTo>
                <a:close/>
              </a:path>
            </a:pathLst>
          </a:custGeom>
          <a:solidFill>
            <a:srgbClr val="FFFFFC"/>
          </a:solidFill>
        </p:spPr>
        <p:txBody>
          <a:bodyPr wrap="square" lIns="0" tIns="0" rIns="0" bIns="0" rtlCol="0"/>
          <a:lstStyle/>
          <a:p>
            <a:endParaRPr/>
          </a:p>
        </p:txBody>
      </p:sp>
      <p:sp>
        <p:nvSpPr>
          <p:cNvPr id="10" name="object 10"/>
          <p:cNvSpPr/>
          <p:nvPr/>
        </p:nvSpPr>
        <p:spPr>
          <a:xfrm>
            <a:off x="4696205" y="1663445"/>
            <a:ext cx="1915160" cy="3235960"/>
          </a:xfrm>
          <a:custGeom>
            <a:avLst/>
            <a:gdLst/>
            <a:ahLst/>
            <a:cxnLst/>
            <a:rect l="l" t="t" r="r" b="b"/>
            <a:pathLst>
              <a:path w="1915159" h="3235960">
                <a:moveTo>
                  <a:pt x="1914905" y="0"/>
                </a:moveTo>
                <a:lnTo>
                  <a:pt x="0" y="0"/>
                </a:lnTo>
                <a:lnTo>
                  <a:pt x="0" y="3235452"/>
                </a:lnTo>
                <a:lnTo>
                  <a:pt x="1914905" y="3235452"/>
                </a:lnTo>
                <a:lnTo>
                  <a:pt x="1914905" y="0"/>
                </a:lnTo>
                <a:close/>
              </a:path>
            </a:pathLst>
          </a:custGeom>
          <a:solidFill>
            <a:srgbClr val="0000C1"/>
          </a:solidFill>
        </p:spPr>
        <p:txBody>
          <a:bodyPr wrap="square" lIns="0" tIns="0" rIns="0" bIns="0" rtlCol="0"/>
          <a:lstStyle/>
          <a:p>
            <a:endParaRPr/>
          </a:p>
        </p:txBody>
      </p:sp>
      <p:sp>
        <p:nvSpPr>
          <p:cNvPr id="11" name="object 11"/>
          <p:cNvSpPr txBox="1"/>
          <p:nvPr/>
        </p:nvSpPr>
        <p:spPr>
          <a:xfrm>
            <a:off x="4696205" y="1663445"/>
            <a:ext cx="1915160" cy="3235960"/>
          </a:xfrm>
          <a:prstGeom prst="rect">
            <a:avLst/>
          </a:prstGeom>
        </p:spPr>
        <p:txBody>
          <a:bodyPr vert="horz" wrap="square" lIns="0" tIns="266700" rIns="0" bIns="0" rtlCol="0">
            <a:spAutoFit/>
          </a:bodyPr>
          <a:lstStyle/>
          <a:p>
            <a:pPr marL="182880" marR="370205">
              <a:lnSpc>
                <a:spcPct val="100000"/>
              </a:lnSpc>
              <a:spcBef>
                <a:spcPts val="2100"/>
              </a:spcBef>
            </a:pPr>
            <a:r>
              <a:rPr sz="2200" b="1" spc="-10" dirty="0">
                <a:solidFill>
                  <a:srgbClr val="FFFFFC"/>
                </a:solidFill>
                <a:latin typeface="Arial"/>
                <a:cs typeface="Arial"/>
              </a:rPr>
              <a:t>Multiple </a:t>
            </a:r>
            <a:r>
              <a:rPr sz="2200" spc="-10" dirty="0">
                <a:solidFill>
                  <a:srgbClr val="FFFFFC"/>
                </a:solidFill>
                <a:latin typeface="Arial"/>
                <a:cs typeface="Arial"/>
              </a:rPr>
              <a:t>investment choices</a:t>
            </a:r>
            <a:endParaRPr sz="2200">
              <a:latin typeface="Arial"/>
              <a:cs typeface="Arial"/>
            </a:endParaRPr>
          </a:p>
        </p:txBody>
      </p:sp>
      <p:sp>
        <p:nvSpPr>
          <p:cNvPr id="12" name="object 12"/>
          <p:cNvSpPr/>
          <p:nvPr/>
        </p:nvSpPr>
        <p:spPr>
          <a:xfrm>
            <a:off x="5799388" y="4161501"/>
            <a:ext cx="760730" cy="762635"/>
          </a:xfrm>
          <a:custGeom>
            <a:avLst/>
            <a:gdLst/>
            <a:ahLst/>
            <a:cxnLst/>
            <a:rect l="l" t="t" r="r" b="b"/>
            <a:pathLst>
              <a:path w="760729" h="762635">
                <a:moveTo>
                  <a:pt x="380316" y="762030"/>
                </a:moveTo>
                <a:lnTo>
                  <a:pt x="332612" y="759061"/>
                </a:lnTo>
                <a:lnTo>
                  <a:pt x="286675" y="750393"/>
                </a:lnTo>
                <a:lnTo>
                  <a:pt x="242862" y="736382"/>
                </a:lnTo>
                <a:lnTo>
                  <a:pt x="201531" y="717386"/>
                </a:lnTo>
                <a:lnTo>
                  <a:pt x="163036" y="693763"/>
                </a:lnTo>
                <a:lnTo>
                  <a:pt x="127736" y="665868"/>
                </a:lnTo>
                <a:lnTo>
                  <a:pt x="95985" y="634059"/>
                </a:lnTo>
                <a:lnTo>
                  <a:pt x="68142" y="598693"/>
                </a:lnTo>
                <a:lnTo>
                  <a:pt x="44561" y="560128"/>
                </a:lnTo>
                <a:lnTo>
                  <a:pt x="25600" y="518721"/>
                </a:lnTo>
                <a:lnTo>
                  <a:pt x="11615" y="474828"/>
                </a:lnTo>
                <a:lnTo>
                  <a:pt x="2963" y="428807"/>
                </a:lnTo>
                <a:lnTo>
                  <a:pt x="0" y="381015"/>
                </a:lnTo>
                <a:lnTo>
                  <a:pt x="2899" y="334257"/>
                </a:lnTo>
                <a:lnTo>
                  <a:pt x="11615" y="287201"/>
                </a:lnTo>
                <a:lnTo>
                  <a:pt x="25600" y="243308"/>
                </a:lnTo>
                <a:lnTo>
                  <a:pt x="44561" y="201901"/>
                </a:lnTo>
                <a:lnTo>
                  <a:pt x="68196" y="163267"/>
                </a:lnTo>
                <a:lnTo>
                  <a:pt x="96017" y="127939"/>
                </a:lnTo>
                <a:lnTo>
                  <a:pt x="127736" y="96162"/>
                </a:lnTo>
                <a:lnTo>
                  <a:pt x="163036" y="68267"/>
                </a:lnTo>
                <a:lnTo>
                  <a:pt x="201531" y="44643"/>
                </a:lnTo>
                <a:lnTo>
                  <a:pt x="242862" y="25647"/>
                </a:lnTo>
                <a:lnTo>
                  <a:pt x="286675" y="11637"/>
                </a:lnTo>
                <a:lnTo>
                  <a:pt x="332612" y="2968"/>
                </a:lnTo>
                <a:lnTo>
                  <a:pt x="380316" y="0"/>
                </a:lnTo>
                <a:lnTo>
                  <a:pt x="427982" y="3000"/>
                </a:lnTo>
                <a:lnTo>
                  <a:pt x="473883" y="11685"/>
                </a:lnTo>
                <a:lnTo>
                  <a:pt x="517662" y="25699"/>
                </a:lnTo>
                <a:lnTo>
                  <a:pt x="558965" y="44688"/>
                </a:lnTo>
                <a:lnTo>
                  <a:pt x="597437" y="68294"/>
                </a:lnTo>
                <a:lnTo>
                  <a:pt x="603009" y="72695"/>
                </a:lnTo>
                <a:lnTo>
                  <a:pt x="345023" y="72695"/>
                </a:lnTo>
                <a:lnTo>
                  <a:pt x="299314" y="81419"/>
                </a:lnTo>
                <a:lnTo>
                  <a:pt x="256372" y="96473"/>
                </a:lnTo>
                <a:lnTo>
                  <a:pt x="216675" y="117324"/>
                </a:lnTo>
                <a:lnTo>
                  <a:pt x="180701" y="143439"/>
                </a:lnTo>
                <a:lnTo>
                  <a:pt x="148925" y="174281"/>
                </a:lnTo>
                <a:lnTo>
                  <a:pt x="121826" y="209319"/>
                </a:lnTo>
                <a:lnTo>
                  <a:pt x="99881" y="248017"/>
                </a:lnTo>
                <a:lnTo>
                  <a:pt x="83566" y="289841"/>
                </a:lnTo>
                <a:lnTo>
                  <a:pt x="73359" y="334257"/>
                </a:lnTo>
                <a:lnTo>
                  <a:pt x="69738" y="380732"/>
                </a:lnTo>
                <a:lnTo>
                  <a:pt x="74728" y="434853"/>
                </a:lnTo>
                <a:lnTo>
                  <a:pt x="88902" y="486893"/>
                </a:lnTo>
                <a:lnTo>
                  <a:pt x="111833" y="535693"/>
                </a:lnTo>
                <a:lnTo>
                  <a:pt x="143091" y="580093"/>
                </a:lnTo>
                <a:lnTo>
                  <a:pt x="175292" y="613040"/>
                </a:lnTo>
                <a:lnTo>
                  <a:pt x="211040" y="640236"/>
                </a:lnTo>
                <a:lnTo>
                  <a:pt x="249661" y="661626"/>
                </a:lnTo>
                <a:lnTo>
                  <a:pt x="290476" y="677154"/>
                </a:lnTo>
                <a:lnTo>
                  <a:pt x="332809" y="686761"/>
                </a:lnTo>
                <a:lnTo>
                  <a:pt x="375983" y="690392"/>
                </a:lnTo>
                <a:lnTo>
                  <a:pt x="601861" y="690392"/>
                </a:lnTo>
                <a:lnTo>
                  <a:pt x="597596" y="693763"/>
                </a:lnTo>
                <a:lnTo>
                  <a:pt x="559101" y="717386"/>
                </a:lnTo>
                <a:lnTo>
                  <a:pt x="517770" y="736382"/>
                </a:lnTo>
                <a:lnTo>
                  <a:pt x="473957" y="750393"/>
                </a:lnTo>
                <a:lnTo>
                  <a:pt x="428021" y="759061"/>
                </a:lnTo>
                <a:lnTo>
                  <a:pt x="380316" y="762030"/>
                </a:lnTo>
                <a:close/>
              </a:path>
              <a:path w="760729" h="762635">
                <a:moveTo>
                  <a:pt x="601861" y="690392"/>
                </a:moveTo>
                <a:lnTo>
                  <a:pt x="375983" y="690392"/>
                </a:lnTo>
                <a:lnTo>
                  <a:pt x="419322" y="687990"/>
                </a:lnTo>
                <a:lnTo>
                  <a:pt x="462147" y="679499"/>
                </a:lnTo>
                <a:lnTo>
                  <a:pt x="503784" y="664862"/>
                </a:lnTo>
                <a:lnTo>
                  <a:pt x="543553" y="644021"/>
                </a:lnTo>
                <a:lnTo>
                  <a:pt x="580780" y="616922"/>
                </a:lnTo>
                <a:lnTo>
                  <a:pt x="345023" y="396006"/>
                </a:lnTo>
                <a:lnTo>
                  <a:pt x="345023" y="72695"/>
                </a:lnTo>
                <a:lnTo>
                  <a:pt x="415609" y="72695"/>
                </a:lnTo>
                <a:lnTo>
                  <a:pt x="415609" y="345374"/>
                </a:lnTo>
                <a:lnTo>
                  <a:pt x="758391" y="345374"/>
                </a:lnTo>
                <a:lnTo>
                  <a:pt x="760633" y="380732"/>
                </a:lnTo>
                <a:lnTo>
                  <a:pt x="760633" y="381015"/>
                </a:lnTo>
                <a:lnTo>
                  <a:pt x="758458" y="416090"/>
                </a:lnTo>
                <a:lnTo>
                  <a:pt x="469819" y="416090"/>
                </a:lnTo>
                <a:lnTo>
                  <a:pt x="629343" y="565441"/>
                </a:lnTo>
                <a:lnTo>
                  <a:pt x="712823" y="565441"/>
                </a:lnTo>
                <a:lnTo>
                  <a:pt x="692491" y="598693"/>
                </a:lnTo>
                <a:lnTo>
                  <a:pt x="664647" y="634059"/>
                </a:lnTo>
                <a:lnTo>
                  <a:pt x="632896" y="665868"/>
                </a:lnTo>
                <a:lnTo>
                  <a:pt x="601861" y="690392"/>
                </a:lnTo>
                <a:close/>
              </a:path>
              <a:path w="760729" h="762635">
                <a:moveTo>
                  <a:pt x="758391" y="345374"/>
                </a:moveTo>
                <a:lnTo>
                  <a:pt x="688070" y="345374"/>
                </a:lnTo>
                <a:lnTo>
                  <a:pt x="678999" y="298869"/>
                </a:lnTo>
                <a:lnTo>
                  <a:pt x="663364" y="255151"/>
                </a:lnTo>
                <a:lnTo>
                  <a:pt x="641708" y="214763"/>
                </a:lnTo>
                <a:lnTo>
                  <a:pt x="614570" y="178246"/>
                </a:lnTo>
                <a:lnTo>
                  <a:pt x="582492" y="146143"/>
                </a:lnTo>
                <a:lnTo>
                  <a:pt x="546016" y="118994"/>
                </a:lnTo>
                <a:lnTo>
                  <a:pt x="505683" y="97342"/>
                </a:lnTo>
                <a:lnTo>
                  <a:pt x="462033" y="81729"/>
                </a:lnTo>
                <a:lnTo>
                  <a:pt x="415609" y="72695"/>
                </a:lnTo>
                <a:lnTo>
                  <a:pt x="603009" y="72695"/>
                </a:lnTo>
                <a:lnTo>
                  <a:pt x="664488" y="127970"/>
                </a:lnTo>
                <a:lnTo>
                  <a:pt x="692351" y="163336"/>
                </a:lnTo>
                <a:lnTo>
                  <a:pt x="715900" y="201790"/>
                </a:lnTo>
                <a:lnTo>
                  <a:pt x="734884" y="243154"/>
                </a:lnTo>
                <a:lnTo>
                  <a:pt x="748904" y="287003"/>
                </a:lnTo>
                <a:lnTo>
                  <a:pt x="757606" y="332981"/>
                </a:lnTo>
                <a:lnTo>
                  <a:pt x="758391" y="345374"/>
                </a:lnTo>
                <a:close/>
              </a:path>
              <a:path w="760729" h="762635">
                <a:moveTo>
                  <a:pt x="712823" y="565441"/>
                </a:moveTo>
                <a:lnTo>
                  <a:pt x="629343" y="565441"/>
                </a:lnTo>
                <a:lnTo>
                  <a:pt x="651328" y="531265"/>
                </a:lnTo>
                <a:lnTo>
                  <a:pt x="668575" y="494658"/>
                </a:lnTo>
                <a:lnTo>
                  <a:pt x="680887" y="456104"/>
                </a:lnTo>
                <a:lnTo>
                  <a:pt x="688070" y="416090"/>
                </a:lnTo>
                <a:lnTo>
                  <a:pt x="758458" y="416090"/>
                </a:lnTo>
                <a:lnTo>
                  <a:pt x="757669" y="428807"/>
                </a:lnTo>
                <a:lnTo>
                  <a:pt x="749017" y="474828"/>
                </a:lnTo>
                <a:lnTo>
                  <a:pt x="735032" y="518721"/>
                </a:lnTo>
                <a:lnTo>
                  <a:pt x="716071" y="560128"/>
                </a:lnTo>
                <a:lnTo>
                  <a:pt x="712823" y="565441"/>
                </a:lnTo>
                <a:close/>
              </a:path>
            </a:pathLst>
          </a:custGeom>
          <a:solidFill>
            <a:srgbClr val="FFFFFC"/>
          </a:solidFill>
        </p:spPr>
        <p:txBody>
          <a:bodyPr wrap="square" lIns="0" tIns="0" rIns="0" bIns="0" rtlCol="0"/>
          <a:lstStyle/>
          <a:p>
            <a:endParaRPr/>
          </a:p>
        </p:txBody>
      </p:sp>
      <p:sp>
        <p:nvSpPr>
          <p:cNvPr id="13" name="object 13"/>
          <p:cNvSpPr/>
          <p:nvPr/>
        </p:nvSpPr>
        <p:spPr>
          <a:xfrm>
            <a:off x="6843521" y="1663445"/>
            <a:ext cx="1915160" cy="3235960"/>
          </a:xfrm>
          <a:custGeom>
            <a:avLst/>
            <a:gdLst/>
            <a:ahLst/>
            <a:cxnLst/>
            <a:rect l="l" t="t" r="r" b="b"/>
            <a:pathLst>
              <a:path w="1915159" h="3235960">
                <a:moveTo>
                  <a:pt x="1914905" y="0"/>
                </a:moveTo>
                <a:lnTo>
                  <a:pt x="0" y="0"/>
                </a:lnTo>
                <a:lnTo>
                  <a:pt x="0" y="3235452"/>
                </a:lnTo>
                <a:lnTo>
                  <a:pt x="1914905" y="3235452"/>
                </a:lnTo>
                <a:lnTo>
                  <a:pt x="1914905" y="0"/>
                </a:lnTo>
                <a:close/>
              </a:path>
            </a:pathLst>
          </a:custGeom>
          <a:solidFill>
            <a:srgbClr val="0000C1"/>
          </a:solidFill>
        </p:spPr>
        <p:txBody>
          <a:bodyPr wrap="square" lIns="0" tIns="0" rIns="0" bIns="0" rtlCol="0"/>
          <a:lstStyle/>
          <a:p>
            <a:endParaRPr/>
          </a:p>
        </p:txBody>
      </p:sp>
      <p:sp>
        <p:nvSpPr>
          <p:cNvPr id="14" name="object 14"/>
          <p:cNvSpPr txBox="1"/>
          <p:nvPr/>
        </p:nvSpPr>
        <p:spPr>
          <a:xfrm>
            <a:off x="6843521" y="1663445"/>
            <a:ext cx="1915160" cy="3235960"/>
          </a:xfrm>
          <a:prstGeom prst="rect">
            <a:avLst/>
          </a:prstGeom>
        </p:spPr>
        <p:txBody>
          <a:bodyPr vert="horz" wrap="square" lIns="0" tIns="266700" rIns="0" bIns="0" rtlCol="0">
            <a:spAutoFit/>
          </a:bodyPr>
          <a:lstStyle/>
          <a:p>
            <a:pPr marL="182880" marR="292735">
              <a:lnSpc>
                <a:spcPct val="100000"/>
              </a:lnSpc>
              <a:spcBef>
                <a:spcPts val="2100"/>
              </a:spcBef>
            </a:pPr>
            <a:r>
              <a:rPr sz="2200" b="1" spc="-10" dirty="0">
                <a:solidFill>
                  <a:srgbClr val="FFFFFC"/>
                </a:solidFill>
                <a:latin typeface="Arial"/>
                <a:cs typeface="Arial"/>
              </a:rPr>
              <a:t>Flexibility </a:t>
            </a:r>
            <a:r>
              <a:rPr sz="2200" dirty="0">
                <a:solidFill>
                  <a:srgbClr val="FFFFFC"/>
                </a:solidFill>
                <a:latin typeface="Arial"/>
                <a:cs typeface="Arial"/>
              </a:rPr>
              <a:t>for</a:t>
            </a:r>
            <a:r>
              <a:rPr sz="2200" spc="5" dirty="0">
                <a:solidFill>
                  <a:srgbClr val="FFFFFC"/>
                </a:solidFill>
                <a:latin typeface="Arial"/>
                <a:cs typeface="Arial"/>
              </a:rPr>
              <a:t> </a:t>
            </a:r>
            <a:r>
              <a:rPr sz="2200" spc="-50" dirty="0">
                <a:solidFill>
                  <a:srgbClr val="FFFFFC"/>
                </a:solidFill>
                <a:latin typeface="Arial"/>
                <a:cs typeface="Arial"/>
              </a:rPr>
              <a:t>a</a:t>
            </a:r>
            <a:r>
              <a:rPr sz="2200" spc="550" dirty="0">
                <a:solidFill>
                  <a:srgbClr val="FFFFFC"/>
                </a:solidFill>
                <a:latin typeface="Arial"/>
                <a:cs typeface="Arial"/>
              </a:rPr>
              <a:t> </a:t>
            </a:r>
            <a:r>
              <a:rPr sz="2200" dirty="0">
                <a:solidFill>
                  <a:srgbClr val="FFFFFC"/>
                </a:solidFill>
                <a:latin typeface="Arial"/>
                <a:cs typeface="Arial"/>
              </a:rPr>
              <a:t>variety</a:t>
            </a:r>
            <a:r>
              <a:rPr sz="2200" spc="-10" dirty="0">
                <a:solidFill>
                  <a:srgbClr val="FFFFFC"/>
                </a:solidFill>
                <a:latin typeface="Arial"/>
                <a:cs typeface="Arial"/>
              </a:rPr>
              <a:t> </a:t>
            </a:r>
            <a:r>
              <a:rPr sz="2200" spc="-25" dirty="0">
                <a:solidFill>
                  <a:srgbClr val="FFFFFC"/>
                </a:solidFill>
                <a:latin typeface="Arial"/>
                <a:cs typeface="Arial"/>
              </a:rPr>
              <a:t>of </a:t>
            </a:r>
            <a:r>
              <a:rPr sz="2200" spc="-10" dirty="0">
                <a:solidFill>
                  <a:srgbClr val="FFFFFC"/>
                </a:solidFill>
                <a:latin typeface="Arial"/>
                <a:cs typeface="Arial"/>
              </a:rPr>
              <a:t>educational choices¹</a:t>
            </a:r>
            <a:endParaRPr sz="2200">
              <a:latin typeface="Arial"/>
              <a:cs typeface="Arial"/>
            </a:endParaRPr>
          </a:p>
        </p:txBody>
      </p:sp>
      <p:sp>
        <p:nvSpPr>
          <p:cNvPr id="15" name="object 15"/>
          <p:cNvSpPr/>
          <p:nvPr/>
        </p:nvSpPr>
        <p:spPr>
          <a:xfrm>
            <a:off x="8064703" y="4162170"/>
            <a:ext cx="584835" cy="762635"/>
          </a:xfrm>
          <a:custGeom>
            <a:avLst/>
            <a:gdLst/>
            <a:ahLst/>
            <a:cxnLst/>
            <a:rect l="l" t="t" r="r" b="b"/>
            <a:pathLst>
              <a:path w="584834" h="762635">
                <a:moveTo>
                  <a:pt x="508622" y="204381"/>
                </a:moveTo>
                <a:lnTo>
                  <a:pt x="500507" y="157086"/>
                </a:lnTo>
                <a:lnTo>
                  <a:pt x="481876" y="112064"/>
                </a:lnTo>
                <a:lnTo>
                  <a:pt x="452628" y="71158"/>
                </a:lnTo>
                <a:lnTo>
                  <a:pt x="414870" y="37985"/>
                </a:lnTo>
                <a:lnTo>
                  <a:pt x="371995" y="15011"/>
                </a:lnTo>
                <a:lnTo>
                  <a:pt x="325843" y="2324"/>
                </a:lnTo>
                <a:lnTo>
                  <a:pt x="278257" y="0"/>
                </a:lnTo>
                <a:lnTo>
                  <a:pt x="231101" y="8140"/>
                </a:lnTo>
                <a:lnTo>
                  <a:pt x="186194" y="26835"/>
                </a:lnTo>
                <a:lnTo>
                  <a:pt x="145402" y="56159"/>
                </a:lnTo>
                <a:lnTo>
                  <a:pt x="112318" y="94030"/>
                </a:lnTo>
                <a:lnTo>
                  <a:pt x="89395" y="137020"/>
                </a:lnTo>
                <a:lnTo>
                  <a:pt x="76733" y="183286"/>
                </a:lnTo>
                <a:lnTo>
                  <a:pt x="74409" y="230987"/>
                </a:lnTo>
                <a:lnTo>
                  <a:pt x="82524" y="278269"/>
                </a:lnTo>
                <a:lnTo>
                  <a:pt x="101168" y="323291"/>
                </a:lnTo>
                <a:lnTo>
                  <a:pt x="130416" y="364197"/>
                </a:lnTo>
                <a:lnTo>
                  <a:pt x="140182" y="374472"/>
                </a:lnTo>
                <a:lnTo>
                  <a:pt x="145402" y="379222"/>
                </a:lnTo>
                <a:lnTo>
                  <a:pt x="145402" y="233553"/>
                </a:lnTo>
                <a:lnTo>
                  <a:pt x="147878" y="186423"/>
                </a:lnTo>
                <a:lnTo>
                  <a:pt x="164299" y="143967"/>
                </a:lnTo>
                <a:lnTo>
                  <a:pt x="192519" y="108826"/>
                </a:lnTo>
                <a:lnTo>
                  <a:pt x="230403" y="83693"/>
                </a:lnTo>
                <a:lnTo>
                  <a:pt x="275780" y="71234"/>
                </a:lnTo>
                <a:lnTo>
                  <a:pt x="322770" y="73710"/>
                </a:lnTo>
                <a:lnTo>
                  <a:pt x="365125" y="90170"/>
                </a:lnTo>
                <a:lnTo>
                  <a:pt x="400164" y="118478"/>
                </a:lnTo>
                <a:lnTo>
                  <a:pt x="425234" y="156451"/>
                </a:lnTo>
                <a:lnTo>
                  <a:pt x="437654" y="201955"/>
                </a:lnTo>
                <a:lnTo>
                  <a:pt x="438492" y="217754"/>
                </a:lnTo>
                <a:lnTo>
                  <a:pt x="437654" y="233553"/>
                </a:lnTo>
                <a:lnTo>
                  <a:pt x="437654" y="379222"/>
                </a:lnTo>
                <a:lnTo>
                  <a:pt x="470725" y="341350"/>
                </a:lnTo>
                <a:lnTo>
                  <a:pt x="493649" y="298361"/>
                </a:lnTo>
                <a:lnTo>
                  <a:pt x="506310" y="252082"/>
                </a:lnTo>
                <a:lnTo>
                  <a:pt x="508622" y="204381"/>
                </a:lnTo>
                <a:close/>
              </a:path>
              <a:path w="584834" h="762635">
                <a:moveTo>
                  <a:pt x="584631" y="525183"/>
                </a:moveTo>
                <a:lnTo>
                  <a:pt x="515797" y="475399"/>
                </a:lnTo>
                <a:lnTo>
                  <a:pt x="395338" y="388277"/>
                </a:lnTo>
                <a:lnTo>
                  <a:pt x="395338" y="230149"/>
                </a:lnTo>
                <a:lnTo>
                  <a:pt x="387172" y="189636"/>
                </a:lnTo>
                <a:lnTo>
                  <a:pt x="364921" y="156552"/>
                </a:lnTo>
                <a:lnTo>
                  <a:pt x="331927" y="134239"/>
                </a:lnTo>
                <a:lnTo>
                  <a:pt x="291528" y="126060"/>
                </a:lnTo>
                <a:lnTo>
                  <a:pt x="251117" y="134239"/>
                </a:lnTo>
                <a:lnTo>
                  <a:pt x="218122" y="156552"/>
                </a:lnTo>
                <a:lnTo>
                  <a:pt x="195872" y="189636"/>
                </a:lnTo>
                <a:lnTo>
                  <a:pt x="187706" y="230149"/>
                </a:lnTo>
                <a:lnTo>
                  <a:pt x="187706" y="531685"/>
                </a:lnTo>
                <a:lnTo>
                  <a:pt x="166839" y="511594"/>
                </a:lnTo>
                <a:lnTo>
                  <a:pt x="132740" y="491299"/>
                </a:lnTo>
                <a:lnTo>
                  <a:pt x="94843" y="485863"/>
                </a:lnTo>
                <a:lnTo>
                  <a:pt x="57670" y="495071"/>
                </a:lnTo>
                <a:lnTo>
                  <a:pt x="25781" y="518706"/>
                </a:lnTo>
                <a:lnTo>
                  <a:pt x="6438" y="550430"/>
                </a:lnTo>
                <a:lnTo>
                  <a:pt x="0" y="585876"/>
                </a:lnTo>
                <a:lnTo>
                  <a:pt x="6438" y="621322"/>
                </a:lnTo>
                <a:lnTo>
                  <a:pt x="25781" y="653034"/>
                </a:lnTo>
                <a:lnTo>
                  <a:pt x="133832" y="762495"/>
                </a:lnTo>
                <a:lnTo>
                  <a:pt x="184048" y="712711"/>
                </a:lnTo>
                <a:lnTo>
                  <a:pt x="75438" y="603808"/>
                </a:lnTo>
                <a:lnTo>
                  <a:pt x="68872" y="594702"/>
                </a:lnTo>
                <a:lnTo>
                  <a:pt x="66382" y="584161"/>
                </a:lnTo>
                <a:lnTo>
                  <a:pt x="68021" y="573443"/>
                </a:lnTo>
                <a:lnTo>
                  <a:pt x="73825" y="563841"/>
                </a:lnTo>
                <a:lnTo>
                  <a:pt x="96583" y="553440"/>
                </a:lnTo>
                <a:lnTo>
                  <a:pt x="107835" y="555625"/>
                </a:lnTo>
                <a:lnTo>
                  <a:pt x="117754" y="562229"/>
                </a:lnTo>
                <a:lnTo>
                  <a:pt x="258800" y="696595"/>
                </a:lnTo>
                <a:lnTo>
                  <a:pt x="258800" y="553440"/>
                </a:lnTo>
                <a:lnTo>
                  <a:pt x="258800" y="531685"/>
                </a:lnTo>
                <a:lnTo>
                  <a:pt x="258800" y="230149"/>
                </a:lnTo>
                <a:lnTo>
                  <a:pt x="261416" y="217157"/>
                </a:lnTo>
                <a:lnTo>
                  <a:pt x="268541" y="206552"/>
                </a:lnTo>
                <a:lnTo>
                  <a:pt x="279133" y="199402"/>
                </a:lnTo>
                <a:lnTo>
                  <a:pt x="292087" y="196773"/>
                </a:lnTo>
                <a:lnTo>
                  <a:pt x="305054" y="199402"/>
                </a:lnTo>
                <a:lnTo>
                  <a:pt x="315633" y="206552"/>
                </a:lnTo>
                <a:lnTo>
                  <a:pt x="322757" y="217157"/>
                </a:lnTo>
                <a:lnTo>
                  <a:pt x="325374" y="230149"/>
                </a:lnTo>
                <a:lnTo>
                  <a:pt x="325374" y="528853"/>
                </a:lnTo>
                <a:lnTo>
                  <a:pt x="395897" y="528853"/>
                </a:lnTo>
                <a:lnTo>
                  <a:pt x="395897" y="475399"/>
                </a:lnTo>
                <a:lnTo>
                  <a:pt x="514096" y="560247"/>
                </a:lnTo>
                <a:lnTo>
                  <a:pt x="514096" y="761644"/>
                </a:lnTo>
                <a:lnTo>
                  <a:pt x="584631" y="761644"/>
                </a:lnTo>
                <a:lnTo>
                  <a:pt x="584631" y="525183"/>
                </a:lnTo>
                <a:close/>
              </a:path>
            </a:pathLst>
          </a:custGeom>
          <a:solidFill>
            <a:srgbClr val="FFFFFC"/>
          </a:solidFill>
        </p:spPr>
        <p:txBody>
          <a:bodyPr wrap="square" lIns="0" tIns="0" rIns="0" bIns="0" rtlCol="0"/>
          <a:lstStyle/>
          <a:p>
            <a:endParaRPr/>
          </a:p>
        </p:txBody>
      </p:sp>
      <p:sp>
        <p:nvSpPr>
          <p:cNvPr id="16" name="object 16"/>
          <p:cNvSpPr txBox="1">
            <a:spLocks noGrp="1"/>
          </p:cNvSpPr>
          <p:nvPr>
            <p:ph type="sldNum" sz="quarter" idx="7"/>
          </p:nvPr>
        </p:nvSpPr>
        <p:spPr>
          <a:prstGeom prst="rect">
            <a:avLst/>
          </a:prstGeom>
        </p:spPr>
        <p:txBody>
          <a:bodyPr vert="horz" wrap="square" lIns="0" tIns="2540" rIns="0" bIns="0" rtlCol="0">
            <a:spAutoFit/>
          </a:bodyPr>
          <a:lstStyle/>
          <a:p>
            <a:pPr marL="94615">
              <a:lnSpc>
                <a:spcPct val="100000"/>
              </a:lnSpc>
              <a:spcBef>
                <a:spcPts val="20"/>
              </a:spcBef>
            </a:pPr>
            <a:fld id="{81D60167-4931-47E6-BA6A-407CBD079E47}" type="slidenum">
              <a:rPr spc="-5" dirty="0">
                <a:solidFill>
                  <a:srgbClr val="FFFFFF"/>
                </a:solidFill>
              </a:rPr>
              <a:t>5</a:t>
            </a:fld>
            <a:endParaRPr spc="-5" dirty="0">
              <a:solidFill>
                <a:srgbClr val="FFFFFF"/>
              </a:solidFill>
            </a:endParaRPr>
          </a:p>
        </p:txBody>
      </p:sp>
    </p:spTree>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dirty="0"/>
              <a:t>529</a:t>
            </a:r>
            <a:r>
              <a:rPr spc="-25" dirty="0"/>
              <a:t> </a:t>
            </a:r>
            <a:r>
              <a:rPr dirty="0"/>
              <a:t>plans:</a:t>
            </a:r>
            <a:r>
              <a:rPr spc="-25" dirty="0"/>
              <a:t> </a:t>
            </a:r>
            <a:r>
              <a:rPr dirty="0"/>
              <a:t>qualified</a:t>
            </a:r>
            <a:r>
              <a:rPr spc="-30" dirty="0"/>
              <a:t> </a:t>
            </a:r>
            <a:r>
              <a:rPr spc="-10" dirty="0"/>
              <a:t>expenses</a:t>
            </a:r>
          </a:p>
        </p:txBody>
      </p:sp>
      <p:sp>
        <p:nvSpPr>
          <p:cNvPr id="3" name="object 3"/>
          <p:cNvSpPr txBox="1"/>
          <p:nvPr/>
        </p:nvSpPr>
        <p:spPr>
          <a:xfrm>
            <a:off x="3111500" y="6306510"/>
            <a:ext cx="5303520" cy="269240"/>
          </a:xfrm>
          <a:prstGeom prst="rect">
            <a:avLst/>
          </a:prstGeom>
        </p:spPr>
        <p:txBody>
          <a:bodyPr vert="horz" wrap="square" lIns="0" tIns="12065" rIns="0" bIns="0" rtlCol="0">
            <a:spAutoFit/>
          </a:bodyPr>
          <a:lstStyle/>
          <a:p>
            <a:pPr marL="41275" marR="5080" indent="-29209">
              <a:lnSpc>
                <a:spcPct val="100000"/>
              </a:lnSpc>
              <a:spcBef>
                <a:spcPts val="95"/>
              </a:spcBef>
            </a:pPr>
            <a:r>
              <a:rPr sz="800" b="1" dirty="0">
                <a:latin typeface="Arial"/>
                <a:cs typeface="Arial"/>
              </a:rPr>
              <a:t>1</a:t>
            </a:r>
            <a:r>
              <a:rPr sz="800" b="1" spc="-15" dirty="0">
                <a:latin typeface="Arial"/>
                <a:cs typeface="Arial"/>
              </a:rPr>
              <a:t> </a:t>
            </a:r>
            <a:r>
              <a:rPr sz="800" dirty="0">
                <a:latin typeface="Arial"/>
                <a:cs typeface="Arial"/>
              </a:rPr>
              <a:t>Some</a:t>
            </a:r>
            <a:r>
              <a:rPr sz="800" spc="-15" dirty="0">
                <a:latin typeface="Arial"/>
                <a:cs typeface="Arial"/>
              </a:rPr>
              <a:t> </a:t>
            </a:r>
            <a:r>
              <a:rPr sz="800" dirty="0">
                <a:latin typeface="Arial"/>
                <a:cs typeface="Arial"/>
              </a:rPr>
              <a:t>states don’t</a:t>
            </a:r>
            <a:r>
              <a:rPr sz="800" spc="-10" dirty="0">
                <a:latin typeface="Arial"/>
                <a:cs typeface="Arial"/>
              </a:rPr>
              <a:t> </a:t>
            </a:r>
            <a:r>
              <a:rPr sz="800" dirty="0">
                <a:latin typeface="Arial"/>
                <a:cs typeface="Arial"/>
              </a:rPr>
              <a:t>consider</a:t>
            </a:r>
            <a:r>
              <a:rPr sz="800" spc="-10" dirty="0">
                <a:latin typeface="Arial"/>
                <a:cs typeface="Arial"/>
              </a:rPr>
              <a:t> </a:t>
            </a:r>
            <a:r>
              <a:rPr sz="800" dirty="0">
                <a:latin typeface="Arial"/>
                <a:cs typeface="Arial"/>
              </a:rPr>
              <a:t>withdrawals from</a:t>
            </a:r>
            <a:r>
              <a:rPr sz="800" spc="-15" dirty="0">
                <a:latin typeface="Arial"/>
                <a:cs typeface="Arial"/>
              </a:rPr>
              <a:t> </a:t>
            </a:r>
            <a:r>
              <a:rPr sz="800" dirty="0">
                <a:latin typeface="Arial"/>
                <a:cs typeface="Arial"/>
              </a:rPr>
              <a:t>a</a:t>
            </a:r>
            <a:r>
              <a:rPr sz="800" spc="-15" dirty="0">
                <a:latin typeface="Arial"/>
                <a:cs typeface="Arial"/>
              </a:rPr>
              <a:t> </a:t>
            </a:r>
            <a:r>
              <a:rPr sz="800" dirty="0">
                <a:latin typeface="Arial"/>
                <a:cs typeface="Arial"/>
              </a:rPr>
              <a:t>529</a:t>
            </a:r>
            <a:r>
              <a:rPr sz="800" spc="-5" dirty="0">
                <a:latin typeface="Arial"/>
                <a:cs typeface="Arial"/>
              </a:rPr>
              <a:t> </a:t>
            </a:r>
            <a:r>
              <a:rPr sz="800" dirty="0">
                <a:latin typeface="Arial"/>
                <a:cs typeface="Arial"/>
              </a:rPr>
              <a:t>plan</a:t>
            </a:r>
            <a:r>
              <a:rPr sz="800" spc="-10" dirty="0">
                <a:latin typeface="Arial"/>
                <a:cs typeface="Arial"/>
              </a:rPr>
              <a:t> </a:t>
            </a:r>
            <a:r>
              <a:rPr sz="800" dirty="0">
                <a:latin typeface="Arial"/>
                <a:cs typeface="Arial"/>
              </a:rPr>
              <a:t>to</a:t>
            </a:r>
            <a:r>
              <a:rPr sz="800" spc="-15" dirty="0">
                <a:latin typeface="Arial"/>
                <a:cs typeface="Arial"/>
              </a:rPr>
              <a:t> </a:t>
            </a:r>
            <a:r>
              <a:rPr sz="800" dirty="0">
                <a:latin typeface="Arial"/>
                <a:cs typeface="Arial"/>
              </a:rPr>
              <a:t>pay</a:t>
            </a:r>
            <a:r>
              <a:rPr sz="800" spc="-10" dirty="0">
                <a:latin typeface="Arial"/>
                <a:cs typeface="Arial"/>
              </a:rPr>
              <a:t> </a:t>
            </a:r>
            <a:r>
              <a:rPr sz="800" dirty="0">
                <a:latin typeface="Arial"/>
                <a:cs typeface="Arial"/>
              </a:rPr>
              <a:t>for</a:t>
            </a:r>
            <a:r>
              <a:rPr sz="800" spc="-20" dirty="0">
                <a:latin typeface="Arial"/>
                <a:cs typeface="Arial"/>
              </a:rPr>
              <a:t> </a:t>
            </a:r>
            <a:r>
              <a:rPr sz="800" dirty="0">
                <a:latin typeface="Arial"/>
                <a:cs typeface="Arial"/>
              </a:rPr>
              <a:t>primary</a:t>
            </a:r>
            <a:r>
              <a:rPr sz="800" spc="-20" dirty="0">
                <a:latin typeface="Arial"/>
                <a:cs typeface="Arial"/>
              </a:rPr>
              <a:t> </a:t>
            </a:r>
            <a:r>
              <a:rPr sz="800" dirty="0">
                <a:latin typeface="Arial"/>
                <a:cs typeface="Arial"/>
              </a:rPr>
              <a:t>or</a:t>
            </a:r>
            <a:r>
              <a:rPr sz="800" spc="-20" dirty="0">
                <a:latin typeface="Arial"/>
                <a:cs typeface="Arial"/>
              </a:rPr>
              <a:t> </a:t>
            </a:r>
            <a:r>
              <a:rPr sz="800" dirty="0">
                <a:latin typeface="Arial"/>
                <a:cs typeface="Arial"/>
              </a:rPr>
              <a:t>secondary school</a:t>
            </a:r>
            <a:r>
              <a:rPr sz="800" spc="-15" dirty="0">
                <a:latin typeface="Arial"/>
                <a:cs typeface="Arial"/>
              </a:rPr>
              <a:t> </a:t>
            </a:r>
            <a:r>
              <a:rPr sz="800" dirty="0">
                <a:latin typeface="Arial"/>
                <a:cs typeface="Arial"/>
              </a:rPr>
              <a:t>costs</a:t>
            </a:r>
            <a:r>
              <a:rPr sz="800" spc="-15" dirty="0">
                <a:latin typeface="Arial"/>
                <a:cs typeface="Arial"/>
              </a:rPr>
              <a:t> </a:t>
            </a:r>
            <a:r>
              <a:rPr sz="800" dirty="0">
                <a:latin typeface="Arial"/>
                <a:cs typeface="Arial"/>
              </a:rPr>
              <a:t>a</a:t>
            </a:r>
            <a:r>
              <a:rPr sz="800" spc="-20" dirty="0">
                <a:latin typeface="Arial"/>
                <a:cs typeface="Arial"/>
              </a:rPr>
              <a:t> </a:t>
            </a:r>
            <a:r>
              <a:rPr sz="800" spc="-10" dirty="0">
                <a:latin typeface="Arial"/>
                <a:cs typeface="Arial"/>
              </a:rPr>
              <a:t>permissible </a:t>
            </a:r>
            <a:r>
              <a:rPr sz="800" dirty="0">
                <a:latin typeface="Arial"/>
                <a:cs typeface="Arial"/>
              </a:rPr>
              <a:t>expense.</a:t>
            </a:r>
            <a:r>
              <a:rPr sz="800" spc="5" dirty="0">
                <a:latin typeface="Arial"/>
                <a:cs typeface="Arial"/>
              </a:rPr>
              <a:t> </a:t>
            </a:r>
            <a:r>
              <a:rPr sz="800" dirty="0">
                <a:latin typeface="Arial"/>
                <a:cs typeface="Arial"/>
              </a:rPr>
              <a:t>The</a:t>
            </a:r>
            <a:r>
              <a:rPr sz="800" spc="-10" dirty="0">
                <a:latin typeface="Arial"/>
                <a:cs typeface="Arial"/>
              </a:rPr>
              <a:t> </a:t>
            </a:r>
            <a:r>
              <a:rPr sz="800" dirty="0">
                <a:latin typeface="Arial"/>
                <a:cs typeface="Arial"/>
              </a:rPr>
              <a:t>tax</a:t>
            </a:r>
            <a:r>
              <a:rPr sz="800" spc="-20" dirty="0">
                <a:latin typeface="Arial"/>
                <a:cs typeface="Arial"/>
              </a:rPr>
              <a:t> </a:t>
            </a:r>
            <a:r>
              <a:rPr sz="800" dirty="0">
                <a:latin typeface="Arial"/>
                <a:cs typeface="Arial"/>
              </a:rPr>
              <a:t>consequences of</a:t>
            </a:r>
            <a:r>
              <a:rPr sz="800" spc="-15" dirty="0">
                <a:latin typeface="Arial"/>
                <a:cs typeface="Arial"/>
              </a:rPr>
              <a:t> </a:t>
            </a:r>
            <a:r>
              <a:rPr sz="800" dirty="0">
                <a:latin typeface="Arial"/>
                <a:cs typeface="Arial"/>
              </a:rPr>
              <a:t>such</a:t>
            </a:r>
            <a:r>
              <a:rPr sz="800" spc="-15" dirty="0">
                <a:latin typeface="Arial"/>
                <a:cs typeface="Arial"/>
              </a:rPr>
              <a:t> </a:t>
            </a:r>
            <a:r>
              <a:rPr sz="800" dirty="0">
                <a:latin typeface="Arial"/>
                <a:cs typeface="Arial"/>
              </a:rPr>
              <a:t>payments will</a:t>
            </a:r>
            <a:r>
              <a:rPr sz="800" spc="-30" dirty="0">
                <a:latin typeface="Arial"/>
                <a:cs typeface="Arial"/>
              </a:rPr>
              <a:t> </a:t>
            </a:r>
            <a:r>
              <a:rPr sz="800" dirty="0">
                <a:latin typeface="Arial"/>
                <a:cs typeface="Arial"/>
              </a:rPr>
              <a:t>vary</a:t>
            </a:r>
            <a:r>
              <a:rPr sz="800" spc="-25" dirty="0">
                <a:latin typeface="Arial"/>
                <a:cs typeface="Arial"/>
              </a:rPr>
              <a:t> </a:t>
            </a:r>
            <a:r>
              <a:rPr sz="800" dirty="0">
                <a:latin typeface="Arial"/>
                <a:cs typeface="Arial"/>
              </a:rPr>
              <a:t>depending on</a:t>
            </a:r>
            <a:r>
              <a:rPr sz="800" spc="-10" dirty="0">
                <a:latin typeface="Arial"/>
                <a:cs typeface="Arial"/>
              </a:rPr>
              <a:t> </a:t>
            </a:r>
            <a:r>
              <a:rPr sz="800" dirty="0">
                <a:latin typeface="Arial"/>
                <a:cs typeface="Arial"/>
              </a:rPr>
              <a:t>state</a:t>
            </a:r>
            <a:r>
              <a:rPr sz="800" spc="-15" dirty="0">
                <a:latin typeface="Arial"/>
                <a:cs typeface="Arial"/>
              </a:rPr>
              <a:t> </a:t>
            </a:r>
            <a:r>
              <a:rPr sz="800" dirty="0">
                <a:latin typeface="Arial"/>
                <a:cs typeface="Arial"/>
              </a:rPr>
              <a:t>law</a:t>
            </a:r>
            <a:r>
              <a:rPr sz="800" spc="-25" dirty="0">
                <a:latin typeface="Arial"/>
                <a:cs typeface="Arial"/>
              </a:rPr>
              <a:t> </a:t>
            </a:r>
            <a:r>
              <a:rPr sz="800" dirty="0">
                <a:latin typeface="Arial"/>
                <a:cs typeface="Arial"/>
              </a:rPr>
              <a:t>and</a:t>
            </a:r>
            <a:r>
              <a:rPr sz="800" spc="-10" dirty="0">
                <a:latin typeface="Arial"/>
                <a:cs typeface="Arial"/>
              </a:rPr>
              <a:t> </a:t>
            </a:r>
            <a:r>
              <a:rPr sz="800" dirty="0">
                <a:latin typeface="Arial"/>
                <a:cs typeface="Arial"/>
              </a:rPr>
              <a:t>may</a:t>
            </a:r>
            <a:r>
              <a:rPr sz="800" spc="-25" dirty="0">
                <a:latin typeface="Arial"/>
                <a:cs typeface="Arial"/>
              </a:rPr>
              <a:t> </a:t>
            </a:r>
            <a:r>
              <a:rPr sz="800" dirty="0">
                <a:latin typeface="Arial"/>
                <a:cs typeface="Arial"/>
              </a:rPr>
              <a:t>include</a:t>
            </a:r>
            <a:r>
              <a:rPr sz="800" spc="-10" dirty="0">
                <a:latin typeface="Arial"/>
                <a:cs typeface="Arial"/>
              </a:rPr>
              <a:t> penalties</a:t>
            </a:r>
            <a:endParaRPr sz="800">
              <a:latin typeface="Arial"/>
              <a:cs typeface="Arial"/>
            </a:endParaRPr>
          </a:p>
        </p:txBody>
      </p:sp>
      <p:sp>
        <p:nvSpPr>
          <p:cNvPr id="4" name="object 4"/>
          <p:cNvSpPr/>
          <p:nvPr/>
        </p:nvSpPr>
        <p:spPr>
          <a:xfrm>
            <a:off x="7482078" y="5071097"/>
            <a:ext cx="935990" cy="764540"/>
          </a:xfrm>
          <a:custGeom>
            <a:avLst/>
            <a:gdLst/>
            <a:ahLst/>
            <a:cxnLst/>
            <a:rect l="l" t="t" r="r" b="b"/>
            <a:pathLst>
              <a:path w="935990" h="764539">
                <a:moveTo>
                  <a:pt x="201930" y="558558"/>
                </a:moveTo>
                <a:lnTo>
                  <a:pt x="134112" y="558558"/>
                </a:lnTo>
                <a:lnTo>
                  <a:pt x="134112" y="645426"/>
                </a:lnTo>
                <a:lnTo>
                  <a:pt x="201930" y="645426"/>
                </a:lnTo>
                <a:lnTo>
                  <a:pt x="201930" y="558558"/>
                </a:lnTo>
                <a:close/>
              </a:path>
              <a:path w="935990" h="764539">
                <a:moveTo>
                  <a:pt x="552450" y="409206"/>
                </a:moveTo>
                <a:lnTo>
                  <a:pt x="465582" y="409206"/>
                </a:lnTo>
                <a:lnTo>
                  <a:pt x="465582" y="493788"/>
                </a:lnTo>
                <a:lnTo>
                  <a:pt x="552450" y="493788"/>
                </a:lnTo>
                <a:lnTo>
                  <a:pt x="552450" y="409206"/>
                </a:lnTo>
                <a:close/>
              </a:path>
              <a:path w="935990" h="764539">
                <a:moveTo>
                  <a:pt x="935736" y="0"/>
                </a:moveTo>
                <a:lnTo>
                  <a:pt x="80492" y="0"/>
                </a:lnTo>
                <a:lnTo>
                  <a:pt x="80492" y="87630"/>
                </a:lnTo>
                <a:lnTo>
                  <a:pt x="80492" y="215900"/>
                </a:lnTo>
                <a:lnTo>
                  <a:pt x="0" y="215900"/>
                </a:lnTo>
                <a:lnTo>
                  <a:pt x="0" y="303530"/>
                </a:lnTo>
                <a:lnTo>
                  <a:pt x="0" y="676910"/>
                </a:lnTo>
                <a:lnTo>
                  <a:pt x="0" y="764540"/>
                </a:lnTo>
                <a:lnTo>
                  <a:pt x="335851" y="764540"/>
                </a:lnTo>
                <a:lnTo>
                  <a:pt x="335851" y="676910"/>
                </a:lnTo>
                <a:lnTo>
                  <a:pt x="335851" y="612140"/>
                </a:lnTo>
                <a:lnTo>
                  <a:pt x="464566" y="612140"/>
                </a:lnTo>
                <a:lnTo>
                  <a:pt x="464566" y="676910"/>
                </a:lnTo>
                <a:lnTo>
                  <a:pt x="385114" y="676910"/>
                </a:lnTo>
                <a:lnTo>
                  <a:pt x="385114" y="764540"/>
                </a:lnTo>
                <a:lnTo>
                  <a:pt x="633539" y="764540"/>
                </a:lnTo>
                <a:lnTo>
                  <a:pt x="633539" y="676910"/>
                </a:lnTo>
                <a:lnTo>
                  <a:pt x="551307" y="676910"/>
                </a:lnTo>
                <a:lnTo>
                  <a:pt x="551307" y="612140"/>
                </a:lnTo>
                <a:lnTo>
                  <a:pt x="935736" y="612140"/>
                </a:lnTo>
                <a:lnTo>
                  <a:pt x="935736" y="525780"/>
                </a:lnTo>
                <a:lnTo>
                  <a:pt x="335851" y="525780"/>
                </a:lnTo>
                <a:lnTo>
                  <a:pt x="335851" y="303530"/>
                </a:lnTo>
                <a:lnTo>
                  <a:pt x="335851" y="215900"/>
                </a:lnTo>
                <a:lnTo>
                  <a:pt x="249110" y="215900"/>
                </a:lnTo>
                <a:lnTo>
                  <a:pt x="249110" y="303530"/>
                </a:lnTo>
                <a:lnTo>
                  <a:pt x="249110" y="525780"/>
                </a:lnTo>
                <a:lnTo>
                  <a:pt x="249110" y="612140"/>
                </a:lnTo>
                <a:lnTo>
                  <a:pt x="249110" y="676910"/>
                </a:lnTo>
                <a:lnTo>
                  <a:pt x="86741" y="676910"/>
                </a:lnTo>
                <a:lnTo>
                  <a:pt x="86741" y="303530"/>
                </a:lnTo>
                <a:lnTo>
                  <a:pt x="249110" y="303530"/>
                </a:lnTo>
                <a:lnTo>
                  <a:pt x="249110" y="215900"/>
                </a:lnTo>
                <a:lnTo>
                  <a:pt x="167233" y="215900"/>
                </a:lnTo>
                <a:lnTo>
                  <a:pt x="167233" y="87630"/>
                </a:lnTo>
                <a:lnTo>
                  <a:pt x="850036" y="87630"/>
                </a:lnTo>
                <a:lnTo>
                  <a:pt x="850036" y="525284"/>
                </a:lnTo>
                <a:lnTo>
                  <a:pt x="935736" y="525284"/>
                </a:lnTo>
                <a:lnTo>
                  <a:pt x="935736" y="87630"/>
                </a:lnTo>
                <a:lnTo>
                  <a:pt x="935736" y="0"/>
                </a:lnTo>
                <a:close/>
              </a:path>
            </a:pathLst>
          </a:custGeom>
          <a:solidFill>
            <a:srgbClr val="221F1F"/>
          </a:solidFill>
        </p:spPr>
        <p:txBody>
          <a:bodyPr wrap="square" lIns="0" tIns="0" rIns="0" bIns="0" rtlCol="0"/>
          <a:lstStyle/>
          <a:p>
            <a:endParaRPr/>
          </a:p>
        </p:txBody>
      </p:sp>
      <p:sp>
        <p:nvSpPr>
          <p:cNvPr id="5" name="object 5"/>
          <p:cNvSpPr txBox="1"/>
          <p:nvPr/>
        </p:nvSpPr>
        <p:spPr>
          <a:xfrm>
            <a:off x="385762" y="932236"/>
            <a:ext cx="7700645" cy="5200650"/>
          </a:xfrm>
          <a:prstGeom prst="rect">
            <a:avLst/>
          </a:prstGeom>
        </p:spPr>
        <p:txBody>
          <a:bodyPr vert="horz" wrap="square" lIns="0" tIns="48895" rIns="0" bIns="0" rtlCol="0">
            <a:spAutoFit/>
          </a:bodyPr>
          <a:lstStyle/>
          <a:p>
            <a:pPr marL="12700">
              <a:lnSpc>
                <a:spcPct val="100000"/>
              </a:lnSpc>
              <a:spcBef>
                <a:spcPts val="385"/>
              </a:spcBef>
            </a:pPr>
            <a:r>
              <a:rPr sz="1800" i="1" dirty="0">
                <a:latin typeface="Arial"/>
                <a:cs typeface="Arial"/>
              </a:rPr>
              <a:t>529</a:t>
            </a:r>
            <a:r>
              <a:rPr sz="1800" i="1" spc="-25" dirty="0">
                <a:latin typeface="Arial"/>
                <a:cs typeface="Arial"/>
              </a:rPr>
              <a:t> </a:t>
            </a:r>
            <a:r>
              <a:rPr sz="1800" i="1" dirty="0">
                <a:latin typeface="Arial"/>
                <a:cs typeface="Arial"/>
              </a:rPr>
              <a:t>savings</a:t>
            </a:r>
            <a:r>
              <a:rPr sz="1800" i="1" spc="-10" dirty="0">
                <a:latin typeface="Arial"/>
                <a:cs typeface="Arial"/>
              </a:rPr>
              <a:t> </a:t>
            </a:r>
            <a:r>
              <a:rPr sz="1800" i="1" dirty="0">
                <a:latin typeface="Arial"/>
                <a:cs typeface="Arial"/>
              </a:rPr>
              <a:t>plan</a:t>
            </a:r>
            <a:r>
              <a:rPr sz="1800" i="1" spc="-10" dirty="0">
                <a:latin typeface="Arial"/>
                <a:cs typeface="Arial"/>
              </a:rPr>
              <a:t> </a:t>
            </a:r>
            <a:r>
              <a:rPr sz="1800" i="1" dirty="0">
                <a:latin typeface="Arial"/>
                <a:cs typeface="Arial"/>
              </a:rPr>
              <a:t>money</a:t>
            </a:r>
            <a:r>
              <a:rPr sz="1800" i="1" spc="-10" dirty="0">
                <a:latin typeface="Arial"/>
                <a:cs typeface="Arial"/>
              </a:rPr>
              <a:t> </a:t>
            </a:r>
            <a:r>
              <a:rPr sz="1800" i="1" dirty="0">
                <a:latin typeface="Arial"/>
                <a:cs typeface="Arial"/>
              </a:rPr>
              <a:t>can</a:t>
            </a:r>
            <a:r>
              <a:rPr sz="1800" i="1" spc="-10" dirty="0">
                <a:latin typeface="Arial"/>
                <a:cs typeface="Arial"/>
              </a:rPr>
              <a:t> </a:t>
            </a:r>
            <a:r>
              <a:rPr sz="1800" i="1" dirty="0">
                <a:latin typeface="Arial"/>
                <a:cs typeface="Arial"/>
              </a:rPr>
              <a:t>be</a:t>
            </a:r>
            <a:r>
              <a:rPr sz="1800" i="1" spc="-5" dirty="0">
                <a:latin typeface="Arial"/>
                <a:cs typeface="Arial"/>
              </a:rPr>
              <a:t> </a:t>
            </a:r>
            <a:r>
              <a:rPr sz="1800" i="1" dirty="0">
                <a:latin typeface="Arial"/>
                <a:cs typeface="Arial"/>
              </a:rPr>
              <a:t>used</a:t>
            </a:r>
            <a:r>
              <a:rPr sz="1800" i="1" spc="-15" dirty="0">
                <a:latin typeface="Arial"/>
                <a:cs typeface="Arial"/>
              </a:rPr>
              <a:t> </a:t>
            </a:r>
            <a:r>
              <a:rPr sz="1800" i="1" dirty="0">
                <a:latin typeface="Arial"/>
                <a:cs typeface="Arial"/>
              </a:rPr>
              <a:t>in</a:t>
            </a:r>
            <a:r>
              <a:rPr sz="1800" i="1" spc="-5" dirty="0">
                <a:latin typeface="Arial"/>
                <a:cs typeface="Arial"/>
              </a:rPr>
              <a:t> </a:t>
            </a:r>
            <a:r>
              <a:rPr sz="1800" i="1" dirty="0">
                <a:latin typeface="Arial"/>
                <a:cs typeface="Arial"/>
              </a:rPr>
              <a:t>any</a:t>
            </a:r>
            <a:r>
              <a:rPr sz="1800" i="1" spc="-5" dirty="0">
                <a:latin typeface="Arial"/>
                <a:cs typeface="Arial"/>
              </a:rPr>
              <a:t> </a:t>
            </a:r>
            <a:r>
              <a:rPr sz="1800" i="1" dirty="0">
                <a:latin typeface="Arial"/>
                <a:cs typeface="Arial"/>
              </a:rPr>
              <a:t>state,</a:t>
            </a:r>
            <a:r>
              <a:rPr sz="1800" i="1" spc="-10" dirty="0">
                <a:latin typeface="Arial"/>
                <a:cs typeface="Arial"/>
              </a:rPr>
              <a:t> </a:t>
            </a:r>
            <a:r>
              <a:rPr sz="1800" i="1" dirty="0">
                <a:latin typeface="Arial"/>
                <a:cs typeface="Arial"/>
              </a:rPr>
              <a:t>for any</a:t>
            </a:r>
            <a:r>
              <a:rPr sz="1800" i="1" spc="-10" dirty="0">
                <a:latin typeface="Arial"/>
                <a:cs typeface="Arial"/>
              </a:rPr>
              <a:t> </a:t>
            </a:r>
            <a:r>
              <a:rPr sz="1800" i="1" dirty="0">
                <a:latin typeface="Arial"/>
                <a:cs typeface="Arial"/>
              </a:rPr>
              <a:t>qualified</a:t>
            </a:r>
            <a:r>
              <a:rPr sz="1800" i="1" spc="-15" dirty="0">
                <a:latin typeface="Arial"/>
                <a:cs typeface="Arial"/>
              </a:rPr>
              <a:t> </a:t>
            </a:r>
            <a:r>
              <a:rPr sz="1800" i="1" spc="-10" dirty="0">
                <a:latin typeface="Arial"/>
                <a:cs typeface="Arial"/>
              </a:rPr>
              <a:t>expense</a:t>
            </a:r>
            <a:endParaRPr sz="1800">
              <a:latin typeface="Arial"/>
              <a:cs typeface="Arial"/>
            </a:endParaRPr>
          </a:p>
          <a:p>
            <a:pPr marL="250190" indent="-237490">
              <a:lnSpc>
                <a:spcPct val="100000"/>
              </a:lnSpc>
              <a:spcBef>
                <a:spcPts val="600"/>
              </a:spcBef>
              <a:buSzPct val="113888"/>
              <a:buChar char="•"/>
              <a:tabLst>
                <a:tab pos="250190" algn="l"/>
              </a:tabLst>
            </a:pPr>
            <a:r>
              <a:rPr sz="1800" dirty="0">
                <a:latin typeface="Arial"/>
                <a:cs typeface="Arial"/>
              </a:rPr>
              <a:t>College</a:t>
            </a:r>
            <a:r>
              <a:rPr sz="1800" spc="-20" dirty="0">
                <a:latin typeface="Arial"/>
                <a:cs typeface="Arial"/>
              </a:rPr>
              <a:t> </a:t>
            </a:r>
            <a:r>
              <a:rPr sz="1800" dirty="0">
                <a:latin typeface="Arial"/>
                <a:cs typeface="Arial"/>
              </a:rPr>
              <a:t>tuition</a:t>
            </a:r>
            <a:r>
              <a:rPr sz="1800" spc="-15" dirty="0">
                <a:latin typeface="Arial"/>
                <a:cs typeface="Arial"/>
              </a:rPr>
              <a:t> </a:t>
            </a:r>
            <a:r>
              <a:rPr sz="1800" dirty="0">
                <a:latin typeface="Arial"/>
                <a:cs typeface="Arial"/>
              </a:rPr>
              <a:t>and</a:t>
            </a:r>
            <a:r>
              <a:rPr sz="1800" spc="-5" dirty="0">
                <a:latin typeface="Arial"/>
                <a:cs typeface="Arial"/>
              </a:rPr>
              <a:t> </a:t>
            </a:r>
            <a:r>
              <a:rPr sz="1800" spc="-20" dirty="0">
                <a:latin typeface="Arial"/>
                <a:cs typeface="Arial"/>
              </a:rPr>
              <a:t>fees</a:t>
            </a:r>
            <a:endParaRPr sz="1800">
              <a:latin typeface="Arial"/>
              <a:cs typeface="Arial"/>
            </a:endParaRPr>
          </a:p>
          <a:p>
            <a:pPr marL="250190" indent="-237490">
              <a:lnSpc>
                <a:spcPct val="100000"/>
              </a:lnSpc>
              <a:spcBef>
                <a:spcPts val="600"/>
              </a:spcBef>
              <a:buSzPct val="113888"/>
              <a:buChar char="•"/>
              <a:tabLst>
                <a:tab pos="250190" algn="l"/>
              </a:tabLst>
            </a:pPr>
            <a:r>
              <a:rPr sz="1800" dirty="0">
                <a:latin typeface="Arial"/>
                <a:cs typeface="Arial"/>
              </a:rPr>
              <a:t>Room</a:t>
            </a:r>
            <a:r>
              <a:rPr sz="1800" spc="-10" dirty="0">
                <a:latin typeface="Arial"/>
                <a:cs typeface="Arial"/>
              </a:rPr>
              <a:t> </a:t>
            </a:r>
            <a:r>
              <a:rPr sz="1800" dirty="0">
                <a:latin typeface="Arial"/>
                <a:cs typeface="Arial"/>
              </a:rPr>
              <a:t>and</a:t>
            </a:r>
            <a:r>
              <a:rPr sz="1800" spc="-5" dirty="0">
                <a:latin typeface="Arial"/>
                <a:cs typeface="Arial"/>
              </a:rPr>
              <a:t> </a:t>
            </a:r>
            <a:r>
              <a:rPr sz="1800" spc="-10" dirty="0">
                <a:latin typeface="Arial"/>
                <a:cs typeface="Arial"/>
              </a:rPr>
              <a:t>board</a:t>
            </a:r>
            <a:endParaRPr sz="1800">
              <a:latin typeface="Arial"/>
              <a:cs typeface="Arial"/>
            </a:endParaRPr>
          </a:p>
          <a:p>
            <a:pPr marL="250190" indent="-237490">
              <a:lnSpc>
                <a:spcPct val="100000"/>
              </a:lnSpc>
              <a:spcBef>
                <a:spcPts val="600"/>
              </a:spcBef>
              <a:buSzPct val="113888"/>
              <a:buChar char="•"/>
              <a:tabLst>
                <a:tab pos="250190" algn="l"/>
              </a:tabLst>
            </a:pPr>
            <a:r>
              <a:rPr sz="1800" spc="-10" dirty="0">
                <a:latin typeface="Arial"/>
                <a:cs typeface="Arial"/>
              </a:rPr>
              <a:t>Books</a:t>
            </a:r>
            <a:endParaRPr sz="1800">
              <a:latin typeface="Arial"/>
              <a:cs typeface="Arial"/>
            </a:endParaRPr>
          </a:p>
          <a:p>
            <a:pPr marL="250190" indent="-237490">
              <a:lnSpc>
                <a:spcPct val="100000"/>
              </a:lnSpc>
              <a:spcBef>
                <a:spcPts val="600"/>
              </a:spcBef>
              <a:buSzPct val="113888"/>
              <a:buChar char="•"/>
              <a:tabLst>
                <a:tab pos="250190" algn="l"/>
              </a:tabLst>
            </a:pPr>
            <a:r>
              <a:rPr sz="1800" dirty="0">
                <a:latin typeface="Arial"/>
                <a:cs typeface="Arial"/>
              </a:rPr>
              <a:t>Computers</a:t>
            </a:r>
            <a:r>
              <a:rPr sz="1800" spc="-15" dirty="0">
                <a:latin typeface="Arial"/>
                <a:cs typeface="Arial"/>
              </a:rPr>
              <a:t> </a:t>
            </a:r>
            <a:r>
              <a:rPr sz="1800" dirty="0">
                <a:latin typeface="Arial"/>
                <a:cs typeface="Arial"/>
              </a:rPr>
              <a:t>and</a:t>
            </a:r>
            <a:r>
              <a:rPr sz="1800" spc="-15" dirty="0">
                <a:latin typeface="Arial"/>
                <a:cs typeface="Arial"/>
              </a:rPr>
              <a:t> </a:t>
            </a:r>
            <a:r>
              <a:rPr sz="1800" dirty="0">
                <a:latin typeface="Arial"/>
                <a:cs typeface="Arial"/>
              </a:rPr>
              <a:t>other</a:t>
            </a:r>
            <a:r>
              <a:rPr sz="1800" spc="-5" dirty="0">
                <a:latin typeface="Arial"/>
                <a:cs typeface="Arial"/>
              </a:rPr>
              <a:t> </a:t>
            </a:r>
            <a:r>
              <a:rPr sz="1800" spc="-10" dirty="0">
                <a:latin typeface="Arial"/>
                <a:cs typeface="Arial"/>
              </a:rPr>
              <a:t>supplies</a:t>
            </a:r>
            <a:endParaRPr sz="1800">
              <a:latin typeface="Arial"/>
              <a:cs typeface="Arial"/>
            </a:endParaRPr>
          </a:p>
          <a:p>
            <a:pPr marL="250190" indent="-237490">
              <a:lnSpc>
                <a:spcPct val="100000"/>
              </a:lnSpc>
              <a:spcBef>
                <a:spcPts val="600"/>
              </a:spcBef>
              <a:buSzPct val="113888"/>
              <a:buChar char="•"/>
              <a:tabLst>
                <a:tab pos="250190" algn="l"/>
              </a:tabLst>
            </a:pPr>
            <a:r>
              <a:rPr sz="1800" dirty="0">
                <a:latin typeface="Arial"/>
                <a:cs typeface="Arial"/>
              </a:rPr>
              <a:t>Required</a:t>
            </a:r>
            <a:r>
              <a:rPr sz="1800" spc="-15" dirty="0">
                <a:latin typeface="Arial"/>
                <a:cs typeface="Arial"/>
              </a:rPr>
              <a:t> </a:t>
            </a:r>
            <a:r>
              <a:rPr sz="1800" spc="-10" dirty="0">
                <a:latin typeface="Arial"/>
                <a:cs typeface="Arial"/>
              </a:rPr>
              <a:t>equipment</a:t>
            </a:r>
            <a:endParaRPr sz="1800">
              <a:latin typeface="Arial"/>
              <a:cs typeface="Arial"/>
            </a:endParaRPr>
          </a:p>
          <a:p>
            <a:pPr marL="250190" indent="-237490">
              <a:lnSpc>
                <a:spcPct val="100000"/>
              </a:lnSpc>
              <a:spcBef>
                <a:spcPts val="600"/>
              </a:spcBef>
              <a:buSzPct val="113888"/>
              <a:buChar char="•"/>
              <a:tabLst>
                <a:tab pos="250190" algn="l"/>
              </a:tabLst>
            </a:pPr>
            <a:r>
              <a:rPr sz="1800" dirty="0">
                <a:latin typeface="Arial"/>
                <a:cs typeface="Arial"/>
              </a:rPr>
              <a:t>Additional</a:t>
            </a:r>
            <a:r>
              <a:rPr sz="1800" spc="-30" dirty="0">
                <a:latin typeface="Arial"/>
                <a:cs typeface="Arial"/>
              </a:rPr>
              <a:t> </a:t>
            </a:r>
            <a:r>
              <a:rPr sz="1800" dirty="0">
                <a:latin typeface="Arial"/>
                <a:cs typeface="Arial"/>
              </a:rPr>
              <a:t>expenses</a:t>
            </a:r>
            <a:r>
              <a:rPr sz="1800" spc="-10" dirty="0">
                <a:latin typeface="Arial"/>
                <a:cs typeface="Arial"/>
              </a:rPr>
              <a:t> </a:t>
            </a:r>
            <a:r>
              <a:rPr sz="1800" dirty="0">
                <a:latin typeface="Arial"/>
                <a:cs typeface="Arial"/>
              </a:rPr>
              <a:t>of</a:t>
            </a:r>
            <a:r>
              <a:rPr sz="1800" spc="-10" dirty="0">
                <a:latin typeface="Arial"/>
                <a:cs typeface="Arial"/>
              </a:rPr>
              <a:t> </a:t>
            </a:r>
            <a:r>
              <a:rPr sz="1800" dirty="0">
                <a:latin typeface="Arial"/>
                <a:cs typeface="Arial"/>
              </a:rPr>
              <a:t>a special-needs</a:t>
            </a:r>
            <a:r>
              <a:rPr sz="1800" spc="-20" dirty="0">
                <a:latin typeface="Arial"/>
                <a:cs typeface="Arial"/>
              </a:rPr>
              <a:t> </a:t>
            </a:r>
            <a:r>
              <a:rPr sz="1800" spc="-10" dirty="0">
                <a:latin typeface="Arial"/>
                <a:cs typeface="Arial"/>
              </a:rPr>
              <a:t>beneficiary</a:t>
            </a:r>
            <a:endParaRPr sz="1800">
              <a:latin typeface="Arial"/>
              <a:cs typeface="Arial"/>
            </a:endParaRPr>
          </a:p>
          <a:p>
            <a:pPr marL="250190" indent="-237490">
              <a:lnSpc>
                <a:spcPct val="100000"/>
              </a:lnSpc>
              <a:spcBef>
                <a:spcPts val="600"/>
              </a:spcBef>
              <a:buSzPct val="113888"/>
              <a:buChar char="•"/>
              <a:tabLst>
                <a:tab pos="250190" algn="l"/>
              </a:tabLst>
            </a:pPr>
            <a:r>
              <a:rPr sz="1800" dirty="0">
                <a:latin typeface="Arial"/>
                <a:cs typeface="Arial"/>
              </a:rPr>
              <a:t>K</a:t>
            </a:r>
            <a:r>
              <a:rPr sz="1800" spc="-10" dirty="0">
                <a:latin typeface="Arial"/>
                <a:cs typeface="Arial"/>
              </a:rPr>
              <a:t> </a:t>
            </a:r>
            <a:r>
              <a:rPr sz="1800" dirty="0">
                <a:latin typeface="Arial"/>
                <a:cs typeface="Arial"/>
              </a:rPr>
              <a:t>through</a:t>
            </a:r>
            <a:r>
              <a:rPr sz="1800" spc="-10" dirty="0">
                <a:latin typeface="Arial"/>
                <a:cs typeface="Arial"/>
              </a:rPr>
              <a:t> </a:t>
            </a:r>
            <a:r>
              <a:rPr sz="1800" dirty="0">
                <a:latin typeface="Arial"/>
                <a:cs typeface="Arial"/>
              </a:rPr>
              <a:t>12</a:t>
            </a:r>
            <a:r>
              <a:rPr sz="1800" spc="-5" dirty="0">
                <a:latin typeface="Arial"/>
                <a:cs typeface="Arial"/>
              </a:rPr>
              <a:t> </a:t>
            </a:r>
            <a:r>
              <a:rPr sz="1800" dirty="0">
                <a:latin typeface="Arial"/>
                <a:cs typeface="Arial"/>
              </a:rPr>
              <a:t>tuition</a:t>
            </a:r>
            <a:r>
              <a:rPr sz="1800" spc="-10" dirty="0">
                <a:latin typeface="Arial"/>
                <a:cs typeface="Arial"/>
              </a:rPr>
              <a:t> </a:t>
            </a:r>
            <a:r>
              <a:rPr sz="1800" dirty="0">
                <a:latin typeface="Arial"/>
                <a:cs typeface="Arial"/>
              </a:rPr>
              <a:t>expenses</a:t>
            </a:r>
            <a:r>
              <a:rPr sz="1800" spc="-15" dirty="0">
                <a:latin typeface="Arial"/>
                <a:cs typeface="Arial"/>
              </a:rPr>
              <a:t> </a:t>
            </a:r>
            <a:r>
              <a:rPr sz="1800" dirty="0">
                <a:latin typeface="Arial"/>
                <a:cs typeface="Arial"/>
              </a:rPr>
              <a:t>of</a:t>
            </a:r>
            <a:r>
              <a:rPr sz="1800" spc="-5" dirty="0">
                <a:latin typeface="Arial"/>
                <a:cs typeface="Arial"/>
              </a:rPr>
              <a:t> </a:t>
            </a:r>
            <a:r>
              <a:rPr sz="1800" dirty="0">
                <a:latin typeface="Arial"/>
                <a:cs typeface="Arial"/>
              </a:rPr>
              <a:t>up</a:t>
            </a:r>
            <a:r>
              <a:rPr sz="1800" spc="-5" dirty="0">
                <a:latin typeface="Arial"/>
                <a:cs typeface="Arial"/>
              </a:rPr>
              <a:t> </a:t>
            </a:r>
            <a:r>
              <a:rPr sz="1800" dirty="0">
                <a:latin typeface="Arial"/>
                <a:cs typeface="Arial"/>
              </a:rPr>
              <a:t>to </a:t>
            </a:r>
            <a:r>
              <a:rPr sz="1800" spc="-10" dirty="0">
                <a:latin typeface="Arial"/>
                <a:cs typeface="Arial"/>
              </a:rPr>
              <a:t>$10,000¹</a:t>
            </a:r>
            <a:endParaRPr sz="1800">
              <a:latin typeface="Arial"/>
              <a:cs typeface="Arial"/>
            </a:endParaRPr>
          </a:p>
          <a:p>
            <a:pPr marL="250190" indent="-237490">
              <a:lnSpc>
                <a:spcPct val="100000"/>
              </a:lnSpc>
              <a:spcBef>
                <a:spcPts val="600"/>
              </a:spcBef>
              <a:buSzPct val="113888"/>
              <a:buChar char="•"/>
              <a:tabLst>
                <a:tab pos="250190" algn="l"/>
              </a:tabLst>
            </a:pPr>
            <a:r>
              <a:rPr sz="1800" dirty="0">
                <a:latin typeface="Arial"/>
                <a:cs typeface="Arial"/>
              </a:rPr>
              <a:t>$10,000</a:t>
            </a:r>
            <a:r>
              <a:rPr sz="1800" spc="-15" dirty="0">
                <a:latin typeface="Arial"/>
                <a:cs typeface="Arial"/>
              </a:rPr>
              <a:t> </a:t>
            </a:r>
            <a:r>
              <a:rPr sz="1800" dirty="0">
                <a:latin typeface="Arial"/>
                <a:cs typeface="Arial"/>
              </a:rPr>
              <a:t>in</a:t>
            </a:r>
            <a:r>
              <a:rPr sz="1800" spc="-10" dirty="0">
                <a:latin typeface="Arial"/>
                <a:cs typeface="Arial"/>
              </a:rPr>
              <a:t> </a:t>
            </a:r>
            <a:r>
              <a:rPr sz="1800" dirty="0">
                <a:latin typeface="Arial"/>
                <a:cs typeface="Arial"/>
              </a:rPr>
              <a:t>qualified</a:t>
            </a:r>
            <a:r>
              <a:rPr sz="1800" spc="-20" dirty="0">
                <a:latin typeface="Arial"/>
                <a:cs typeface="Arial"/>
              </a:rPr>
              <a:t> </a:t>
            </a:r>
            <a:r>
              <a:rPr sz="1800" dirty="0">
                <a:latin typeface="Arial"/>
                <a:cs typeface="Arial"/>
              </a:rPr>
              <a:t>student</a:t>
            </a:r>
            <a:r>
              <a:rPr sz="1800" spc="-5" dirty="0">
                <a:latin typeface="Arial"/>
                <a:cs typeface="Arial"/>
              </a:rPr>
              <a:t> </a:t>
            </a:r>
            <a:r>
              <a:rPr sz="1800" dirty="0">
                <a:latin typeface="Arial"/>
                <a:cs typeface="Arial"/>
              </a:rPr>
              <a:t>loan</a:t>
            </a:r>
            <a:r>
              <a:rPr sz="1800" spc="-15" dirty="0">
                <a:latin typeface="Arial"/>
                <a:cs typeface="Arial"/>
              </a:rPr>
              <a:t> </a:t>
            </a:r>
            <a:r>
              <a:rPr sz="1800" dirty="0">
                <a:latin typeface="Arial"/>
                <a:cs typeface="Arial"/>
              </a:rPr>
              <a:t>repayments</a:t>
            </a:r>
            <a:r>
              <a:rPr sz="1800" spc="-10" dirty="0">
                <a:latin typeface="Arial"/>
                <a:cs typeface="Arial"/>
              </a:rPr>
              <a:t> </a:t>
            </a:r>
            <a:r>
              <a:rPr sz="1800" dirty="0">
                <a:latin typeface="Arial"/>
                <a:cs typeface="Arial"/>
              </a:rPr>
              <a:t>per</a:t>
            </a:r>
            <a:r>
              <a:rPr sz="1800" spc="-10" dirty="0">
                <a:latin typeface="Arial"/>
                <a:cs typeface="Arial"/>
              </a:rPr>
              <a:t> </a:t>
            </a:r>
            <a:r>
              <a:rPr sz="1800" dirty="0">
                <a:latin typeface="Arial"/>
                <a:cs typeface="Arial"/>
              </a:rPr>
              <a:t>529</a:t>
            </a:r>
            <a:r>
              <a:rPr sz="1800" spc="-10" dirty="0">
                <a:latin typeface="Arial"/>
                <a:cs typeface="Arial"/>
              </a:rPr>
              <a:t> beneficiary</a:t>
            </a:r>
            <a:endParaRPr sz="1800">
              <a:latin typeface="Arial"/>
              <a:cs typeface="Arial"/>
            </a:endParaRPr>
          </a:p>
          <a:p>
            <a:pPr marL="12700">
              <a:lnSpc>
                <a:spcPct val="100000"/>
              </a:lnSpc>
              <a:spcBef>
                <a:spcPts val="860"/>
              </a:spcBef>
            </a:pPr>
            <a:r>
              <a:rPr sz="1800" i="1" dirty="0">
                <a:latin typeface="Arial"/>
                <a:cs typeface="Arial"/>
              </a:rPr>
              <a:t>Watch</a:t>
            </a:r>
            <a:r>
              <a:rPr sz="1800" i="1" spc="-10" dirty="0">
                <a:latin typeface="Arial"/>
                <a:cs typeface="Arial"/>
              </a:rPr>
              <a:t> </a:t>
            </a:r>
            <a:r>
              <a:rPr sz="1800" i="1" dirty="0">
                <a:latin typeface="Arial"/>
                <a:cs typeface="Arial"/>
              </a:rPr>
              <a:t>out</a:t>
            </a:r>
            <a:r>
              <a:rPr sz="1800" i="1" spc="-15" dirty="0">
                <a:latin typeface="Arial"/>
                <a:cs typeface="Arial"/>
              </a:rPr>
              <a:t> </a:t>
            </a:r>
            <a:r>
              <a:rPr sz="1800" i="1" dirty="0">
                <a:latin typeface="Arial"/>
                <a:cs typeface="Arial"/>
              </a:rPr>
              <a:t>for</a:t>
            </a:r>
            <a:r>
              <a:rPr sz="1800" i="1" spc="-15" dirty="0">
                <a:latin typeface="Arial"/>
                <a:cs typeface="Arial"/>
              </a:rPr>
              <a:t> </a:t>
            </a:r>
            <a:r>
              <a:rPr sz="1800" i="1" dirty="0">
                <a:latin typeface="Arial"/>
                <a:cs typeface="Arial"/>
              </a:rPr>
              <a:t>expenses</a:t>
            </a:r>
            <a:r>
              <a:rPr sz="1800" i="1" spc="-15" dirty="0">
                <a:latin typeface="Arial"/>
                <a:cs typeface="Arial"/>
              </a:rPr>
              <a:t> </a:t>
            </a:r>
            <a:r>
              <a:rPr sz="1800" i="1" dirty="0">
                <a:latin typeface="Arial"/>
                <a:cs typeface="Arial"/>
              </a:rPr>
              <a:t>that</a:t>
            </a:r>
            <a:r>
              <a:rPr sz="1800" i="1" spc="-15" dirty="0">
                <a:latin typeface="Arial"/>
                <a:cs typeface="Arial"/>
              </a:rPr>
              <a:t> </a:t>
            </a:r>
            <a:r>
              <a:rPr sz="1800" i="1" dirty="0">
                <a:latin typeface="Arial"/>
                <a:cs typeface="Arial"/>
              </a:rPr>
              <a:t>aren’t</a:t>
            </a:r>
            <a:r>
              <a:rPr sz="1800" i="1" spc="-10" dirty="0">
                <a:latin typeface="Arial"/>
                <a:cs typeface="Arial"/>
              </a:rPr>
              <a:t> qualified</a:t>
            </a:r>
            <a:endParaRPr sz="1800">
              <a:latin typeface="Arial"/>
              <a:cs typeface="Arial"/>
            </a:endParaRPr>
          </a:p>
          <a:p>
            <a:pPr marL="297815" indent="-285115">
              <a:lnSpc>
                <a:spcPct val="100000"/>
              </a:lnSpc>
              <a:spcBef>
                <a:spcPts val="600"/>
              </a:spcBef>
              <a:buChar char="•"/>
              <a:tabLst>
                <a:tab pos="297815" algn="l"/>
              </a:tabLst>
            </a:pPr>
            <a:r>
              <a:rPr sz="1800" dirty="0">
                <a:latin typeface="Arial"/>
                <a:cs typeface="Arial"/>
              </a:rPr>
              <a:t>Insurance,</a:t>
            </a:r>
            <a:r>
              <a:rPr sz="1800" spc="-20" dirty="0">
                <a:latin typeface="Arial"/>
                <a:cs typeface="Arial"/>
              </a:rPr>
              <a:t> </a:t>
            </a:r>
            <a:r>
              <a:rPr sz="1800" dirty="0">
                <a:latin typeface="Arial"/>
                <a:cs typeface="Arial"/>
              </a:rPr>
              <a:t>sports,</a:t>
            </a:r>
            <a:r>
              <a:rPr sz="1800" spc="-5" dirty="0">
                <a:latin typeface="Arial"/>
                <a:cs typeface="Arial"/>
              </a:rPr>
              <a:t> </a:t>
            </a:r>
            <a:r>
              <a:rPr sz="1800" dirty="0">
                <a:latin typeface="Arial"/>
                <a:cs typeface="Arial"/>
              </a:rPr>
              <a:t>or</a:t>
            </a:r>
            <a:r>
              <a:rPr sz="1800" spc="-10" dirty="0">
                <a:latin typeface="Arial"/>
                <a:cs typeface="Arial"/>
              </a:rPr>
              <a:t> </a:t>
            </a:r>
            <a:r>
              <a:rPr sz="1800" dirty="0">
                <a:latin typeface="Arial"/>
                <a:cs typeface="Arial"/>
              </a:rPr>
              <a:t>club</a:t>
            </a:r>
            <a:r>
              <a:rPr sz="1800" spc="-15" dirty="0">
                <a:latin typeface="Arial"/>
                <a:cs typeface="Arial"/>
              </a:rPr>
              <a:t> </a:t>
            </a:r>
            <a:r>
              <a:rPr sz="1800" spc="-20" dirty="0">
                <a:latin typeface="Arial"/>
                <a:cs typeface="Arial"/>
              </a:rPr>
              <a:t>fees</a:t>
            </a:r>
            <a:endParaRPr sz="1800">
              <a:latin typeface="Arial"/>
              <a:cs typeface="Arial"/>
            </a:endParaRPr>
          </a:p>
          <a:p>
            <a:pPr marL="297815" indent="-285115">
              <a:lnSpc>
                <a:spcPct val="100000"/>
              </a:lnSpc>
              <a:spcBef>
                <a:spcPts val="600"/>
              </a:spcBef>
              <a:buChar char="•"/>
              <a:tabLst>
                <a:tab pos="297815" algn="l"/>
              </a:tabLst>
            </a:pPr>
            <a:r>
              <a:rPr sz="1800" dirty="0">
                <a:latin typeface="Arial"/>
                <a:cs typeface="Arial"/>
              </a:rPr>
              <a:t>Transportation</a:t>
            </a:r>
            <a:r>
              <a:rPr sz="1800" spc="-90" dirty="0">
                <a:latin typeface="Arial"/>
                <a:cs typeface="Arial"/>
              </a:rPr>
              <a:t> </a:t>
            </a:r>
            <a:r>
              <a:rPr sz="1800" spc="-10" dirty="0">
                <a:latin typeface="Arial"/>
                <a:cs typeface="Arial"/>
              </a:rPr>
              <a:t>costs</a:t>
            </a:r>
            <a:endParaRPr sz="1800">
              <a:latin typeface="Arial"/>
              <a:cs typeface="Arial"/>
            </a:endParaRPr>
          </a:p>
          <a:p>
            <a:pPr marL="298450" marR="951230" indent="-285750">
              <a:lnSpc>
                <a:spcPct val="100000"/>
              </a:lnSpc>
              <a:spcBef>
                <a:spcPts val="600"/>
              </a:spcBef>
              <a:buChar char="•"/>
              <a:tabLst>
                <a:tab pos="298450" algn="l"/>
              </a:tabLst>
            </a:pPr>
            <a:r>
              <a:rPr sz="1800" dirty="0">
                <a:latin typeface="Arial"/>
                <a:cs typeface="Arial"/>
              </a:rPr>
              <a:t>Repayment</a:t>
            </a:r>
            <a:r>
              <a:rPr sz="1800" spc="-30" dirty="0">
                <a:latin typeface="Arial"/>
                <a:cs typeface="Arial"/>
              </a:rPr>
              <a:t> </a:t>
            </a:r>
            <a:r>
              <a:rPr sz="1800" dirty="0">
                <a:latin typeface="Arial"/>
                <a:cs typeface="Arial"/>
              </a:rPr>
              <a:t>of</a:t>
            </a:r>
            <a:r>
              <a:rPr sz="1800" spc="-5" dirty="0">
                <a:latin typeface="Arial"/>
                <a:cs typeface="Arial"/>
              </a:rPr>
              <a:t> </a:t>
            </a:r>
            <a:r>
              <a:rPr sz="1800" dirty="0">
                <a:latin typeface="Arial"/>
                <a:cs typeface="Arial"/>
              </a:rPr>
              <a:t>student</a:t>
            </a:r>
            <a:r>
              <a:rPr sz="1800" spc="-10" dirty="0">
                <a:latin typeface="Arial"/>
                <a:cs typeface="Arial"/>
              </a:rPr>
              <a:t> </a:t>
            </a:r>
            <a:r>
              <a:rPr sz="1800" dirty="0">
                <a:latin typeface="Arial"/>
                <a:cs typeface="Arial"/>
              </a:rPr>
              <a:t>loan</a:t>
            </a:r>
            <a:r>
              <a:rPr sz="1800" spc="-10" dirty="0">
                <a:latin typeface="Arial"/>
                <a:cs typeface="Arial"/>
              </a:rPr>
              <a:t> </a:t>
            </a:r>
            <a:r>
              <a:rPr sz="1800" dirty="0">
                <a:latin typeface="Arial"/>
                <a:cs typeface="Arial"/>
              </a:rPr>
              <a:t>amounts</a:t>
            </a:r>
            <a:r>
              <a:rPr sz="1800" spc="-15" dirty="0">
                <a:latin typeface="Arial"/>
                <a:cs typeface="Arial"/>
              </a:rPr>
              <a:t> </a:t>
            </a:r>
            <a:r>
              <a:rPr sz="1800" dirty="0">
                <a:latin typeface="Arial"/>
                <a:cs typeface="Arial"/>
              </a:rPr>
              <a:t>over</a:t>
            </a:r>
            <a:r>
              <a:rPr sz="1800" spc="-5" dirty="0">
                <a:latin typeface="Arial"/>
                <a:cs typeface="Arial"/>
              </a:rPr>
              <a:t> </a:t>
            </a:r>
            <a:r>
              <a:rPr sz="1800" dirty="0">
                <a:latin typeface="Arial"/>
                <a:cs typeface="Arial"/>
              </a:rPr>
              <a:t>the</a:t>
            </a:r>
            <a:r>
              <a:rPr sz="1800" spc="-5" dirty="0">
                <a:latin typeface="Arial"/>
                <a:cs typeface="Arial"/>
              </a:rPr>
              <a:t> </a:t>
            </a:r>
            <a:r>
              <a:rPr sz="1800" dirty="0">
                <a:latin typeface="Arial"/>
                <a:cs typeface="Arial"/>
              </a:rPr>
              <a:t>aggregate</a:t>
            </a:r>
            <a:r>
              <a:rPr sz="1800" spc="-15" dirty="0">
                <a:latin typeface="Arial"/>
                <a:cs typeface="Arial"/>
              </a:rPr>
              <a:t> </a:t>
            </a:r>
            <a:r>
              <a:rPr sz="1800" spc="-10" dirty="0">
                <a:latin typeface="Arial"/>
                <a:cs typeface="Arial"/>
              </a:rPr>
              <a:t>lifetime </a:t>
            </a:r>
            <a:r>
              <a:rPr sz="1800" dirty="0">
                <a:latin typeface="Arial"/>
                <a:cs typeface="Arial"/>
              </a:rPr>
              <a:t>limit</a:t>
            </a:r>
            <a:r>
              <a:rPr sz="1800" spc="-5" dirty="0">
                <a:latin typeface="Arial"/>
                <a:cs typeface="Arial"/>
              </a:rPr>
              <a:t> </a:t>
            </a:r>
            <a:r>
              <a:rPr sz="1800" dirty="0">
                <a:latin typeface="Arial"/>
                <a:cs typeface="Arial"/>
              </a:rPr>
              <a:t>of</a:t>
            </a:r>
            <a:r>
              <a:rPr sz="1800" spc="-5" dirty="0">
                <a:latin typeface="Arial"/>
                <a:cs typeface="Arial"/>
              </a:rPr>
              <a:t> </a:t>
            </a:r>
            <a:r>
              <a:rPr sz="1800" spc="-10" dirty="0">
                <a:latin typeface="Arial"/>
                <a:cs typeface="Arial"/>
              </a:rPr>
              <a:t>$10,000</a:t>
            </a:r>
            <a:endParaRPr sz="1800">
              <a:latin typeface="Arial"/>
              <a:cs typeface="Arial"/>
            </a:endParaRPr>
          </a:p>
          <a:p>
            <a:pPr marL="297815" indent="-285115">
              <a:lnSpc>
                <a:spcPct val="100000"/>
              </a:lnSpc>
              <a:spcBef>
                <a:spcPts val="600"/>
              </a:spcBef>
              <a:buChar char="•"/>
              <a:tabLst>
                <a:tab pos="297815" algn="l"/>
              </a:tabLst>
            </a:pPr>
            <a:r>
              <a:rPr sz="1800" dirty="0">
                <a:latin typeface="Arial"/>
                <a:cs typeface="Arial"/>
              </a:rPr>
              <a:t>K</a:t>
            </a:r>
            <a:r>
              <a:rPr sz="1800" spc="-10" dirty="0">
                <a:latin typeface="Arial"/>
                <a:cs typeface="Arial"/>
              </a:rPr>
              <a:t> </a:t>
            </a:r>
            <a:r>
              <a:rPr sz="1800" dirty="0">
                <a:latin typeface="Arial"/>
                <a:cs typeface="Arial"/>
              </a:rPr>
              <a:t>through</a:t>
            </a:r>
            <a:r>
              <a:rPr sz="1800" spc="-15" dirty="0">
                <a:latin typeface="Arial"/>
                <a:cs typeface="Arial"/>
              </a:rPr>
              <a:t> </a:t>
            </a:r>
            <a:r>
              <a:rPr sz="1800" dirty="0">
                <a:latin typeface="Arial"/>
                <a:cs typeface="Arial"/>
              </a:rPr>
              <a:t>12</a:t>
            </a:r>
            <a:r>
              <a:rPr sz="1800" spc="-5" dirty="0">
                <a:latin typeface="Arial"/>
                <a:cs typeface="Arial"/>
              </a:rPr>
              <a:t> </a:t>
            </a:r>
            <a:r>
              <a:rPr sz="1800" dirty="0">
                <a:latin typeface="Arial"/>
                <a:cs typeface="Arial"/>
              </a:rPr>
              <a:t>nontuition</a:t>
            </a:r>
            <a:r>
              <a:rPr sz="1800" spc="-15" dirty="0">
                <a:latin typeface="Arial"/>
                <a:cs typeface="Arial"/>
              </a:rPr>
              <a:t> </a:t>
            </a:r>
            <a:r>
              <a:rPr sz="1800" spc="-10" dirty="0">
                <a:latin typeface="Arial"/>
                <a:cs typeface="Arial"/>
              </a:rPr>
              <a:t>expenses¹</a:t>
            </a:r>
            <a:endParaRPr sz="1800">
              <a:latin typeface="Arial"/>
              <a:cs typeface="Arial"/>
            </a:endParaRPr>
          </a:p>
        </p:txBody>
      </p:sp>
      <p:sp>
        <p:nvSpPr>
          <p:cNvPr id="7" name="object 7"/>
          <p:cNvSpPr txBox="1"/>
          <p:nvPr/>
        </p:nvSpPr>
        <p:spPr>
          <a:xfrm>
            <a:off x="3140485" y="6559948"/>
            <a:ext cx="2118360" cy="139065"/>
          </a:xfrm>
          <a:prstGeom prst="rect">
            <a:avLst/>
          </a:prstGeom>
        </p:spPr>
        <p:txBody>
          <a:bodyPr vert="horz" wrap="square" lIns="0" tIns="2540" rIns="0" bIns="0" rtlCol="0">
            <a:spAutoFit/>
          </a:bodyPr>
          <a:lstStyle/>
          <a:p>
            <a:pPr marL="12700">
              <a:lnSpc>
                <a:spcPct val="100000"/>
              </a:lnSpc>
              <a:spcBef>
                <a:spcPts val="20"/>
              </a:spcBef>
            </a:pPr>
            <a:r>
              <a:rPr sz="800" dirty="0">
                <a:latin typeface="Arial"/>
                <a:cs typeface="Arial"/>
              </a:rPr>
              <a:t>Please</a:t>
            </a:r>
            <a:r>
              <a:rPr sz="800" spc="-10" dirty="0">
                <a:latin typeface="Arial"/>
                <a:cs typeface="Arial"/>
              </a:rPr>
              <a:t> </a:t>
            </a:r>
            <a:r>
              <a:rPr sz="800" dirty="0">
                <a:latin typeface="Arial"/>
                <a:cs typeface="Arial"/>
              </a:rPr>
              <a:t>consult</a:t>
            </a:r>
            <a:r>
              <a:rPr sz="800" spc="-5" dirty="0">
                <a:latin typeface="Arial"/>
                <a:cs typeface="Arial"/>
              </a:rPr>
              <a:t> </a:t>
            </a:r>
            <a:r>
              <a:rPr sz="800" dirty="0">
                <a:latin typeface="Arial"/>
                <a:cs typeface="Arial"/>
              </a:rPr>
              <a:t>with</a:t>
            </a:r>
            <a:r>
              <a:rPr sz="800" spc="-10" dirty="0">
                <a:latin typeface="Arial"/>
                <a:cs typeface="Arial"/>
              </a:rPr>
              <a:t> </a:t>
            </a:r>
            <a:r>
              <a:rPr sz="800" dirty="0">
                <a:latin typeface="Arial"/>
                <a:cs typeface="Arial"/>
              </a:rPr>
              <a:t>a</a:t>
            </a:r>
            <a:r>
              <a:rPr sz="800" spc="-15" dirty="0">
                <a:latin typeface="Arial"/>
                <a:cs typeface="Arial"/>
              </a:rPr>
              <a:t> </a:t>
            </a:r>
            <a:r>
              <a:rPr sz="800" dirty="0">
                <a:latin typeface="Arial"/>
                <a:cs typeface="Arial"/>
              </a:rPr>
              <a:t>tax</a:t>
            </a:r>
            <a:r>
              <a:rPr sz="800" spc="-10" dirty="0">
                <a:latin typeface="Arial"/>
                <a:cs typeface="Arial"/>
              </a:rPr>
              <a:t> </a:t>
            </a:r>
            <a:r>
              <a:rPr sz="800" dirty="0">
                <a:latin typeface="Arial"/>
                <a:cs typeface="Arial"/>
              </a:rPr>
              <a:t>or</a:t>
            </a:r>
            <a:r>
              <a:rPr sz="800" spc="-20" dirty="0">
                <a:latin typeface="Arial"/>
                <a:cs typeface="Arial"/>
              </a:rPr>
              <a:t> </a:t>
            </a:r>
            <a:r>
              <a:rPr sz="800" dirty="0">
                <a:latin typeface="Arial"/>
                <a:cs typeface="Arial"/>
              </a:rPr>
              <a:t>legal</a:t>
            </a:r>
            <a:r>
              <a:rPr sz="800" spc="-5" dirty="0">
                <a:latin typeface="Arial"/>
                <a:cs typeface="Arial"/>
              </a:rPr>
              <a:t> </a:t>
            </a:r>
            <a:r>
              <a:rPr sz="800" spc="-10" dirty="0">
                <a:latin typeface="Arial"/>
                <a:cs typeface="Arial"/>
              </a:rPr>
              <a:t>professional.</a:t>
            </a:r>
            <a:endParaRPr sz="800">
              <a:latin typeface="Arial"/>
              <a:cs typeface="Arial"/>
            </a:endParaRPr>
          </a:p>
        </p:txBody>
      </p:sp>
      <p:sp>
        <p:nvSpPr>
          <p:cNvPr id="6" name="object 6"/>
          <p:cNvSpPr txBox="1"/>
          <p:nvPr/>
        </p:nvSpPr>
        <p:spPr>
          <a:xfrm>
            <a:off x="8675053" y="6438070"/>
            <a:ext cx="81915" cy="147320"/>
          </a:xfrm>
          <a:prstGeom prst="rect">
            <a:avLst/>
          </a:prstGeom>
        </p:spPr>
        <p:txBody>
          <a:bodyPr vert="horz" wrap="square" lIns="0" tIns="12065" rIns="0" bIns="0" rtlCol="0">
            <a:spAutoFit/>
          </a:bodyPr>
          <a:lstStyle/>
          <a:p>
            <a:pPr marL="12700">
              <a:lnSpc>
                <a:spcPct val="100000"/>
              </a:lnSpc>
              <a:spcBef>
                <a:spcPts val="95"/>
              </a:spcBef>
            </a:pPr>
            <a:r>
              <a:rPr sz="800" spc="-5" dirty="0">
                <a:latin typeface="Arial"/>
                <a:cs typeface="Arial"/>
              </a:rPr>
              <a:t>6</a:t>
            </a:r>
            <a:endParaRPr sz="800">
              <a:latin typeface="Arial"/>
              <a:cs typeface="Arial"/>
            </a:endParaRPr>
          </a:p>
        </p:txBody>
      </p:sp>
    </p:spTree>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dirty="0"/>
              <a:t>Alternative</a:t>
            </a:r>
            <a:r>
              <a:rPr spc="-25" dirty="0"/>
              <a:t> </a:t>
            </a:r>
            <a:r>
              <a:rPr dirty="0"/>
              <a:t>college</a:t>
            </a:r>
            <a:r>
              <a:rPr spc="-35" dirty="0"/>
              <a:t> </a:t>
            </a:r>
            <a:r>
              <a:rPr dirty="0"/>
              <a:t>savings</a:t>
            </a:r>
            <a:r>
              <a:rPr spc="-25" dirty="0"/>
              <a:t> </a:t>
            </a:r>
            <a:r>
              <a:rPr spc="-10" dirty="0"/>
              <a:t>vehicles</a:t>
            </a:r>
          </a:p>
        </p:txBody>
      </p:sp>
      <p:sp>
        <p:nvSpPr>
          <p:cNvPr id="6" name="object 6"/>
          <p:cNvSpPr txBox="1">
            <a:spLocks noGrp="1"/>
          </p:cNvSpPr>
          <p:nvPr>
            <p:ph type="sldNum" sz="quarter" idx="7"/>
          </p:nvPr>
        </p:nvSpPr>
        <p:spPr>
          <a:prstGeom prst="rect">
            <a:avLst/>
          </a:prstGeom>
        </p:spPr>
        <p:txBody>
          <a:bodyPr vert="horz" wrap="square" lIns="0" tIns="2540" rIns="0" bIns="0" rtlCol="0">
            <a:spAutoFit/>
          </a:bodyPr>
          <a:lstStyle/>
          <a:p>
            <a:pPr marL="94615">
              <a:lnSpc>
                <a:spcPct val="100000"/>
              </a:lnSpc>
              <a:spcBef>
                <a:spcPts val="20"/>
              </a:spcBef>
            </a:pPr>
            <a:fld id="{81D60167-4931-47E6-BA6A-407CBD079E47}" type="slidenum">
              <a:rPr spc="-5" dirty="0"/>
              <a:t>7</a:t>
            </a:fld>
            <a:endParaRPr spc="-5" dirty="0"/>
          </a:p>
        </p:txBody>
      </p:sp>
      <p:sp>
        <p:nvSpPr>
          <p:cNvPr id="3" name="object 3"/>
          <p:cNvSpPr txBox="1"/>
          <p:nvPr/>
        </p:nvSpPr>
        <p:spPr>
          <a:xfrm>
            <a:off x="595122" y="2177795"/>
            <a:ext cx="2486025" cy="2529840"/>
          </a:xfrm>
          <a:prstGeom prst="rect">
            <a:avLst/>
          </a:prstGeom>
          <a:solidFill>
            <a:srgbClr val="00A757"/>
          </a:solidFill>
        </p:spPr>
        <p:txBody>
          <a:bodyPr vert="horz" wrap="square" lIns="0" tIns="0" rIns="0" bIns="0" rtlCol="0">
            <a:spAutoFit/>
          </a:bodyPr>
          <a:lstStyle/>
          <a:p>
            <a:pPr>
              <a:lnSpc>
                <a:spcPct val="100000"/>
              </a:lnSpc>
            </a:pPr>
            <a:endParaRPr sz="2700">
              <a:latin typeface="Times New Roman"/>
              <a:cs typeface="Times New Roman"/>
            </a:endParaRPr>
          </a:p>
          <a:p>
            <a:pPr>
              <a:lnSpc>
                <a:spcPct val="100000"/>
              </a:lnSpc>
              <a:spcBef>
                <a:spcPts val="5"/>
              </a:spcBef>
            </a:pPr>
            <a:endParaRPr sz="2550">
              <a:latin typeface="Times New Roman"/>
              <a:cs typeface="Times New Roman"/>
            </a:endParaRPr>
          </a:p>
          <a:p>
            <a:pPr marL="742950" marR="735330" algn="ctr">
              <a:lnSpc>
                <a:spcPts val="2590"/>
              </a:lnSpc>
            </a:pPr>
            <a:r>
              <a:rPr sz="2400" spc="-10" dirty="0">
                <a:solidFill>
                  <a:srgbClr val="FFFFFF"/>
                </a:solidFill>
                <a:latin typeface="Arial"/>
                <a:cs typeface="Arial"/>
              </a:rPr>
              <a:t>UGMA/ </a:t>
            </a:r>
            <a:r>
              <a:rPr sz="2400" spc="-20" dirty="0">
                <a:solidFill>
                  <a:srgbClr val="FFFFFF"/>
                </a:solidFill>
                <a:latin typeface="Arial"/>
                <a:cs typeface="Arial"/>
              </a:rPr>
              <a:t>UTMA</a:t>
            </a:r>
            <a:endParaRPr sz="2400">
              <a:latin typeface="Arial"/>
              <a:cs typeface="Arial"/>
            </a:endParaRPr>
          </a:p>
          <a:p>
            <a:pPr algn="ctr">
              <a:lnSpc>
                <a:spcPts val="2555"/>
              </a:lnSpc>
            </a:pPr>
            <a:r>
              <a:rPr sz="2400" spc="-10" dirty="0">
                <a:solidFill>
                  <a:srgbClr val="FFFFFF"/>
                </a:solidFill>
                <a:latin typeface="Arial"/>
                <a:cs typeface="Arial"/>
              </a:rPr>
              <a:t>accounts</a:t>
            </a:r>
            <a:endParaRPr sz="2400">
              <a:latin typeface="Arial"/>
              <a:cs typeface="Arial"/>
            </a:endParaRPr>
          </a:p>
        </p:txBody>
      </p:sp>
      <p:sp>
        <p:nvSpPr>
          <p:cNvPr id="4" name="object 4"/>
          <p:cNvSpPr txBox="1"/>
          <p:nvPr/>
        </p:nvSpPr>
        <p:spPr>
          <a:xfrm>
            <a:off x="3346703" y="2177795"/>
            <a:ext cx="2486025" cy="2529840"/>
          </a:xfrm>
          <a:prstGeom prst="rect">
            <a:avLst/>
          </a:prstGeom>
          <a:solidFill>
            <a:srgbClr val="0000C1"/>
          </a:solidFill>
        </p:spPr>
        <p:txBody>
          <a:bodyPr vert="horz" wrap="square" lIns="0" tIns="0" rIns="0" bIns="0" rtlCol="0">
            <a:spAutoFit/>
          </a:bodyPr>
          <a:lstStyle/>
          <a:p>
            <a:pPr>
              <a:lnSpc>
                <a:spcPct val="100000"/>
              </a:lnSpc>
            </a:pPr>
            <a:endParaRPr sz="3000">
              <a:latin typeface="Times New Roman"/>
              <a:cs typeface="Times New Roman"/>
            </a:endParaRPr>
          </a:p>
          <a:p>
            <a:pPr marL="565785" marR="558165" indent="-635" algn="ctr">
              <a:lnSpc>
                <a:spcPts val="2590"/>
              </a:lnSpc>
            </a:pPr>
            <a:r>
              <a:rPr sz="2400" spc="-10" dirty="0">
                <a:solidFill>
                  <a:srgbClr val="FFFFFF"/>
                </a:solidFill>
                <a:latin typeface="Arial"/>
                <a:cs typeface="Arial"/>
              </a:rPr>
              <a:t>Coverdell Education Savings Account </a:t>
            </a:r>
            <a:r>
              <a:rPr sz="2400" spc="-20" dirty="0">
                <a:solidFill>
                  <a:srgbClr val="FFFFFF"/>
                </a:solidFill>
                <a:latin typeface="Arial"/>
                <a:cs typeface="Arial"/>
              </a:rPr>
              <a:t>(ESA)</a:t>
            </a:r>
            <a:endParaRPr sz="2400">
              <a:latin typeface="Arial"/>
              <a:cs typeface="Arial"/>
            </a:endParaRPr>
          </a:p>
        </p:txBody>
      </p:sp>
      <p:sp>
        <p:nvSpPr>
          <p:cNvPr id="5" name="object 5"/>
          <p:cNvSpPr txBox="1"/>
          <p:nvPr/>
        </p:nvSpPr>
        <p:spPr>
          <a:xfrm>
            <a:off x="6098285" y="2177795"/>
            <a:ext cx="2486025" cy="2529840"/>
          </a:xfrm>
          <a:prstGeom prst="rect">
            <a:avLst/>
          </a:prstGeom>
          <a:solidFill>
            <a:srgbClr val="FF7769"/>
          </a:solidFill>
        </p:spPr>
        <p:txBody>
          <a:bodyPr vert="horz" wrap="square" lIns="0" tIns="0" rIns="0" bIns="0" rtlCol="0">
            <a:spAutoFit/>
          </a:bodyPr>
          <a:lstStyle/>
          <a:p>
            <a:pPr>
              <a:lnSpc>
                <a:spcPct val="100000"/>
              </a:lnSpc>
            </a:pPr>
            <a:endParaRPr sz="2700">
              <a:latin typeface="Times New Roman"/>
              <a:cs typeface="Times New Roman"/>
            </a:endParaRPr>
          </a:p>
          <a:p>
            <a:pPr>
              <a:lnSpc>
                <a:spcPct val="100000"/>
              </a:lnSpc>
              <a:spcBef>
                <a:spcPts val="35"/>
              </a:spcBef>
            </a:pPr>
            <a:endParaRPr sz="3650">
              <a:latin typeface="Times New Roman"/>
              <a:cs typeface="Times New Roman"/>
            </a:endParaRPr>
          </a:p>
          <a:p>
            <a:pPr marL="429895" marR="422909" indent="287655">
              <a:lnSpc>
                <a:spcPts val="2590"/>
              </a:lnSpc>
            </a:pPr>
            <a:r>
              <a:rPr sz="2400" spc="-10" dirty="0">
                <a:solidFill>
                  <a:srgbClr val="FFFFFF"/>
                </a:solidFill>
                <a:latin typeface="Arial"/>
                <a:cs typeface="Arial"/>
              </a:rPr>
              <a:t>Taxable investments</a:t>
            </a:r>
            <a:endParaRPr sz="2400">
              <a:latin typeface="Arial"/>
              <a:cs typeface="Arial"/>
            </a:endParaRPr>
          </a:p>
        </p:txBody>
      </p:sp>
    </p:spTree>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custGeom>
            <a:avLst/>
            <a:gdLst/>
            <a:ahLst/>
            <a:cxnLst/>
            <a:rect l="l" t="t" r="r" b="b"/>
            <a:pathLst>
              <a:path w="9144000" h="6858000">
                <a:moveTo>
                  <a:pt x="9144000" y="0"/>
                </a:moveTo>
                <a:lnTo>
                  <a:pt x="0" y="0"/>
                </a:lnTo>
                <a:lnTo>
                  <a:pt x="0" y="6858000"/>
                </a:lnTo>
                <a:lnTo>
                  <a:pt x="9144000" y="6858000"/>
                </a:lnTo>
                <a:lnTo>
                  <a:pt x="9144000" y="0"/>
                </a:lnTo>
                <a:close/>
              </a:path>
            </a:pathLst>
          </a:custGeom>
          <a:solidFill>
            <a:srgbClr val="00A757"/>
          </a:solidFill>
        </p:spPr>
        <p:txBody>
          <a:bodyPr wrap="square" lIns="0" tIns="0" rIns="0" bIns="0" rtlCol="0"/>
          <a:lstStyle/>
          <a:p>
            <a:endParaRPr/>
          </a:p>
        </p:txBody>
      </p:sp>
      <p:sp>
        <p:nvSpPr>
          <p:cNvPr id="3" name="object 3"/>
          <p:cNvSpPr/>
          <p:nvPr/>
        </p:nvSpPr>
        <p:spPr>
          <a:xfrm>
            <a:off x="1427848" y="6448310"/>
            <a:ext cx="596900" cy="105410"/>
          </a:xfrm>
          <a:custGeom>
            <a:avLst/>
            <a:gdLst/>
            <a:ahLst/>
            <a:cxnLst/>
            <a:rect l="l" t="t" r="r" b="b"/>
            <a:pathLst>
              <a:path w="596900" h="105409">
                <a:moveTo>
                  <a:pt x="7797" y="0"/>
                </a:moveTo>
                <a:lnTo>
                  <a:pt x="0" y="0"/>
                </a:lnTo>
                <a:lnTo>
                  <a:pt x="0" y="102831"/>
                </a:lnTo>
                <a:lnTo>
                  <a:pt x="7797" y="102831"/>
                </a:lnTo>
                <a:lnTo>
                  <a:pt x="7797" y="0"/>
                </a:lnTo>
                <a:close/>
              </a:path>
              <a:path w="596900" h="105409">
                <a:moveTo>
                  <a:pt x="77381" y="51714"/>
                </a:moveTo>
                <a:lnTo>
                  <a:pt x="75996" y="40906"/>
                </a:lnTo>
                <a:lnTo>
                  <a:pt x="72199" y="33959"/>
                </a:lnTo>
                <a:lnTo>
                  <a:pt x="66497" y="30226"/>
                </a:lnTo>
                <a:lnTo>
                  <a:pt x="59385" y="29121"/>
                </a:lnTo>
                <a:lnTo>
                  <a:pt x="50380" y="29121"/>
                </a:lnTo>
                <a:lnTo>
                  <a:pt x="43789" y="33883"/>
                </a:lnTo>
                <a:lnTo>
                  <a:pt x="38392" y="38633"/>
                </a:lnTo>
                <a:lnTo>
                  <a:pt x="38392" y="30911"/>
                </a:lnTo>
                <a:lnTo>
                  <a:pt x="31191" y="30911"/>
                </a:lnTo>
                <a:lnTo>
                  <a:pt x="31191" y="102831"/>
                </a:lnTo>
                <a:lnTo>
                  <a:pt x="38392" y="102831"/>
                </a:lnTo>
                <a:lnTo>
                  <a:pt x="38392" y="45770"/>
                </a:lnTo>
                <a:lnTo>
                  <a:pt x="42583" y="41605"/>
                </a:lnTo>
                <a:lnTo>
                  <a:pt x="50380" y="35064"/>
                </a:lnTo>
                <a:lnTo>
                  <a:pt x="66573" y="35064"/>
                </a:lnTo>
                <a:lnTo>
                  <a:pt x="70180" y="43980"/>
                </a:lnTo>
                <a:lnTo>
                  <a:pt x="70180" y="103416"/>
                </a:lnTo>
                <a:lnTo>
                  <a:pt x="77381" y="103416"/>
                </a:lnTo>
                <a:lnTo>
                  <a:pt x="77381" y="51714"/>
                </a:lnTo>
                <a:close/>
              </a:path>
              <a:path w="596900" h="105409">
                <a:moveTo>
                  <a:pt x="145745" y="30911"/>
                </a:moveTo>
                <a:lnTo>
                  <a:pt x="138544" y="30911"/>
                </a:lnTo>
                <a:lnTo>
                  <a:pt x="118757" y="96291"/>
                </a:lnTo>
                <a:lnTo>
                  <a:pt x="98361" y="30911"/>
                </a:lnTo>
                <a:lnTo>
                  <a:pt x="90563" y="30911"/>
                </a:lnTo>
                <a:lnTo>
                  <a:pt x="113360" y="102831"/>
                </a:lnTo>
                <a:lnTo>
                  <a:pt x="122961" y="102831"/>
                </a:lnTo>
                <a:lnTo>
                  <a:pt x="145745" y="30911"/>
                </a:lnTo>
                <a:close/>
              </a:path>
              <a:path w="596900" h="105409">
                <a:moveTo>
                  <a:pt x="208724" y="63601"/>
                </a:moveTo>
                <a:lnTo>
                  <a:pt x="208508" y="61214"/>
                </a:lnTo>
                <a:lnTo>
                  <a:pt x="207581" y="50939"/>
                </a:lnTo>
                <a:lnTo>
                  <a:pt x="203619" y="39903"/>
                </a:lnTo>
                <a:lnTo>
                  <a:pt x="200329" y="36499"/>
                </a:lnTo>
                <a:lnTo>
                  <a:pt x="200329" y="61214"/>
                </a:lnTo>
                <a:lnTo>
                  <a:pt x="162534" y="61214"/>
                </a:lnTo>
                <a:lnTo>
                  <a:pt x="163779" y="51777"/>
                </a:lnTo>
                <a:lnTo>
                  <a:pt x="167487" y="43167"/>
                </a:lnTo>
                <a:lnTo>
                  <a:pt x="173672" y="36893"/>
                </a:lnTo>
                <a:lnTo>
                  <a:pt x="182333" y="34467"/>
                </a:lnTo>
                <a:lnTo>
                  <a:pt x="190715" y="36728"/>
                </a:lnTo>
                <a:lnTo>
                  <a:pt x="196278" y="42722"/>
                </a:lnTo>
                <a:lnTo>
                  <a:pt x="199364" y="51269"/>
                </a:lnTo>
                <a:lnTo>
                  <a:pt x="200329" y="61214"/>
                </a:lnTo>
                <a:lnTo>
                  <a:pt x="200329" y="36499"/>
                </a:lnTo>
                <a:lnTo>
                  <a:pt x="198374" y="34467"/>
                </a:lnTo>
                <a:lnTo>
                  <a:pt x="196075" y="32092"/>
                </a:lnTo>
                <a:lnTo>
                  <a:pt x="184137" y="29121"/>
                </a:lnTo>
                <a:lnTo>
                  <a:pt x="172554" y="31292"/>
                </a:lnTo>
                <a:lnTo>
                  <a:pt x="163436" y="38036"/>
                </a:lnTo>
                <a:lnTo>
                  <a:pt x="157480" y="49682"/>
                </a:lnTo>
                <a:lnTo>
                  <a:pt x="155346" y="66573"/>
                </a:lnTo>
                <a:lnTo>
                  <a:pt x="157467" y="84391"/>
                </a:lnTo>
                <a:lnTo>
                  <a:pt x="163360" y="96367"/>
                </a:lnTo>
                <a:lnTo>
                  <a:pt x="172300" y="103098"/>
                </a:lnTo>
                <a:lnTo>
                  <a:pt x="183527" y="105206"/>
                </a:lnTo>
                <a:lnTo>
                  <a:pt x="191503" y="104076"/>
                </a:lnTo>
                <a:lnTo>
                  <a:pt x="198297" y="101041"/>
                </a:lnTo>
                <a:lnTo>
                  <a:pt x="200571" y="99263"/>
                </a:lnTo>
                <a:lnTo>
                  <a:pt x="203860" y="96672"/>
                </a:lnTo>
                <a:lnTo>
                  <a:pt x="208127" y="91528"/>
                </a:lnTo>
                <a:lnTo>
                  <a:pt x="203327" y="86779"/>
                </a:lnTo>
                <a:lnTo>
                  <a:pt x="199123" y="93319"/>
                </a:lnTo>
                <a:lnTo>
                  <a:pt x="192532" y="99263"/>
                </a:lnTo>
                <a:lnTo>
                  <a:pt x="184734" y="99263"/>
                </a:lnTo>
                <a:lnTo>
                  <a:pt x="176199" y="97675"/>
                </a:lnTo>
                <a:lnTo>
                  <a:pt x="169138" y="92354"/>
                </a:lnTo>
                <a:lnTo>
                  <a:pt x="164325" y="82461"/>
                </a:lnTo>
                <a:lnTo>
                  <a:pt x="162598" y="67754"/>
                </a:lnTo>
                <a:lnTo>
                  <a:pt x="208724" y="67754"/>
                </a:lnTo>
                <a:lnTo>
                  <a:pt x="208724" y="67157"/>
                </a:lnTo>
                <a:lnTo>
                  <a:pt x="208724" y="63601"/>
                </a:lnTo>
                <a:close/>
              </a:path>
              <a:path w="596900" h="105409">
                <a:moveTo>
                  <a:pt x="271691" y="83807"/>
                </a:moveTo>
                <a:lnTo>
                  <a:pt x="240512" y="60032"/>
                </a:lnTo>
                <a:lnTo>
                  <a:pt x="230911" y="57658"/>
                </a:lnTo>
                <a:lnTo>
                  <a:pt x="230911" y="38633"/>
                </a:lnTo>
                <a:lnTo>
                  <a:pt x="238112" y="34480"/>
                </a:lnTo>
                <a:lnTo>
                  <a:pt x="254304" y="34480"/>
                </a:lnTo>
                <a:lnTo>
                  <a:pt x="259702" y="38633"/>
                </a:lnTo>
                <a:lnTo>
                  <a:pt x="263906" y="43980"/>
                </a:lnTo>
                <a:lnTo>
                  <a:pt x="268097" y="38036"/>
                </a:lnTo>
                <a:lnTo>
                  <a:pt x="262699" y="31508"/>
                </a:lnTo>
                <a:lnTo>
                  <a:pt x="254304" y="28536"/>
                </a:lnTo>
                <a:lnTo>
                  <a:pt x="246507" y="28536"/>
                </a:lnTo>
                <a:lnTo>
                  <a:pt x="237375" y="29845"/>
                </a:lnTo>
                <a:lnTo>
                  <a:pt x="230162" y="33655"/>
                </a:lnTo>
                <a:lnTo>
                  <a:pt x="225425" y="39814"/>
                </a:lnTo>
                <a:lnTo>
                  <a:pt x="223710" y="48145"/>
                </a:lnTo>
                <a:lnTo>
                  <a:pt x="225933" y="56997"/>
                </a:lnTo>
                <a:lnTo>
                  <a:pt x="231508" y="62776"/>
                </a:lnTo>
                <a:lnTo>
                  <a:pt x="238899" y="66446"/>
                </a:lnTo>
                <a:lnTo>
                  <a:pt x="246507" y="68948"/>
                </a:lnTo>
                <a:lnTo>
                  <a:pt x="256108" y="71323"/>
                </a:lnTo>
                <a:lnTo>
                  <a:pt x="264502" y="74295"/>
                </a:lnTo>
                <a:lnTo>
                  <a:pt x="264502" y="93916"/>
                </a:lnTo>
                <a:lnTo>
                  <a:pt x="256705" y="98666"/>
                </a:lnTo>
                <a:lnTo>
                  <a:pt x="239306" y="98666"/>
                </a:lnTo>
                <a:lnTo>
                  <a:pt x="232117" y="94500"/>
                </a:lnTo>
                <a:lnTo>
                  <a:pt x="227317" y="87376"/>
                </a:lnTo>
                <a:lnTo>
                  <a:pt x="222516" y="92125"/>
                </a:lnTo>
                <a:lnTo>
                  <a:pt x="227634" y="97586"/>
                </a:lnTo>
                <a:lnTo>
                  <a:pt x="233756" y="101485"/>
                </a:lnTo>
                <a:lnTo>
                  <a:pt x="240563" y="103835"/>
                </a:lnTo>
                <a:lnTo>
                  <a:pt x="247700" y="104609"/>
                </a:lnTo>
                <a:lnTo>
                  <a:pt x="257276" y="103111"/>
                </a:lnTo>
                <a:lnTo>
                  <a:pt x="264871" y="98894"/>
                </a:lnTo>
                <a:lnTo>
                  <a:pt x="269887" y="92329"/>
                </a:lnTo>
                <a:lnTo>
                  <a:pt x="271691" y="83807"/>
                </a:lnTo>
                <a:close/>
              </a:path>
              <a:path w="596900" h="105409">
                <a:moveTo>
                  <a:pt x="317881" y="100444"/>
                </a:moveTo>
                <a:lnTo>
                  <a:pt x="317284" y="93916"/>
                </a:lnTo>
                <a:lnTo>
                  <a:pt x="314883" y="96291"/>
                </a:lnTo>
                <a:lnTo>
                  <a:pt x="311277" y="98069"/>
                </a:lnTo>
                <a:lnTo>
                  <a:pt x="302882" y="98069"/>
                </a:lnTo>
                <a:lnTo>
                  <a:pt x="300482" y="94500"/>
                </a:lnTo>
                <a:lnTo>
                  <a:pt x="300482" y="36855"/>
                </a:lnTo>
                <a:lnTo>
                  <a:pt x="317284" y="36855"/>
                </a:lnTo>
                <a:lnTo>
                  <a:pt x="317284" y="30911"/>
                </a:lnTo>
                <a:lnTo>
                  <a:pt x="300482" y="30911"/>
                </a:lnTo>
                <a:lnTo>
                  <a:pt x="300482" y="5943"/>
                </a:lnTo>
                <a:lnTo>
                  <a:pt x="293293" y="10109"/>
                </a:lnTo>
                <a:lnTo>
                  <a:pt x="293293" y="30314"/>
                </a:lnTo>
                <a:lnTo>
                  <a:pt x="281889" y="30314"/>
                </a:lnTo>
                <a:lnTo>
                  <a:pt x="281889" y="36258"/>
                </a:lnTo>
                <a:lnTo>
                  <a:pt x="293293" y="36258"/>
                </a:lnTo>
                <a:lnTo>
                  <a:pt x="293293" y="98069"/>
                </a:lnTo>
                <a:lnTo>
                  <a:pt x="297484" y="104013"/>
                </a:lnTo>
                <a:lnTo>
                  <a:pt x="311277" y="104013"/>
                </a:lnTo>
                <a:lnTo>
                  <a:pt x="315480" y="102235"/>
                </a:lnTo>
                <a:lnTo>
                  <a:pt x="317881" y="100444"/>
                </a:lnTo>
                <a:close/>
              </a:path>
              <a:path w="596900" h="105409">
                <a:moveTo>
                  <a:pt x="416839" y="51714"/>
                </a:moveTo>
                <a:lnTo>
                  <a:pt x="415556" y="40906"/>
                </a:lnTo>
                <a:lnTo>
                  <a:pt x="411962" y="33959"/>
                </a:lnTo>
                <a:lnTo>
                  <a:pt x="406463" y="30226"/>
                </a:lnTo>
                <a:lnTo>
                  <a:pt x="399440" y="29121"/>
                </a:lnTo>
                <a:lnTo>
                  <a:pt x="389851" y="29121"/>
                </a:lnTo>
                <a:lnTo>
                  <a:pt x="383857" y="33883"/>
                </a:lnTo>
                <a:lnTo>
                  <a:pt x="377253" y="39827"/>
                </a:lnTo>
                <a:lnTo>
                  <a:pt x="374853" y="32092"/>
                </a:lnTo>
                <a:lnTo>
                  <a:pt x="368858" y="29121"/>
                </a:lnTo>
                <a:lnTo>
                  <a:pt x="352069" y="29121"/>
                </a:lnTo>
                <a:lnTo>
                  <a:pt x="341274" y="38633"/>
                </a:lnTo>
                <a:lnTo>
                  <a:pt x="341274" y="30911"/>
                </a:lnTo>
                <a:lnTo>
                  <a:pt x="334073" y="30911"/>
                </a:lnTo>
                <a:lnTo>
                  <a:pt x="334073" y="102831"/>
                </a:lnTo>
                <a:lnTo>
                  <a:pt x="341274" y="102831"/>
                </a:lnTo>
                <a:lnTo>
                  <a:pt x="341274" y="45173"/>
                </a:lnTo>
                <a:lnTo>
                  <a:pt x="345465" y="41008"/>
                </a:lnTo>
                <a:lnTo>
                  <a:pt x="352666" y="34467"/>
                </a:lnTo>
                <a:lnTo>
                  <a:pt x="368858" y="34467"/>
                </a:lnTo>
                <a:lnTo>
                  <a:pt x="371856" y="43383"/>
                </a:lnTo>
                <a:lnTo>
                  <a:pt x="371856" y="102831"/>
                </a:lnTo>
                <a:lnTo>
                  <a:pt x="379056" y="102831"/>
                </a:lnTo>
                <a:lnTo>
                  <a:pt x="379056" y="45770"/>
                </a:lnTo>
                <a:lnTo>
                  <a:pt x="383247" y="41605"/>
                </a:lnTo>
                <a:lnTo>
                  <a:pt x="390448" y="35064"/>
                </a:lnTo>
                <a:lnTo>
                  <a:pt x="406641" y="35064"/>
                </a:lnTo>
                <a:lnTo>
                  <a:pt x="409638" y="43980"/>
                </a:lnTo>
                <a:lnTo>
                  <a:pt x="409638" y="103416"/>
                </a:lnTo>
                <a:lnTo>
                  <a:pt x="416839" y="103416"/>
                </a:lnTo>
                <a:lnTo>
                  <a:pt x="416839" y="51714"/>
                </a:lnTo>
                <a:close/>
              </a:path>
              <a:path w="596900" h="105409">
                <a:moveTo>
                  <a:pt x="487603" y="63601"/>
                </a:moveTo>
                <a:lnTo>
                  <a:pt x="487400" y="61214"/>
                </a:lnTo>
                <a:lnTo>
                  <a:pt x="486460" y="50939"/>
                </a:lnTo>
                <a:lnTo>
                  <a:pt x="482511" y="39903"/>
                </a:lnTo>
                <a:lnTo>
                  <a:pt x="479209" y="36487"/>
                </a:lnTo>
                <a:lnTo>
                  <a:pt x="479209" y="61214"/>
                </a:lnTo>
                <a:lnTo>
                  <a:pt x="441426" y="61214"/>
                </a:lnTo>
                <a:lnTo>
                  <a:pt x="442671" y="51777"/>
                </a:lnTo>
                <a:lnTo>
                  <a:pt x="446379" y="43167"/>
                </a:lnTo>
                <a:lnTo>
                  <a:pt x="452564" y="36893"/>
                </a:lnTo>
                <a:lnTo>
                  <a:pt x="461225" y="34467"/>
                </a:lnTo>
                <a:lnTo>
                  <a:pt x="469595" y="36728"/>
                </a:lnTo>
                <a:lnTo>
                  <a:pt x="475170" y="42722"/>
                </a:lnTo>
                <a:lnTo>
                  <a:pt x="478256" y="51269"/>
                </a:lnTo>
                <a:lnTo>
                  <a:pt x="479209" y="61214"/>
                </a:lnTo>
                <a:lnTo>
                  <a:pt x="479209" y="36487"/>
                </a:lnTo>
                <a:lnTo>
                  <a:pt x="477266" y="34467"/>
                </a:lnTo>
                <a:lnTo>
                  <a:pt x="474954" y="32092"/>
                </a:lnTo>
                <a:lnTo>
                  <a:pt x="463016" y="29121"/>
                </a:lnTo>
                <a:lnTo>
                  <a:pt x="451434" y="31292"/>
                </a:lnTo>
                <a:lnTo>
                  <a:pt x="442328" y="38036"/>
                </a:lnTo>
                <a:lnTo>
                  <a:pt x="436372" y="49682"/>
                </a:lnTo>
                <a:lnTo>
                  <a:pt x="434225" y="66573"/>
                </a:lnTo>
                <a:lnTo>
                  <a:pt x="436359" y="84391"/>
                </a:lnTo>
                <a:lnTo>
                  <a:pt x="442252" y="96367"/>
                </a:lnTo>
                <a:lnTo>
                  <a:pt x="451180" y="103098"/>
                </a:lnTo>
                <a:lnTo>
                  <a:pt x="462419" y="105206"/>
                </a:lnTo>
                <a:lnTo>
                  <a:pt x="470395" y="104076"/>
                </a:lnTo>
                <a:lnTo>
                  <a:pt x="477189" y="101041"/>
                </a:lnTo>
                <a:lnTo>
                  <a:pt x="479463" y="99263"/>
                </a:lnTo>
                <a:lnTo>
                  <a:pt x="482739" y="96672"/>
                </a:lnTo>
                <a:lnTo>
                  <a:pt x="487006" y="91528"/>
                </a:lnTo>
                <a:lnTo>
                  <a:pt x="482206" y="86779"/>
                </a:lnTo>
                <a:lnTo>
                  <a:pt x="478015" y="93319"/>
                </a:lnTo>
                <a:lnTo>
                  <a:pt x="471411" y="99263"/>
                </a:lnTo>
                <a:lnTo>
                  <a:pt x="463613" y="99263"/>
                </a:lnTo>
                <a:lnTo>
                  <a:pt x="455091" y="97675"/>
                </a:lnTo>
                <a:lnTo>
                  <a:pt x="448030" y="92354"/>
                </a:lnTo>
                <a:lnTo>
                  <a:pt x="443204" y="82461"/>
                </a:lnTo>
                <a:lnTo>
                  <a:pt x="441490" y="67754"/>
                </a:lnTo>
                <a:lnTo>
                  <a:pt x="487603" y="67754"/>
                </a:lnTo>
                <a:lnTo>
                  <a:pt x="487603" y="67157"/>
                </a:lnTo>
                <a:lnTo>
                  <a:pt x="487603" y="63601"/>
                </a:lnTo>
                <a:close/>
              </a:path>
              <a:path w="596900" h="105409">
                <a:moveTo>
                  <a:pt x="548779" y="51714"/>
                </a:moveTo>
                <a:lnTo>
                  <a:pt x="530796" y="29121"/>
                </a:lnTo>
                <a:lnTo>
                  <a:pt x="521792" y="29121"/>
                </a:lnTo>
                <a:lnTo>
                  <a:pt x="515200" y="33883"/>
                </a:lnTo>
                <a:lnTo>
                  <a:pt x="509803" y="38633"/>
                </a:lnTo>
                <a:lnTo>
                  <a:pt x="509803" y="30911"/>
                </a:lnTo>
                <a:lnTo>
                  <a:pt x="502602" y="30911"/>
                </a:lnTo>
                <a:lnTo>
                  <a:pt x="502602" y="102831"/>
                </a:lnTo>
                <a:lnTo>
                  <a:pt x="509206" y="102831"/>
                </a:lnTo>
                <a:lnTo>
                  <a:pt x="509206" y="45770"/>
                </a:lnTo>
                <a:lnTo>
                  <a:pt x="513397" y="41605"/>
                </a:lnTo>
                <a:lnTo>
                  <a:pt x="516940" y="38633"/>
                </a:lnTo>
                <a:lnTo>
                  <a:pt x="521195" y="35064"/>
                </a:lnTo>
                <a:lnTo>
                  <a:pt x="537387" y="35064"/>
                </a:lnTo>
                <a:lnTo>
                  <a:pt x="540994" y="43980"/>
                </a:lnTo>
                <a:lnTo>
                  <a:pt x="540994" y="103416"/>
                </a:lnTo>
                <a:lnTo>
                  <a:pt x="548779" y="103416"/>
                </a:lnTo>
                <a:lnTo>
                  <a:pt x="548779" y="51714"/>
                </a:lnTo>
                <a:close/>
              </a:path>
              <a:path w="596900" h="105409">
                <a:moveTo>
                  <a:pt x="596760" y="100444"/>
                </a:moveTo>
                <a:lnTo>
                  <a:pt x="596163" y="93916"/>
                </a:lnTo>
                <a:lnTo>
                  <a:pt x="593763" y="96291"/>
                </a:lnTo>
                <a:lnTo>
                  <a:pt x="590169" y="98069"/>
                </a:lnTo>
                <a:lnTo>
                  <a:pt x="581774" y="98069"/>
                </a:lnTo>
                <a:lnTo>
                  <a:pt x="579374" y="94500"/>
                </a:lnTo>
                <a:lnTo>
                  <a:pt x="579374" y="36855"/>
                </a:lnTo>
                <a:lnTo>
                  <a:pt x="596163" y="36855"/>
                </a:lnTo>
                <a:lnTo>
                  <a:pt x="596163" y="30911"/>
                </a:lnTo>
                <a:lnTo>
                  <a:pt x="579374" y="30911"/>
                </a:lnTo>
                <a:lnTo>
                  <a:pt x="579374" y="5943"/>
                </a:lnTo>
                <a:lnTo>
                  <a:pt x="572173" y="10109"/>
                </a:lnTo>
                <a:lnTo>
                  <a:pt x="572173" y="30314"/>
                </a:lnTo>
                <a:lnTo>
                  <a:pt x="560781" y="30314"/>
                </a:lnTo>
                <a:lnTo>
                  <a:pt x="560781" y="36258"/>
                </a:lnTo>
                <a:lnTo>
                  <a:pt x="572173" y="36258"/>
                </a:lnTo>
                <a:lnTo>
                  <a:pt x="572173" y="98069"/>
                </a:lnTo>
                <a:lnTo>
                  <a:pt x="576376" y="104013"/>
                </a:lnTo>
                <a:lnTo>
                  <a:pt x="590169" y="104013"/>
                </a:lnTo>
                <a:lnTo>
                  <a:pt x="594372" y="102235"/>
                </a:lnTo>
                <a:lnTo>
                  <a:pt x="596760" y="100444"/>
                </a:lnTo>
                <a:close/>
              </a:path>
            </a:pathLst>
          </a:custGeom>
          <a:solidFill>
            <a:srgbClr val="FFFFFF"/>
          </a:solidFill>
        </p:spPr>
        <p:txBody>
          <a:bodyPr wrap="square" lIns="0" tIns="0" rIns="0" bIns="0" rtlCol="0"/>
          <a:lstStyle/>
          <a:p>
            <a:endParaRPr/>
          </a:p>
        </p:txBody>
      </p:sp>
      <p:grpSp>
        <p:nvGrpSpPr>
          <p:cNvPr id="4" name="object 4"/>
          <p:cNvGrpSpPr/>
          <p:nvPr/>
        </p:nvGrpSpPr>
        <p:grpSpPr>
          <a:xfrm>
            <a:off x="2089394" y="6448305"/>
            <a:ext cx="725170" cy="128270"/>
            <a:chOff x="2089394" y="6448305"/>
            <a:chExt cx="725170" cy="128270"/>
          </a:xfrm>
        </p:grpSpPr>
        <p:pic>
          <p:nvPicPr>
            <p:cNvPr id="5" name="object 5"/>
            <p:cNvPicPr/>
            <p:nvPr/>
          </p:nvPicPr>
          <p:blipFill>
            <a:blip r:embed="rId2" cstate="print"/>
            <a:stretch>
              <a:fillRect/>
            </a:stretch>
          </p:blipFill>
          <p:spPr>
            <a:xfrm>
              <a:off x="2089394" y="6448305"/>
              <a:ext cx="77968" cy="102825"/>
            </a:xfrm>
            <a:prstGeom prst="rect">
              <a:avLst/>
            </a:prstGeom>
          </p:spPr>
        </p:pic>
        <p:sp>
          <p:nvSpPr>
            <p:cNvPr id="6" name="object 6"/>
            <p:cNvSpPr/>
            <p:nvPr/>
          </p:nvSpPr>
          <p:spPr>
            <a:xfrm>
              <a:off x="2188946" y="6476250"/>
              <a:ext cx="119380" cy="76835"/>
            </a:xfrm>
            <a:custGeom>
              <a:avLst/>
              <a:gdLst/>
              <a:ahLst/>
              <a:cxnLst/>
              <a:rect l="l" t="t" r="r" b="b"/>
              <a:pathLst>
                <a:path w="119380" h="76834">
                  <a:moveTo>
                    <a:pt x="49187" y="21386"/>
                  </a:moveTo>
                  <a:lnTo>
                    <a:pt x="47777" y="11531"/>
                  </a:lnTo>
                  <a:lnTo>
                    <a:pt x="44411" y="5943"/>
                  </a:lnTo>
                  <a:lnTo>
                    <a:pt x="43789" y="4902"/>
                  </a:lnTo>
                  <a:lnTo>
                    <a:pt x="37541" y="1168"/>
                  </a:lnTo>
                  <a:lnTo>
                    <a:pt x="29387" y="0"/>
                  </a:lnTo>
                  <a:lnTo>
                    <a:pt x="21577" y="939"/>
                  </a:lnTo>
                  <a:lnTo>
                    <a:pt x="15074" y="3556"/>
                  </a:lnTo>
                  <a:lnTo>
                    <a:pt x="9563" y="7518"/>
                  </a:lnTo>
                  <a:lnTo>
                    <a:pt x="4800" y="12471"/>
                  </a:lnTo>
                  <a:lnTo>
                    <a:pt x="8991" y="17830"/>
                  </a:lnTo>
                  <a:lnTo>
                    <a:pt x="13195" y="11290"/>
                  </a:lnTo>
                  <a:lnTo>
                    <a:pt x="19799" y="5943"/>
                  </a:lnTo>
                  <a:lnTo>
                    <a:pt x="35991" y="5943"/>
                  </a:lnTo>
                  <a:lnTo>
                    <a:pt x="41986" y="11290"/>
                  </a:lnTo>
                  <a:lnTo>
                    <a:pt x="41986" y="26149"/>
                  </a:lnTo>
                  <a:lnTo>
                    <a:pt x="40779" y="26746"/>
                  </a:lnTo>
                  <a:lnTo>
                    <a:pt x="40779" y="34467"/>
                  </a:lnTo>
                  <a:lnTo>
                    <a:pt x="40779" y="58839"/>
                  </a:lnTo>
                  <a:lnTo>
                    <a:pt x="35991" y="65379"/>
                  </a:lnTo>
                  <a:lnTo>
                    <a:pt x="28790" y="71323"/>
                  </a:lnTo>
                  <a:lnTo>
                    <a:pt x="12598" y="71323"/>
                  </a:lnTo>
                  <a:lnTo>
                    <a:pt x="6604" y="64782"/>
                  </a:lnTo>
                  <a:lnTo>
                    <a:pt x="6604" y="55270"/>
                  </a:lnTo>
                  <a:lnTo>
                    <a:pt x="40779" y="34467"/>
                  </a:lnTo>
                  <a:lnTo>
                    <a:pt x="40779" y="26746"/>
                  </a:lnTo>
                  <a:lnTo>
                    <a:pt x="38379" y="27927"/>
                  </a:lnTo>
                  <a:lnTo>
                    <a:pt x="33591" y="28524"/>
                  </a:lnTo>
                  <a:lnTo>
                    <a:pt x="29984" y="29121"/>
                  </a:lnTo>
                  <a:lnTo>
                    <a:pt x="18465" y="31775"/>
                  </a:lnTo>
                  <a:lnTo>
                    <a:pt x="8928" y="36550"/>
                  </a:lnTo>
                  <a:lnTo>
                    <a:pt x="2413" y="43992"/>
                  </a:lnTo>
                  <a:lnTo>
                    <a:pt x="0" y="54673"/>
                  </a:lnTo>
                  <a:lnTo>
                    <a:pt x="1752" y="64135"/>
                  </a:lnTo>
                  <a:lnTo>
                    <a:pt x="6375" y="71018"/>
                  </a:lnTo>
                  <a:lnTo>
                    <a:pt x="12903" y="75234"/>
                  </a:lnTo>
                  <a:lnTo>
                    <a:pt x="20396" y="76669"/>
                  </a:lnTo>
                  <a:lnTo>
                    <a:pt x="28790" y="76669"/>
                  </a:lnTo>
                  <a:lnTo>
                    <a:pt x="35382" y="71323"/>
                  </a:lnTo>
                  <a:lnTo>
                    <a:pt x="41389" y="65379"/>
                  </a:lnTo>
                  <a:lnTo>
                    <a:pt x="41389" y="74295"/>
                  </a:lnTo>
                  <a:lnTo>
                    <a:pt x="49187" y="74295"/>
                  </a:lnTo>
                  <a:lnTo>
                    <a:pt x="49187" y="65379"/>
                  </a:lnTo>
                  <a:lnTo>
                    <a:pt x="49187" y="34467"/>
                  </a:lnTo>
                  <a:lnTo>
                    <a:pt x="49187" y="21386"/>
                  </a:lnTo>
                  <a:close/>
                </a:path>
                <a:path w="119380" h="76834">
                  <a:moveTo>
                    <a:pt x="118757" y="23774"/>
                  </a:moveTo>
                  <a:lnTo>
                    <a:pt x="117373" y="12966"/>
                  </a:lnTo>
                  <a:lnTo>
                    <a:pt x="113576" y="6019"/>
                  </a:lnTo>
                  <a:lnTo>
                    <a:pt x="107873" y="2286"/>
                  </a:lnTo>
                  <a:lnTo>
                    <a:pt x="100761" y="1181"/>
                  </a:lnTo>
                  <a:lnTo>
                    <a:pt x="91770" y="1181"/>
                  </a:lnTo>
                  <a:lnTo>
                    <a:pt x="85166" y="5943"/>
                  </a:lnTo>
                  <a:lnTo>
                    <a:pt x="79768" y="10693"/>
                  </a:lnTo>
                  <a:lnTo>
                    <a:pt x="79768" y="2971"/>
                  </a:lnTo>
                  <a:lnTo>
                    <a:pt x="72567" y="2971"/>
                  </a:lnTo>
                  <a:lnTo>
                    <a:pt x="72567" y="74891"/>
                  </a:lnTo>
                  <a:lnTo>
                    <a:pt x="79768" y="74891"/>
                  </a:lnTo>
                  <a:lnTo>
                    <a:pt x="79768" y="17830"/>
                  </a:lnTo>
                  <a:lnTo>
                    <a:pt x="83972" y="13665"/>
                  </a:lnTo>
                  <a:lnTo>
                    <a:pt x="91770" y="7124"/>
                  </a:lnTo>
                  <a:lnTo>
                    <a:pt x="107962" y="7124"/>
                  </a:lnTo>
                  <a:lnTo>
                    <a:pt x="111556" y="16040"/>
                  </a:lnTo>
                  <a:lnTo>
                    <a:pt x="111556" y="75476"/>
                  </a:lnTo>
                  <a:lnTo>
                    <a:pt x="118757" y="75476"/>
                  </a:lnTo>
                  <a:lnTo>
                    <a:pt x="118757" y="23774"/>
                  </a:lnTo>
                  <a:close/>
                </a:path>
              </a:pathLst>
            </a:custGeom>
            <a:solidFill>
              <a:srgbClr val="FFFFFF"/>
            </a:solidFill>
          </p:spPr>
          <p:txBody>
            <a:bodyPr wrap="square" lIns="0" tIns="0" rIns="0" bIns="0" rtlCol="0"/>
            <a:lstStyle/>
            <a:p>
              <a:endParaRPr/>
            </a:p>
          </p:txBody>
        </p:sp>
        <p:pic>
          <p:nvPicPr>
            <p:cNvPr id="7" name="object 7"/>
            <p:cNvPicPr/>
            <p:nvPr/>
          </p:nvPicPr>
          <p:blipFill>
            <a:blip r:embed="rId3" cstate="print"/>
            <a:stretch>
              <a:fillRect/>
            </a:stretch>
          </p:blipFill>
          <p:spPr>
            <a:xfrm>
              <a:off x="2328098" y="6475646"/>
              <a:ext cx="193722" cy="100447"/>
            </a:xfrm>
            <a:prstGeom prst="rect">
              <a:avLst/>
            </a:prstGeom>
          </p:spPr>
        </p:pic>
        <p:pic>
          <p:nvPicPr>
            <p:cNvPr id="8" name="object 8"/>
            <p:cNvPicPr/>
            <p:nvPr/>
          </p:nvPicPr>
          <p:blipFill>
            <a:blip r:embed="rId4" cstate="print"/>
            <a:stretch>
              <a:fillRect/>
            </a:stretch>
          </p:blipFill>
          <p:spPr>
            <a:xfrm>
              <a:off x="2541612" y="6477429"/>
              <a:ext cx="82766" cy="74295"/>
            </a:xfrm>
            <a:prstGeom prst="rect">
              <a:avLst/>
            </a:prstGeom>
          </p:spPr>
        </p:pic>
        <p:sp>
          <p:nvSpPr>
            <p:cNvPr id="9" name="object 9"/>
            <p:cNvSpPr/>
            <p:nvPr/>
          </p:nvSpPr>
          <p:spPr>
            <a:xfrm>
              <a:off x="2644171" y="6477429"/>
              <a:ext cx="53975" cy="76200"/>
            </a:xfrm>
            <a:custGeom>
              <a:avLst/>
              <a:gdLst/>
              <a:ahLst/>
              <a:cxnLst/>
              <a:rect l="l" t="t" r="r" b="b"/>
              <a:pathLst>
                <a:path w="53975" h="76200">
                  <a:moveTo>
                    <a:pt x="28188" y="76078"/>
                  </a:moveTo>
                  <a:lnTo>
                    <a:pt x="16952" y="73970"/>
                  </a:lnTo>
                  <a:lnTo>
                    <a:pt x="8021" y="67237"/>
                  </a:lnTo>
                  <a:lnTo>
                    <a:pt x="2127" y="55266"/>
                  </a:lnTo>
                  <a:lnTo>
                    <a:pt x="0" y="37444"/>
                  </a:lnTo>
                  <a:lnTo>
                    <a:pt x="2136" y="20561"/>
                  </a:lnTo>
                  <a:lnTo>
                    <a:pt x="8096" y="8915"/>
                  </a:lnTo>
                  <a:lnTo>
                    <a:pt x="17205" y="2173"/>
                  </a:lnTo>
                  <a:lnTo>
                    <a:pt x="28788" y="0"/>
                  </a:lnTo>
                  <a:lnTo>
                    <a:pt x="40727" y="2962"/>
                  </a:lnTo>
                  <a:lnTo>
                    <a:pt x="43035" y="5349"/>
                  </a:lnTo>
                  <a:lnTo>
                    <a:pt x="26989" y="5349"/>
                  </a:lnTo>
                  <a:lnTo>
                    <a:pt x="18330" y="7773"/>
                  </a:lnTo>
                  <a:lnTo>
                    <a:pt x="12145" y="14041"/>
                  </a:lnTo>
                  <a:lnTo>
                    <a:pt x="8434" y="22650"/>
                  </a:lnTo>
                  <a:lnTo>
                    <a:pt x="7197" y="32095"/>
                  </a:lnTo>
                  <a:lnTo>
                    <a:pt x="53163" y="32095"/>
                  </a:lnTo>
                  <a:lnTo>
                    <a:pt x="53378" y="34473"/>
                  </a:lnTo>
                  <a:lnTo>
                    <a:pt x="53378" y="38039"/>
                  </a:lnTo>
                  <a:lnTo>
                    <a:pt x="7197" y="38039"/>
                  </a:lnTo>
                  <a:lnTo>
                    <a:pt x="8977" y="53334"/>
                  </a:lnTo>
                  <a:lnTo>
                    <a:pt x="13794" y="63225"/>
                  </a:lnTo>
                  <a:lnTo>
                    <a:pt x="20860" y="68546"/>
                  </a:lnTo>
                  <a:lnTo>
                    <a:pt x="29388" y="70135"/>
                  </a:lnTo>
                  <a:lnTo>
                    <a:pt x="45227" y="70135"/>
                  </a:lnTo>
                  <a:lnTo>
                    <a:pt x="42957" y="71918"/>
                  </a:lnTo>
                  <a:lnTo>
                    <a:pt x="36163" y="74945"/>
                  </a:lnTo>
                  <a:lnTo>
                    <a:pt x="28188" y="76078"/>
                  </a:lnTo>
                  <a:close/>
                </a:path>
                <a:path w="53975" h="76200">
                  <a:moveTo>
                    <a:pt x="53163" y="32095"/>
                  </a:moveTo>
                  <a:lnTo>
                    <a:pt x="44981" y="32095"/>
                  </a:lnTo>
                  <a:lnTo>
                    <a:pt x="44026" y="22149"/>
                  </a:lnTo>
                  <a:lnTo>
                    <a:pt x="40933" y="13596"/>
                  </a:lnTo>
                  <a:lnTo>
                    <a:pt x="35367" y="7606"/>
                  </a:lnTo>
                  <a:lnTo>
                    <a:pt x="26989" y="5349"/>
                  </a:lnTo>
                  <a:lnTo>
                    <a:pt x="43035" y="5349"/>
                  </a:lnTo>
                  <a:lnTo>
                    <a:pt x="48280" y="10772"/>
                  </a:lnTo>
                  <a:lnTo>
                    <a:pt x="52235" y="21815"/>
                  </a:lnTo>
                  <a:lnTo>
                    <a:pt x="53163" y="32095"/>
                  </a:lnTo>
                  <a:close/>
                </a:path>
                <a:path w="53975" h="76200">
                  <a:moveTo>
                    <a:pt x="7266" y="38633"/>
                  </a:moveTo>
                  <a:lnTo>
                    <a:pt x="7197" y="38039"/>
                  </a:lnTo>
                  <a:lnTo>
                    <a:pt x="7266" y="38633"/>
                  </a:lnTo>
                  <a:close/>
                </a:path>
                <a:path w="53975" h="76200">
                  <a:moveTo>
                    <a:pt x="53378" y="38633"/>
                  </a:moveTo>
                  <a:lnTo>
                    <a:pt x="7266" y="38633"/>
                  </a:lnTo>
                  <a:lnTo>
                    <a:pt x="7197" y="38039"/>
                  </a:lnTo>
                  <a:lnTo>
                    <a:pt x="53378" y="38039"/>
                  </a:lnTo>
                  <a:lnTo>
                    <a:pt x="53378" y="38633"/>
                  </a:lnTo>
                  <a:close/>
                </a:path>
                <a:path w="53975" h="76200">
                  <a:moveTo>
                    <a:pt x="45227" y="70135"/>
                  </a:moveTo>
                  <a:lnTo>
                    <a:pt x="37185" y="70135"/>
                  </a:lnTo>
                  <a:lnTo>
                    <a:pt x="43782" y="64191"/>
                  </a:lnTo>
                  <a:lnTo>
                    <a:pt x="47980" y="57653"/>
                  </a:lnTo>
                  <a:lnTo>
                    <a:pt x="52778" y="62408"/>
                  </a:lnTo>
                  <a:lnTo>
                    <a:pt x="48514" y="67553"/>
                  </a:lnTo>
                  <a:lnTo>
                    <a:pt x="45227" y="70135"/>
                  </a:lnTo>
                  <a:close/>
                </a:path>
              </a:pathLst>
            </a:custGeom>
            <a:solidFill>
              <a:srgbClr val="FFFFFF"/>
            </a:solidFill>
          </p:spPr>
          <p:txBody>
            <a:bodyPr wrap="square" lIns="0" tIns="0" rIns="0" bIns="0" rtlCol="0"/>
            <a:lstStyle/>
            <a:p>
              <a:endParaRPr/>
            </a:p>
          </p:txBody>
        </p:sp>
        <p:pic>
          <p:nvPicPr>
            <p:cNvPr id="10" name="object 10"/>
            <p:cNvPicPr/>
            <p:nvPr/>
          </p:nvPicPr>
          <p:blipFill>
            <a:blip r:embed="rId5" cstate="print"/>
            <a:stretch>
              <a:fillRect/>
            </a:stretch>
          </p:blipFill>
          <p:spPr>
            <a:xfrm>
              <a:off x="2717341" y="6454249"/>
              <a:ext cx="97160" cy="98070"/>
            </a:xfrm>
            <a:prstGeom prst="rect">
              <a:avLst/>
            </a:prstGeom>
          </p:spPr>
        </p:pic>
      </p:grpSp>
      <p:pic>
        <p:nvPicPr>
          <p:cNvPr id="11" name="object 11"/>
          <p:cNvPicPr/>
          <p:nvPr/>
        </p:nvPicPr>
        <p:blipFill>
          <a:blip r:embed="rId6" cstate="print"/>
          <a:stretch>
            <a:fillRect/>
          </a:stretch>
        </p:blipFill>
        <p:spPr>
          <a:xfrm>
            <a:off x="405636" y="6382925"/>
            <a:ext cx="952557" cy="306069"/>
          </a:xfrm>
          <a:prstGeom prst="rect">
            <a:avLst/>
          </a:prstGeom>
        </p:spPr>
      </p:pic>
      <p:sp>
        <p:nvSpPr>
          <p:cNvPr id="12" name="object 12"/>
          <p:cNvSpPr txBox="1">
            <a:spLocks noGrp="1"/>
          </p:cNvSpPr>
          <p:nvPr>
            <p:ph type="title"/>
          </p:nvPr>
        </p:nvSpPr>
        <p:spPr>
          <a:xfrm>
            <a:off x="387870" y="2031091"/>
            <a:ext cx="8101965" cy="2165350"/>
          </a:xfrm>
          <a:prstGeom prst="rect">
            <a:avLst/>
          </a:prstGeom>
        </p:spPr>
        <p:txBody>
          <a:bodyPr vert="horz" wrap="square" lIns="0" tIns="79375" rIns="0" bIns="0" rtlCol="0">
            <a:spAutoFit/>
          </a:bodyPr>
          <a:lstStyle/>
          <a:p>
            <a:pPr marL="12700" marR="5080">
              <a:lnSpc>
                <a:spcPts val="8210"/>
              </a:lnSpc>
              <a:spcBef>
                <a:spcPts val="625"/>
              </a:spcBef>
            </a:pPr>
            <a:r>
              <a:rPr sz="7200" dirty="0">
                <a:solidFill>
                  <a:srgbClr val="FFFFFF"/>
                </a:solidFill>
              </a:rPr>
              <a:t>UGMA/UTMAs</a:t>
            </a:r>
            <a:r>
              <a:rPr sz="7200" spc="-35" dirty="0">
                <a:solidFill>
                  <a:srgbClr val="FFFFFF"/>
                </a:solidFill>
              </a:rPr>
              <a:t> </a:t>
            </a:r>
            <a:r>
              <a:rPr sz="7200" spc="-25" dirty="0">
                <a:solidFill>
                  <a:srgbClr val="FFFFFF"/>
                </a:solidFill>
              </a:rPr>
              <a:t>and </a:t>
            </a:r>
            <a:r>
              <a:rPr sz="7200" dirty="0">
                <a:solidFill>
                  <a:srgbClr val="FFFFFF"/>
                </a:solidFill>
              </a:rPr>
              <a:t>Coverdell</a:t>
            </a:r>
            <a:r>
              <a:rPr sz="7200" spc="-10" dirty="0">
                <a:solidFill>
                  <a:srgbClr val="FFFFFF"/>
                </a:solidFill>
              </a:rPr>
              <a:t> </a:t>
            </a:r>
            <a:r>
              <a:rPr sz="7200" spc="-20" dirty="0">
                <a:solidFill>
                  <a:srgbClr val="FFFFFF"/>
                </a:solidFill>
              </a:rPr>
              <a:t>ESAs</a:t>
            </a:r>
            <a:endParaRPr sz="7200"/>
          </a:p>
        </p:txBody>
      </p:sp>
      <p:sp>
        <p:nvSpPr>
          <p:cNvPr id="13" name="object 13"/>
          <p:cNvSpPr txBox="1">
            <a:spLocks noGrp="1"/>
          </p:cNvSpPr>
          <p:nvPr>
            <p:ph type="sldNum" sz="quarter" idx="7"/>
          </p:nvPr>
        </p:nvSpPr>
        <p:spPr>
          <a:prstGeom prst="rect">
            <a:avLst/>
          </a:prstGeom>
        </p:spPr>
        <p:txBody>
          <a:bodyPr vert="horz" wrap="square" lIns="0" tIns="2540" rIns="0" bIns="0" rtlCol="0">
            <a:spAutoFit/>
          </a:bodyPr>
          <a:lstStyle/>
          <a:p>
            <a:pPr marL="94615">
              <a:lnSpc>
                <a:spcPct val="100000"/>
              </a:lnSpc>
              <a:spcBef>
                <a:spcPts val="20"/>
              </a:spcBef>
            </a:pPr>
            <a:fld id="{81D60167-4931-47E6-BA6A-407CBD079E47}" type="slidenum">
              <a:rPr spc="-5" dirty="0"/>
              <a:t>8</a:t>
            </a:fld>
            <a:endParaRPr spc="-5" dirty="0"/>
          </a:p>
        </p:txBody>
      </p:sp>
    </p:spTree>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dirty="0"/>
              <a:t>529</a:t>
            </a:r>
            <a:r>
              <a:rPr spc="-25" dirty="0"/>
              <a:t> </a:t>
            </a:r>
            <a:r>
              <a:rPr dirty="0"/>
              <a:t>plans</a:t>
            </a:r>
            <a:r>
              <a:rPr spc="-20" dirty="0"/>
              <a:t> </a:t>
            </a:r>
            <a:r>
              <a:rPr dirty="0"/>
              <a:t>versus</a:t>
            </a:r>
            <a:r>
              <a:rPr spc="-5" dirty="0"/>
              <a:t> </a:t>
            </a:r>
            <a:r>
              <a:rPr spc="-10" dirty="0"/>
              <a:t>UGMA/UTMAs</a:t>
            </a:r>
          </a:p>
        </p:txBody>
      </p:sp>
      <p:sp>
        <p:nvSpPr>
          <p:cNvPr id="3" name="object 3"/>
          <p:cNvSpPr txBox="1"/>
          <p:nvPr/>
        </p:nvSpPr>
        <p:spPr>
          <a:xfrm>
            <a:off x="3202410" y="6314130"/>
            <a:ext cx="5210175" cy="269240"/>
          </a:xfrm>
          <a:prstGeom prst="rect">
            <a:avLst/>
          </a:prstGeom>
        </p:spPr>
        <p:txBody>
          <a:bodyPr vert="horz" wrap="square" lIns="0" tIns="12065" rIns="0" bIns="0" rtlCol="0">
            <a:spAutoFit/>
          </a:bodyPr>
          <a:lstStyle/>
          <a:p>
            <a:pPr marL="12700" marR="5080">
              <a:lnSpc>
                <a:spcPct val="100000"/>
              </a:lnSpc>
              <a:spcBef>
                <a:spcPts val="95"/>
              </a:spcBef>
            </a:pPr>
            <a:r>
              <a:rPr sz="800" dirty="0">
                <a:latin typeface="Arial"/>
                <a:cs typeface="Arial"/>
              </a:rPr>
              <a:t>John</a:t>
            </a:r>
            <a:r>
              <a:rPr sz="800" spc="-15" dirty="0">
                <a:latin typeface="Arial"/>
                <a:cs typeface="Arial"/>
              </a:rPr>
              <a:t> </a:t>
            </a:r>
            <a:r>
              <a:rPr sz="800" dirty="0">
                <a:latin typeface="Arial"/>
                <a:cs typeface="Arial"/>
              </a:rPr>
              <a:t>Hancock</a:t>
            </a:r>
            <a:r>
              <a:rPr sz="800" spc="-10" dirty="0">
                <a:latin typeface="Arial"/>
                <a:cs typeface="Arial"/>
              </a:rPr>
              <a:t> </a:t>
            </a:r>
            <a:r>
              <a:rPr sz="800" dirty="0">
                <a:latin typeface="Arial"/>
                <a:cs typeface="Arial"/>
              </a:rPr>
              <a:t>Investment</a:t>
            </a:r>
            <a:r>
              <a:rPr sz="800" spc="-10" dirty="0">
                <a:latin typeface="Arial"/>
                <a:cs typeface="Arial"/>
              </a:rPr>
              <a:t> </a:t>
            </a:r>
            <a:r>
              <a:rPr sz="800" dirty="0">
                <a:latin typeface="Arial"/>
                <a:cs typeface="Arial"/>
              </a:rPr>
              <a:t>Management,</a:t>
            </a:r>
            <a:r>
              <a:rPr sz="800" spc="5" dirty="0">
                <a:latin typeface="Arial"/>
                <a:cs typeface="Arial"/>
              </a:rPr>
              <a:t> </a:t>
            </a:r>
            <a:r>
              <a:rPr sz="800" dirty="0">
                <a:latin typeface="Arial"/>
                <a:cs typeface="Arial"/>
              </a:rPr>
              <a:t>its</a:t>
            </a:r>
            <a:r>
              <a:rPr sz="800" spc="-30" dirty="0">
                <a:latin typeface="Arial"/>
                <a:cs typeface="Arial"/>
              </a:rPr>
              <a:t> </a:t>
            </a:r>
            <a:r>
              <a:rPr sz="800" dirty="0">
                <a:latin typeface="Arial"/>
                <a:cs typeface="Arial"/>
              </a:rPr>
              <a:t>agents,</a:t>
            </a:r>
            <a:r>
              <a:rPr sz="800" spc="5" dirty="0">
                <a:latin typeface="Arial"/>
                <a:cs typeface="Arial"/>
              </a:rPr>
              <a:t> </a:t>
            </a:r>
            <a:r>
              <a:rPr sz="800" dirty="0">
                <a:latin typeface="Arial"/>
                <a:cs typeface="Arial"/>
              </a:rPr>
              <a:t>and</a:t>
            </a:r>
            <a:r>
              <a:rPr sz="800" spc="-15" dirty="0">
                <a:latin typeface="Arial"/>
                <a:cs typeface="Arial"/>
              </a:rPr>
              <a:t> </a:t>
            </a:r>
            <a:r>
              <a:rPr sz="800" dirty="0">
                <a:latin typeface="Arial"/>
                <a:cs typeface="Arial"/>
              </a:rPr>
              <a:t>employees</a:t>
            </a:r>
            <a:r>
              <a:rPr sz="800" spc="5" dirty="0">
                <a:latin typeface="Arial"/>
                <a:cs typeface="Arial"/>
              </a:rPr>
              <a:t> </a:t>
            </a:r>
            <a:r>
              <a:rPr sz="800" dirty="0">
                <a:latin typeface="Arial"/>
                <a:cs typeface="Arial"/>
              </a:rPr>
              <a:t>do</a:t>
            </a:r>
            <a:r>
              <a:rPr sz="800" spc="-20" dirty="0">
                <a:latin typeface="Arial"/>
                <a:cs typeface="Arial"/>
              </a:rPr>
              <a:t> </a:t>
            </a:r>
            <a:r>
              <a:rPr sz="800" dirty="0">
                <a:latin typeface="Arial"/>
                <a:cs typeface="Arial"/>
              </a:rPr>
              <a:t>not</a:t>
            </a:r>
            <a:r>
              <a:rPr sz="800" spc="-15" dirty="0">
                <a:latin typeface="Arial"/>
                <a:cs typeface="Arial"/>
              </a:rPr>
              <a:t> </a:t>
            </a:r>
            <a:r>
              <a:rPr sz="800" dirty="0">
                <a:latin typeface="Arial"/>
                <a:cs typeface="Arial"/>
              </a:rPr>
              <a:t>provide</a:t>
            </a:r>
            <a:r>
              <a:rPr sz="800" spc="-10" dirty="0">
                <a:latin typeface="Arial"/>
                <a:cs typeface="Arial"/>
              </a:rPr>
              <a:t> </a:t>
            </a:r>
            <a:r>
              <a:rPr sz="800" dirty="0">
                <a:latin typeface="Arial"/>
                <a:cs typeface="Arial"/>
              </a:rPr>
              <a:t>legal,</a:t>
            </a:r>
            <a:r>
              <a:rPr sz="800" spc="-20" dirty="0">
                <a:latin typeface="Arial"/>
                <a:cs typeface="Arial"/>
              </a:rPr>
              <a:t> </a:t>
            </a:r>
            <a:r>
              <a:rPr sz="800" dirty="0">
                <a:latin typeface="Arial"/>
                <a:cs typeface="Arial"/>
              </a:rPr>
              <a:t>tax,</a:t>
            </a:r>
            <a:r>
              <a:rPr sz="800" spc="-10" dirty="0">
                <a:latin typeface="Arial"/>
                <a:cs typeface="Arial"/>
              </a:rPr>
              <a:t> </a:t>
            </a:r>
            <a:r>
              <a:rPr sz="800" dirty="0">
                <a:latin typeface="Arial"/>
                <a:cs typeface="Arial"/>
              </a:rPr>
              <a:t>or</a:t>
            </a:r>
            <a:r>
              <a:rPr sz="800" spc="-25" dirty="0">
                <a:latin typeface="Arial"/>
                <a:cs typeface="Arial"/>
              </a:rPr>
              <a:t> </a:t>
            </a:r>
            <a:r>
              <a:rPr sz="800" dirty="0">
                <a:latin typeface="Arial"/>
                <a:cs typeface="Arial"/>
              </a:rPr>
              <a:t>accounting</a:t>
            </a:r>
            <a:r>
              <a:rPr sz="800" spc="-5" dirty="0">
                <a:latin typeface="Arial"/>
                <a:cs typeface="Arial"/>
              </a:rPr>
              <a:t> </a:t>
            </a:r>
            <a:r>
              <a:rPr sz="800" spc="-10" dirty="0">
                <a:latin typeface="Arial"/>
                <a:cs typeface="Arial"/>
              </a:rPr>
              <a:t>advice. </a:t>
            </a:r>
            <a:r>
              <a:rPr sz="800" dirty="0">
                <a:latin typeface="Arial"/>
                <a:cs typeface="Arial"/>
              </a:rPr>
              <a:t>Prospective</a:t>
            </a:r>
            <a:r>
              <a:rPr sz="800" spc="-20" dirty="0">
                <a:latin typeface="Arial"/>
                <a:cs typeface="Arial"/>
              </a:rPr>
              <a:t> </a:t>
            </a:r>
            <a:r>
              <a:rPr sz="800" dirty="0">
                <a:latin typeface="Arial"/>
                <a:cs typeface="Arial"/>
              </a:rPr>
              <a:t>purchasers</a:t>
            </a:r>
            <a:r>
              <a:rPr sz="800" spc="-10" dirty="0">
                <a:latin typeface="Arial"/>
                <a:cs typeface="Arial"/>
              </a:rPr>
              <a:t> </a:t>
            </a:r>
            <a:r>
              <a:rPr sz="800" dirty="0">
                <a:latin typeface="Arial"/>
                <a:cs typeface="Arial"/>
              </a:rPr>
              <a:t>should</a:t>
            </a:r>
            <a:r>
              <a:rPr sz="800" spc="-20" dirty="0">
                <a:latin typeface="Arial"/>
                <a:cs typeface="Arial"/>
              </a:rPr>
              <a:t> </a:t>
            </a:r>
            <a:r>
              <a:rPr sz="800" dirty="0">
                <a:latin typeface="Arial"/>
                <a:cs typeface="Arial"/>
              </a:rPr>
              <a:t>consult</a:t>
            </a:r>
            <a:r>
              <a:rPr sz="800" spc="-25" dirty="0">
                <a:latin typeface="Arial"/>
                <a:cs typeface="Arial"/>
              </a:rPr>
              <a:t> </a:t>
            </a:r>
            <a:r>
              <a:rPr sz="800" dirty="0">
                <a:latin typeface="Arial"/>
                <a:cs typeface="Arial"/>
              </a:rPr>
              <a:t>their</a:t>
            </a:r>
            <a:r>
              <a:rPr sz="800" spc="-25" dirty="0">
                <a:latin typeface="Arial"/>
                <a:cs typeface="Arial"/>
              </a:rPr>
              <a:t> </a:t>
            </a:r>
            <a:r>
              <a:rPr sz="800" dirty="0">
                <a:latin typeface="Arial"/>
                <a:cs typeface="Arial"/>
              </a:rPr>
              <a:t>financial</a:t>
            </a:r>
            <a:r>
              <a:rPr sz="800" spc="-25" dirty="0">
                <a:latin typeface="Arial"/>
                <a:cs typeface="Arial"/>
              </a:rPr>
              <a:t> </a:t>
            </a:r>
            <a:r>
              <a:rPr sz="800" dirty="0">
                <a:latin typeface="Arial"/>
                <a:cs typeface="Arial"/>
              </a:rPr>
              <a:t>consultant</a:t>
            </a:r>
            <a:r>
              <a:rPr sz="800" spc="-15" dirty="0">
                <a:latin typeface="Arial"/>
                <a:cs typeface="Arial"/>
              </a:rPr>
              <a:t> </a:t>
            </a:r>
            <a:r>
              <a:rPr sz="800" dirty="0">
                <a:latin typeface="Arial"/>
                <a:cs typeface="Arial"/>
              </a:rPr>
              <a:t>and</a:t>
            </a:r>
            <a:r>
              <a:rPr sz="800" spc="-15" dirty="0">
                <a:latin typeface="Arial"/>
                <a:cs typeface="Arial"/>
              </a:rPr>
              <a:t> </a:t>
            </a:r>
            <a:r>
              <a:rPr sz="800" dirty="0">
                <a:latin typeface="Arial"/>
                <a:cs typeface="Arial"/>
              </a:rPr>
              <a:t>tax</a:t>
            </a:r>
            <a:r>
              <a:rPr sz="800" spc="-25" dirty="0">
                <a:latin typeface="Arial"/>
                <a:cs typeface="Arial"/>
              </a:rPr>
              <a:t> </a:t>
            </a:r>
            <a:r>
              <a:rPr sz="800" spc="-10" dirty="0">
                <a:latin typeface="Arial"/>
                <a:cs typeface="Arial"/>
              </a:rPr>
              <a:t>professional.</a:t>
            </a:r>
            <a:endParaRPr sz="800">
              <a:latin typeface="Arial"/>
              <a:cs typeface="Arial"/>
            </a:endParaRPr>
          </a:p>
        </p:txBody>
      </p:sp>
      <p:sp>
        <p:nvSpPr>
          <p:cNvPr id="4" name="object 4"/>
          <p:cNvSpPr txBox="1"/>
          <p:nvPr/>
        </p:nvSpPr>
        <p:spPr>
          <a:xfrm>
            <a:off x="2634995" y="5217414"/>
            <a:ext cx="4788535" cy="914400"/>
          </a:xfrm>
          <a:prstGeom prst="rect">
            <a:avLst/>
          </a:prstGeom>
          <a:solidFill>
            <a:srgbClr val="ECECEC"/>
          </a:solidFill>
        </p:spPr>
        <p:txBody>
          <a:bodyPr vert="horz" wrap="square" lIns="0" tIns="256540" rIns="0" bIns="0" rtlCol="0">
            <a:spAutoFit/>
          </a:bodyPr>
          <a:lstStyle/>
          <a:p>
            <a:pPr marL="274320">
              <a:lnSpc>
                <a:spcPct val="100000"/>
              </a:lnSpc>
              <a:spcBef>
                <a:spcPts val="2020"/>
              </a:spcBef>
            </a:pPr>
            <a:r>
              <a:rPr sz="2400" dirty="0">
                <a:latin typeface="Arial"/>
                <a:cs typeface="Arial"/>
              </a:rPr>
              <a:t>Financial</a:t>
            </a:r>
            <a:r>
              <a:rPr sz="2400" spc="10" dirty="0">
                <a:latin typeface="Arial"/>
                <a:cs typeface="Arial"/>
              </a:rPr>
              <a:t> </a:t>
            </a:r>
            <a:r>
              <a:rPr sz="2400" dirty="0">
                <a:latin typeface="Arial"/>
                <a:cs typeface="Arial"/>
              </a:rPr>
              <a:t>aid</a:t>
            </a:r>
            <a:r>
              <a:rPr sz="2400" spc="-10" dirty="0">
                <a:latin typeface="Arial"/>
                <a:cs typeface="Arial"/>
              </a:rPr>
              <a:t> considerations</a:t>
            </a:r>
            <a:endParaRPr sz="2400">
              <a:latin typeface="Arial"/>
              <a:cs typeface="Arial"/>
            </a:endParaRPr>
          </a:p>
        </p:txBody>
      </p:sp>
      <p:grpSp>
        <p:nvGrpSpPr>
          <p:cNvPr id="5" name="object 5"/>
          <p:cNvGrpSpPr/>
          <p:nvPr/>
        </p:nvGrpSpPr>
        <p:grpSpPr>
          <a:xfrm>
            <a:off x="1720595" y="5217414"/>
            <a:ext cx="914400" cy="914400"/>
            <a:chOff x="1720595" y="5217414"/>
            <a:chExt cx="914400" cy="914400"/>
          </a:xfrm>
        </p:grpSpPr>
        <p:sp>
          <p:nvSpPr>
            <p:cNvPr id="6" name="object 6"/>
            <p:cNvSpPr/>
            <p:nvPr/>
          </p:nvSpPr>
          <p:spPr>
            <a:xfrm>
              <a:off x="1720595" y="5217414"/>
              <a:ext cx="914400" cy="914400"/>
            </a:xfrm>
            <a:custGeom>
              <a:avLst/>
              <a:gdLst/>
              <a:ahLst/>
              <a:cxnLst/>
              <a:rect l="l" t="t" r="r" b="b"/>
              <a:pathLst>
                <a:path w="914400" h="914400">
                  <a:moveTo>
                    <a:pt x="914400" y="0"/>
                  </a:moveTo>
                  <a:lnTo>
                    <a:pt x="0" y="0"/>
                  </a:lnTo>
                  <a:lnTo>
                    <a:pt x="0" y="914400"/>
                  </a:lnTo>
                  <a:lnTo>
                    <a:pt x="914400" y="914400"/>
                  </a:lnTo>
                  <a:lnTo>
                    <a:pt x="914400" y="0"/>
                  </a:lnTo>
                  <a:close/>
                </a:path>
              </a:pathLst>
            </a:custGeom>
            <a:solidFill>
              <a:srgbClr val="F49500"/>
            </a:solidFill>
          </p:spPr>
          <p:txBody>
            <a:bodyPr wrap="square" lIns="0" tIns="0" rIns="0" bIns="0" rtlCol="0"/>
            <a:lstStyle/>
            <a:p>
              <a:endParaRPr/>
            </a:p>
          </p:txBody>
        </p:sp>
        <p:sp>
          <p:nvSpPr>
            <p:cNvPr id="7" name="object 7"/>
            <p:cNvSpPr/>
            <p:nvPr/>
          </p:nvSpPr>
          <p:spPr>
            <a:xfrm>
              <a:off x="1945249" y="5470714"/>
              <a:ext cx="467995" cy="424815"/>
            </a:xfrm>
            <a:custGeom>
              <a:avLst/>
              <a:gdLst/>
              <a:ahLst/>
              <a:cxnLst/>
              <a:rect l="l" t="t" r="r" b="b"/>
              <a:pathLst>
                <a:path w="467994" h="424814">
                  <a:moveTo>
                    <a:pt x="12124" y="275324"/>
                  </a:moveTo>
                  <a:lnTo>
                    <a:pt x="0" y="234205"/>
                  </a:lnTo>
                  <a:lnTo>
                    <a:pt x="38594" y="222726"/>
                  </a:lnTo>
                  <a:lnTo>
                    <a:pt x="38594" y="0"/>
                  </a:lnTo>
                  <a:lnTo>
                    <a:pt x="467910" y="0"/>
                  </a:lnTo>
                  <a:lnTo>
                    <a:pt x="467910" y="42831"/>
                  </a:lnTo>
                  <a:lnTo>
                    <a:pt x="81286" y="42831"/>
                  </a:lnTo>
                  <a:lnTo>
                    <a:pt x="81286" y="210562"/>
                  </a:lnTo>
                  <a:lnTo>
                    <a:pt x="264522" y="210562"/>
                  </a:lnTo>
                  <a:lnTo>
                    <a:pt x="253252" y="212789"/>
                  </a:lnTo>
                  <a:lnTo>
                    <a:pt x="247446" y="212789"/>
                  </a:lnTo>
                  <a:lnTo>
                    <a:pt x="256411" y="221336"/>
                  </a:lnTo>
                  <a:lnTo>
                    <a:pt x="263184" y="231541"/>
                  </a:lnTo>
                  <a:lnTo>
                    <a:pt x="267553" y="242992"/>
                  </a:lnTo>
                  <a:lnTo>
                    <a:pt x="267653" y="243696"/>
                  </a:lnTo>
                  <a:lnTo>
                    <a:pt x="220737" y="243696"/>
                  </a:lnTo>
                  <a:lnTo>
                    <a:pt x="214999" y="244827"/>
                  </a:lnTo>
                  <a:lnTo>
                    <a:pt x="112537" y="244827"/>
                  </a:lnTo>
                  <a:lnTo>
                    <a:pt x="12124" y="275324"/>
                  </a:lnTo>
                  <a:close/>
                </a:path>
                <a:path w="467994" h="424814">
                  <a:moveTo>
                    <a:pt x="467910" y="260761"/>
                  </a:moveTo>
                  <a:lnTo>
                    <a:pt x="425217" y="260761"/>
                  </a:lnTo>
                  <a:lnTo>
                    <a:pt x="425217" y="42831"/>
                  </a:lnTo>
                  <a:lnTo>
                    <a:pt x="467910" y="42831"/>
                  </a:lnTo>
                  <a:lnTo>
                    <a:pt x="467910" y="260761"/>
                  </a:lnTo>
                  <a:close/>
                </a:path>
                <a:path w="467994" h="424814">
                  <a:moveTo>
                    <a:pt x="264522" y="210562"/>
                  </a:moveTo>
                  <a:lnTo>
                    <a:pt x="81286" y="210562"/>
                  </a:lnTo>
                  <a:lnTo>
                    <a:pt x="106219" y="202509"/>
                  </a:lnTo>
                  <a:lnTo>
                    <a:pt x="216878" y="202509"/>
                  </a:lnTo>
                  <a:lnTo>
                    <a:pt x="202533" y="191003"/>
                  </a:lnTo>
                  <a:lnTo>
                    <a:pt x="191762" y="176446"/>
                  </a:lnTo>
                  <a:lnTo>
                    <a:pt x="185006" y="159633"/>
                  </a:lnTo>
                  <a:lnTo>
                    <a:pt x="182707" y="141362"/>
                  </a:lnTo>
                  <a:lnTo>
                    <a:pt x="188408" y="113711"/>
                  </a:lnTo>
                  <a:lnTo>
                    <a:pt x="203705" y="91178"/>
                  </a:lnTo>
                  <a:lnTo>
                    <a:pt x="226305" y="76044"/>
                  </a:lnTo>
                  <a:lnTo>
                    <a:pt x="253918" y="70587"/>
                  </a:lnTo>
                  <a:lnTo>
                    <a:pt x="281477" y="76307"/>
                  </a:lnTo>
                  <a:lnTo>
                    <a:pt x="303930" y="91654"/>
                  </a:lnTo>
                  <a:lnTo>
                    <a:pt x="318861" y="114104"/>
                  </a:lnTo>
                  <a:lnTo>
                    <a:pt x="253081" y="114104"/>
                  </a:lnTo>
                  <a:lnTo>
                    <a:pt x="242248" y="116299"/>
                  </a:lnTo>
                  <a:lnTo>
                    <a:pt x="233400" y="122285"/>
                  </a:lnTo>
                  <a:lnTo>
                    <a:pt x="227433" y="131162"/>
                  </a:lnTo>
                  <a:lnTo>
                    <a:pt x="225245" y="142030"/>
                  </a:lnTo>
                  <a:lnTo>
                    <a:pt x="227499" y="152899"/>
                  </a:lnTo>
                  <a:lnTo>
                    <a:pt x="233451" y="161731"/>
                  </a:lnTo>
                  <a:lnTo>
                    <a:pt x="242277" y="167721"/>
                  </a:lnTo>
                  <a:lnTo>
                    <a:pt x="253081" y="169957"/>
                  </a:lnTo>
                  <a:lnTo>
                    <a:pt x="318561" y="169957"/>
                  </a:lnTo>
                  <a:lnTo>
                    <a:pt x="303463" y="192200"/>
                  </a:lnTo>
                  <a:lnTo>
                    <a:pt x="280864" y="207332"/>
                  </a:lnTo>
                  <a:lnTo>
                    <a:pt x="264522" y="210562"/>
                  </a:lnTo>
                  <a:close/>
                </a:path>
                <a:path w="467994" h="424814">
                  <a:moveTo>
                    <a:pt x="318561" y="169957"/>
                  </a:moveTo>
                  <a:lnTo>
                    <a:pt x="253081" y="169957"/>
                  </a:lnTo>
                  <a:lnTo>
                    <a:pt x="263914" y="167762"/>
                  </a:lnTo>
                  <a:lnTo>
                    <a:pt x="272762" y="161776"/>
                  </a:lnTo>
                  <a:lnTo>
                    <a:pt x="278734" y="152873"/>
                  </a:lnTo>
                  <a:lnTo>
                    <a:pt x="280917" y="142030"/>
                  </a:lnTo>
                  <a:lnTo>
                    <a:pt x="278729" y="131162"/>
                  </a:lnTo>
                  <a:lnTo>
                    <a:pt x="272762" y="122285"/>
                  </a:lnTo>
                  <a:lnTo>
                    <a:pt x="263914" y="116299"/>
                  </a:lnTo>
                  <a:lnTo>
                    <a:pt x="253081" y="114104"/>
                  </a:lnTo>
                  <a:lnTo>
                    <a:pt x="318861" y="114104"/>
                  </a:lnTo>
                  <a:lnTo>
                    <a:pt x="319009" y="114327"/>
                  </a:lnTo>
                  <a:lnTo>
                    <a:pt x="324446" y="142030"/>
                  </a:lnTo>
                  <a:lnTo>
                    <a:pt x="318754" y="169672"/>
                  </a:lnTo>
                  <a:lnTo>
                    <a:pt x="318561" y="169957"/>
                  </a:lnTo>
                  <a:close/>
                </a:path>
                <a:path w="467994" h="424814">
                  <a:moveTo>
                    <a:pt x="467910" y="269961"/>
                  </a:moveTo>
                  <a:lnTo>
                    <a:pt x="218415" y="269961"/>
                  </a:lnTo>
                  <a:lnTo>
                    <a:pt x="221813" y="268984"/>
                  </a:lnTo>
                  <a:lnTo>
                    <a:pt x="224562" y="266928"/>
                  </a:lnTo>
                  <a:lnTo>
                    <a:pt x="226629" y="263965"/>
                  </a:lnTo>
                  <a:lnTo>
                    <a:pt x="227605" y="260761"/>
                  </a:lnTo>
                  <a:lnTo>
                    <a:pt x="227602" y="253993"/>
                  </a:lnTo>
                  <a:lnTo>
                    <a:pt x="226304" y="247431"/>
                  </a:lnTo>
                  <a:lnTo>
                    <a:pt x="220737" y="243696"/>
                  </a:lnTo>
                  <a:lnTo>
                    <a:pt x="267653" y="243696"/>
                  </a:lnTo>
                  <a:lnTo>
                    <a:pt x="269236" y="254798"/>
                  </a:lnTo>
                  <a:lnTo>
                    <a:pt x="269304" y="260761"/>
                  </a:lnTo>
                  <a:lnTo>
                    <a:pt x="467910" y="260761"/>
                  </a:lnTo>
                  <a:lnTo>
                    <a:pt x="467910" y="269961"/>
                  </a:lnTo>
                  <a:close/>
                </a:path>
                <a:path w="467994" h="424814">
                  <a:moveTo>
                    <a:pt x="213462" y="313358"/>
                  </a:moveTo>
                  <a:lnTo>
                    <a:pt x="119539" y="313358"/>
                  </a:lnTo>
                  <a:lnTo>
                    <a:pt x="119539" y="269670"/>
                  </a:lnTo>
                  <a:lnTo>
                    <a:pt x="214999" y="269670"/>
                  </a:lnTo>
                  <a:lnTo>
                    <a:pt x="218415" y="269961"/>
                  </a:lnTo>
                  <a:lnTo>
                    <a:pt x="467910" y="269961"/>
                  </a:lnTo>
                  <a:lnTo>
                    <a:pt x="467910" y="303079"/>
                  </a:lnTo>
                  <a:lnTo>
                    <a:pt x="407970" y="303079"/>
                  </a:lnTo>
                  <a:lnTo>
                    <a:pt x="406987" y="303764"/>
                  </a:lnTo>
                  <a:lnTo>
                    <a:pt x="246592" y="303764"/>
                  </a:lnTo>
                  <a:lnTo>
                    <a:pt x="238949" y="308096"/>
                  </a:lnTo>
                  <a:lnTo>
                    <a:pt x="230776" y="311170"/>
                  </a:lnTo>
                  <a:lnTo>
                    <a:pt x="222229" y="312939"/>
                  </a:lnTo>
                  <a:lnTo>
                    <a:pt x="213462" y="313358"/>
                  </a:lnTo>
                  <a:close/>
                </a:path>
                <a:path w="467994" h="424814">
                  <a:moveTo>
                    <a:pt x="233613" y="424722"/>
                  </a:moveTo>
                  <a:lnTo>
                    <a:pt x="8538" y="424722"/>
                  </a:lnTo>
                  <a:lnTo>
                    <a:pt x="8538" y="381890"/>
                  </a:lnTo>
                  <a:lnTo>
                    <a:pt x="220122" y="381890"/>
                  </a:lnTo>
                  <a:lnTo>
                    <a:pt x="331977" y="303764"/>
                  </a:lnTo>
                  <a:lnTo>
                    <a:pt x="406987" y="303764"/>
                  </a:lnTo>
                  <a:lnTo>
                    <a:pt x="233613" y="424722"/>
                  </a:lnTo>
                  <a:close/>
                </a:path>
              </a:pathLst>
            </a:custGeom>
            <a:solidFill>
              <a:srgbClr val="FFFFFC"/>
            </a:solidFill>
          </p:spPr>
          <p:txBody>
            <a:bodyPr wrap="square" lIns="0" tIns="0" rIns="0" bIns="0" rtlCol="0"/>
            <a:lstStyle/>
            <a:p>
              <a:endParaRPr/>
            </a:p>
          </p:txBody>
        </p:sp>
      </p:grpSp>
      <p:sp>
        <p:nvSpPr>
          <p:cNvPr id="8" name="object 8"/>
          <p:cNvSpPr txBox="1"/>
          <p:nvPr/>
        </p:nvSpPr>
        <p:spPr>
          <a:xfrm>
            <a:off x="2634995" y="4159758"/>
            <a:ext cx="4788535" cy="914400"/>
          </a:xfrm>
          <a:prstGeom prst="rect">
            <a:avLst/>
          </a:prstGeom>
          <a:solidFill>
            <a:srgbClr val="ECECEC"/>
          </a:solidFill>
        </p:spPr>
        <p:txBody>
          <a:bodyPr vert="horz" wrap="square" lIns="0" tIns="265430" rIns="0" bIns="0" rtlCol="0">
            <a:spAutoFit/>
          </a:bodyPr>
          <a:lstStyle/>
          <a:p>
            <a:pPr marL="274320">
              <a:lnSpc>
                <a:spcPct val="100000"/>
              </a:lnSpc>
              <a:spcBef>
                <a:spcPts val="2090"/>
              </a:spcBef>
            </a:pPr>
            <a:r>
              <a:rPr sz="2400" dirty="0">
                <a:latin typeface="Arial"/>
                <a:cs typeface="Arial"/>
              </a:rPr>
              <a:t>Irrevocability</a:t>
            </a:r>
            <a:r>
              <a:rPr sz="2400" spc="-15" dirty="0">
                <a:latin typeface="Arial"/>
                <a:cs typeface="Arial"/>
              </a:rPr>
              <a:t> </a:t>
            </a:r>
            <a:r>
              <a:rPr sz="2400" dirty="0">
                <a:latin typeface="Arial"/>
                <a:cs typeface="Arial"/>
              </a:rPr>
              <a:t>of</a:t>
            </a:r>
            <a:r>
              <a:rPr sz="2400" spc="-30" dirty="0">
                <a:latin typeface="Arial"/>
                <a:cs typeface="Arial"/>
              </a:rPr>
              <a:t> </a:t>
            </a:r>
            <a:r>
              <a:rPr sz="2400" spc="-10" dirty="0">
                <a:latin typeface="Arial"/>
                <a:cs typeface="Arial"/>
              </a:rPr>
              <a:t>UGMA/UTMAs</a:t>
            </a:r>
            <a:endParaRPr sz="2400">
              <a:latin typeface="Arial"/>
              <a:cs typeface="Arial"/>
            </a:endParaRPr>
          </a:p>
        </p:txBody>
      </p:sp>
      <p:grpSp>
        <p:nvGrpSpPr>
          <p:cNvPr id="9" name="object 9"/>
          <p:cNvGrpSpPr/>
          <p:nvPr/>
        </p:nvGrpSpPr>
        <p:grpSpPr>
          <a:xfrm>
            <a:off x="1720595" y="4159758"/>
            <a:ext cx="914400" cy="914400"/>
            <a:chOff x="1720595" y="4159758"/>
            <a:chExt cx="914400" cy="914400"/>
          </a:xfrm>
        </p:grpSpPr>
        <p:sp>
          <p:nvSpPr>
            <p:cNvPr id="10" name="object 10"/>
            <p:cNvSpPr/>
            <p:nvPr/>
          </p:nvSpPr>
          <p:spPr>
            <a:xfrm>
              <a:off x="1720595" y="4159758"/>
              <a:ext cx="914400" cy="914400"/>
            </a:xfrm>
            <a:custGeom>
              <a:avLst/>
              <a:gdLst/>
              <a:ahLst/>
              <a:cxnLst/>
              <a:rect l="l" t="t" r="r" b="b"/>
              <a:pathLst>
                <a:path w="914400" h="914400">
                  <a:moveTo>
                    <a:pt x="914400" y="0"/>
                  </a:moveTo>
                  <a:lnTo>
                    <a:pt x="0" y="0"/>
                  </a:lnTo>
                  <a:lnTo>
                    <a:pt x="0" y="914400"/>
                  </a:lnTo>
                  <a:lnTo>
                    <a:pt x="914400" y="914400"/>
                  </a:lnTo>
                  <a:lnTo>
                    <a:pt x="914400" y="0"/>
                  </a:lnTo>
                  <a:close/>
                </a:path>
              </a:pathLst>
            </a:custGeom>
            <a:solidFill>
              <a:srgbClr val="361457"/>
            </a:solidFill>
          </p:spPr>
          <p:txBody>
            <a:bodyPr wrap="square" lIns="0" tIns="0" rIns="0" bIns="0" rtlCol="0"/>
            <a:lstStyle/>
            <a:p>
              <a:endParaRPr/>
            </a:p>
          </p:txBody>
        </p:sp>
        <p:sp>
          <p:nvSpPr>
            <p:cNvPr id="11" name="object 11"/>
            <p:cNvSpPr/>
            <p:nvPr/>
          </p:nvSpPr>
          <p:spPr>
            <a:xfrm>
              <a:off x="1953963" y="4448563"/>
              <a:ext cx="461009" cy="349885"/>
            </a:xfrm>
            <a:custGeom>
              <a:avLst/>
              <a:gdLst/>
              <a:ahLst/>
              <a:cxnLst/>
              <a:rect l="l" t="t" r="r" b="b"/>
              <a:pathLst>
                <a:path w="461010" h="349885">
                  <a:moveTo>
                    <a:pt x="366985" y="349336"/>
                  </a:moveTo>
                  <a:lnTo>
                    <a:pt x="89142" y="349336"/>
                  </a:lnTo>
                  <a:lnTo>
                    <a:pt x="89142" y="175532"/>
                  </a:lnTo>
                  <a:lnTo>
                    <a:pt x="0" y="126431"/>
                  </a:lnTo>
                  <a:lnTo>
                    <a:pt x="230369" y="0"/>
                  </a:lnTo>
                  <a:lnTo>
                    <a:pt x="318852" y="48741"/>
                  </a:lnTo>
                  <a:lnTo>
                    <a:pt x="230369" y="48741"/>
                  </a:lnTo>
                  <a:lnTo>
                    <a:pt x="88612" y="126602"/>
                  </a:lnTo>
                  <a:lnTo>
                    <a:pt x="221562" y="199295"/>
                  </a:lnTo>
                  <a:lnTo>
                    <a:pt x="132005" y="199295"/>
                  </a:lnTo>
                  <a:lnTo>
                    <a:pt x="132005" y="306582"/>
                  </a:lnTo>
                  <a:lnTo>
                    <a:pt x="366985" y="306582"/>
                  </a:lnTo>
                  <a:lnTo>
                    <a:pt x="366985" y="349336"/>
                  </a:lnTo>
                  <a:close/>
                </a:path>
                <a:path w="461010" h="349885">
                  <a:moveTo>
                    <a:pt x="321372" y="203914"/>
                  </a:moveTo>
                  <a:lnTo>
                    <a:pt x="230010" y="203914"/>
                  </a:lnTo>
                  <a:lnTo>
                    <a:pt x="371766" y="126602"/>
                  </a:lnTo>
                  <a:lnTo>
                    <a:pt x="230369" y="48741"/>
                  </a:lnTo>
                  <a:lnTo>
                    <a:pt x="318852" y="48741"/>
                  </a:lnTo>
                  <a:lnTo>
                    <a:pt x="459884" y="126431"/>
                  </a:lnTo>
                  <a:lnTo>
                    <a:pt x="460908" y="126431"/>
                  </a:lnTo>
                  <a:lnTo>
                    <a:pt x="460908" y="150194"/>
                  </a:lnTo>
                  <a:lnTo>
                    <a:pt x="418216" y="150194"/>
                  </a:lnTo>
                  <a:lnTo>
                    <a:pt x="366985" y="178252"/>
                  </a:lnTo>
                  <a:lnTo>
                    <a:pt x="366985" y="202050"/>
                  </a:lnTo>
                  <a:lnTo>
                    <a:pt x="324805" y="202050"/>
                  </a:lnTo>
                  <a:lnTo>
                    <a:pt x="321372" y="203914"/>
                  </a:lnTo>
                  <a:close/>
                </a:path>
                <a:path w="461010" h="349885">
                  <a:moveTo>
                    <a:pt x="460908" y="276967"/>
                  </a:moveTo>
                  <a:lnTo>
                    <a:pt x="418216" y="276967"/>
                  </a:lnTo>
                  <a:lnTo>
                    <a:pt x="418216" y="150194"/>
                  </a:lnTo>
                  <a:lnTo>
                    <a:pt x="460908" y="150194"/>
                  </a:lnTo>
                  <a:lnTo>
                    <a:pt x="460908" y="276967"/>
                  </a:lnTo>
                  <a:close/>
                </a:path>
                <a:path w="461010" h="349885">
                  <a:moveTo>
                    <a:pt x="230369" y="253358"/>
                  </a:moveTo>
                  <a:lnTo>
                    <a:pt x="132005" y="199295"/>
                  </a:lnTo>
                  <a:lnTo>
                    <a:pt x="221562" y="199295"/>
                  </a:lnTo>
                  <a:lnTo>
                    <a:pt x="230010" y="203914"/>
                  </a:lnTo>
                  <a:lnTo>
                    <a:pt x="321372" y="203914"/>
                  </a:lnTo>
                  <a:lnTo>
                    <a:pt x="230369" y="253358"/>
                  </a:lnTo>
                  <a:close/>
                </a:path>
                <a:path w="461010" h="349885">
                  <a:moveTo>
                    <a:pt x="366985" y="306582"/>
                  </a:moveTo>
                  <a:lnTo>
                    <a:pt x="324463" y="306582"/>
                  </a:lnTo>
                  <a:lnTo>
                    <a:pt x="324805" y="202050"/>
                  </a:lnTo>
                  <a:lnTo>
                    <a:pt x="366985" y="202050"/>
                  </a:lnTo>
                  <a:lnTo>
                    <a:pt x="366985" y="306582"/>
                  </a:lnTo>
                  <a:close/>
                </a:path>
              </a:pathLst>
            </a:custGeom>
            <a:solidFill>
              <a:srgbClr val="FFFFFC"/>
            </a:solidFill>
          </p:spPr>
          <p:txBody>
            <a:bodyPr wrap="square" lIns="0" tIns="0" rIns="0" bIns="0" rtlCol="0"/>
            <a:lstStyle/>
            <a:p>
              <a:endParaRPr/>
            </a:p>
          </p:txBody>
        </p:sp>
      </p:grpSp>
      <p:sp>
        <p:nvSpPr>
          <p:cNvPr id="12" name="object 12"/>
          <p:cNvSpPr txBox="1"/>
          <p:nvPr/>
        </p:nvSpPr>
        <p:spPr>
          <a:xfrm>
            <a:off x="2634995" y="3101339"/>
            <a:ext cx="4788535" cy="914400"/>
          </a:xfrm>
          <a:prstGeom prst="rect">
            <a:avLst/>
          </a:prstGeom>
          <a:solidFill>
            <a:srgbClr val="ECECEC"/>
          </a:solidFill>
        </p:spPr>
        <p:txBody>
          <a:bodyPr vert="horz" wrap="square" lIns="0" tIns="265430" rIns="0" bIns="0" rtlCol="0">
            <a:spAutoFit/>
          </a:bodyPr>
          <a:lstStyle/>
          <a:p>
            <a:pPr marL="274320">
              <a:lnSpc>
                <a:spcPct val="100000"/>
              </a:lnSpc>
              <a:spcBef>
                <a:spcPts val="2090"/>
              </a:spcBef>
            </a:pPr>
            <a:r>
              <a:rPr sz="2400" dirty="0">
                <a:latin typeface="Arial"/>
                <a:cs typeface="Arial"/>
              </a:rPr>
              <a:t>Estate</a:t>
            </a:r>
            <a:r>
              <a:rPr sz="2400" spc="-20" dirty="0">
                <a:latin typeface="Arial"/>
                <a:cs typeface="Arial"/>
              </a:rPr>
              <a:t> </a:t>
            </a:r>
            <a:r>
              <a:rPr sz="2400" spc="-10" dirty="0">
                <a:latin typeface="Arial"/>
                <a:cs typeface="Arial"/>
              </a:rPr>
              <a:t>issues</a:t>
            </a:r>
            <a:endParaRPr sz="2400">
              <a:latin typeface="Arial"/>
              <a:cs typeface="Arial"/>
            </a:endParaRPr>
          </a:p>
        </p:txBody>
      </p:sp>
      <p:grpSp>
        <p:nvGrpSpPr>
          <p:cNvPr id="13" name="object 13"/>
          <p:cNvGrpSpPr/>
          <p:nvPr/>
        </p:nvGrpSpPr>
        <p:grpSpPr>
          <a:xfrm>
            <a:off x="1720595" y="3101339"/>
            <a:ext cx="914400" cy="914400"/>
            <a:chOff x="1720595" y="3101339"/>
            <a:chExt cx="914400" cy="914400"/>
          </a:xfrm>
        </p:grpSpPr>
        <p:sp>
          <p:nvSpPr>
            <p:cNvPr id="14" name="object 14"/>
            <p:cNvSpPr/>
            <p:nvPr/>
          </p:nvSpPr>
          <p:spPr>
            <a:xfrm>
              <a:off x="1720595" y="3101339"/>
              <a:ext cx="914400" cy="914400"/>
            </a:xfrm>
            <a:custGeom>
              <a:avLst/>
              <a:gdLst/>
              <a:ahLst/>
              <a:cxnLst/>
              <a:rect l="l" t="t" r="r" b="b"/>
              <a:pathLst>
                <a:path w="914400" h="914400">
                  <a:moveTo>
                    <a:pt x="914400" y="0"/>
                  </a:moveTo>
                  <a:lnTo>
                    <a:pt x="0" y="0"/>
                  </a:lnTo>
                  <a:lnTo>
                    <a:pt x="0" y="914400"/>
                  </a:lnTo>
                  <a:lnTo>
                    <a:pt x="914400" y="914400"/>
                  </a:lnTo>
                  <a:lnTo>
                    <a:pt x="914400" y="0"/>
                  </a:lnTo>
                  <a:close/>
                </a:path>
              </a:pathLst>
            </a:custGeom>
            <a:solidFill>
              <a:srgbClr val="FF7769"/>
            </a:solidFill>
          </p:spPr>
          <p:txBody>
            <a:bodyPr wrap="square" lIns="0" tIns="0" rIns="0" bIns="0" rtlCol="0"/>
            <a:lstStyle/>
            <a:p>
              <a:endParaRPr/>
            </a:p>
          </p:txBody>
        </p:sp>
        <p:sp>
          <p:nvSpPr>
            <p:cNvPr id="15" name="object 15"/>
            <p:cNvSpPr/>
            <p:nvPr/>
          </p:nvSpPr>
          <p:spPr>
            <a:xfrm>
              <a:off x="1981628" y="3334590"/>
              <a:ext cx="405765" cy="463550"/>
            </a:xfrm>
            <a:custGeom>
              <a:avLst/>
              <a:gdLst/>
              <a:ahLst/>
              <a:cxnLst/>
              <a:rect l="l" t="t" r="r" b="b"/>
              <a:pathLst>
                <a:path w="405764" h="463550">
                  <a:moveTo>
                    <a:pt x="405579" y="462928"/>
                  </a:moveTo>
                  <a:lnTo>
                    <a:pt x="0" y="462928"/>
                  </a:lnTo>
                  <a:lnTo>
                    <a:pt x="0" y="204240"/>
                  </a:lnTo>
                  <a:lnTo>
                    <a:pt x="202704" y="0"/>
                  </a:lnTo>
                  <a:lnTo>
                    <a:pt x="262949" y="60650"/>
                  </a:lnTo>
                  <a:lnTo>
                    <a:pt x="202704" y="60650"/>
                  </a:lnTo>
                  <a:lnTo>
                    <a:pt x="42675" y="221869"/>
                  </a:lnTo>
                  <a:lnTo>
                    <a:pt x="42675" y="420113"/>
                  </a:lnTo>
                  <a:lnTo>
                    <a:pt x="405579" y="420113"/>
                  </a:lnTo>
                  <a:lnTo>
                    <a:pt x="405579" y="462928"/>
                  </a:lnTo>
                  <a:close/>
                </a:path>
                <a:path w="405764" h="463550">
                  <a:moveTo>
                    <a:pt x="405579" y="420113"/>
                  </a:moveTo>
                  <a:lnTo>
                    <a:pt x="362886" y="420113"/>
                  </a:lnTo>
                  <a:lnTo>
                    <a:pt x="362886" y="221869"/>
                  </a:lnTo>
                  <a:lnTo>
                    <a:pt x="202704" y="60650"/>
                  </a:lnTo>
                  <a:lnTo>
                    <a:pt x="262949" y="60650"/>
                  </a:lnTo>
                  <a:lnTo>
                    <a:pt x="405579" y="204240"/>
                  </a:lnTo>
                  <a:lnTo>
                    <a:pt x="405579" y="420113"/>
                  </a:lnTo>
                  <a:close/>
                </a:path>
                <a:path w="405764" h="463550">
                  <a:moveTo>
                    <a:pt x="159840" y="420113"/>
                  </a:moveTo>
                  <a:lnTo>
                    <a:pt x="117319" y="420113"/>
                  </a:lnTo>
                  <a:lnTo>
                    <a:pt x="117319" y="251509"/>
                  </a:lnTo>
                  <a:lnTo>
                    <a:pt x="277484" y="251509"/>
                  </a:lnTo>
                  <a:lnTo>
                    <a:pt x="277484" y="294358"/>
                  </a:lnTo>
                  <a:lnTo>
                    <a:pt x="159840" y="294358"/>
                  </a:lnTo>
                  <a:lnTo>
                    <a:pt x="159840" y="420113"/>
                  </a:lnTo>
                  <a:close/>
                </a:path>
                <a:path w="405764" h="463550">
                  <a:moveTo>
                    <a:pt x="277484" y="420113"/>
                  </a:moveTo>
                  <a:lnTo>
                    <a:pt x="235150" y="420113"/>
                  </a:lnTo>
                  <a:lnTo>
                    <a:pt x="235150" y="294358"/>
                  </a:lnTo>
                  <a:lnTo>
                    <a:pt x="277484" y="294358"/>
                  </a:lnTo>
                  <a:lnTo>
                    <a:pt x="277484" y="420113"/>
                  </a:lnTo>
                  <a:close/>
                </a:path>
              </a:pathLst>
            </a:custGeom>
            <a:solidFill>
              <a:srgbClr val="FFFFFC"/>
            </a:solidFill>
          </p:spPr>
          <p:txBody>
            <a:bodyPr wrap="square" lIns="0" tIns="0" rIns="0" bIns="0" rtlCol="0"/>
            <a:lstStyle/>
            <a:p>
              <a:endParaRPr/>
            </a:p>
          </p:txBody>
        </p:sp>
      </p:grpSp>
      <p:sp>
        <p:nvSpPr>
          <p:cNvPr id="16" name="object 16"/>
          <p:cNvSpPr txBox="1"/>
          <p:nvPr/>
        </p:nvSpPr>
        <p:spPr>
          <a:xfrm>
            <a:off x="2634995" y="985266"/>
            <a:ext cx="4788535" cy="914400"/>
          </a:xfrm>
          <a:prstGeom prst="rect">
            <a:avLst/>
          </a:prstGeom>
          <a:solidFill>
            <a:srgbClr val="ECECEC"/>
          </a:solidFill>
        </p:spPr>
        <p:txBody>
          <a:bodyPr vert="horz" wrap="square" lIns="0" tIns="265430" rIns="0" bIns="0" rtlCol="0">
            <a:spAutoFit/>
          </a:bodyPr>
          <a:lstStyle/>
          <a:p>
            <a:pPr marL="274320">
              <a:lnSpc>
                <a:spcPct val="100000"/>
              </a:lnSpc>
              <a:spcBef>
                <a:spcPts val="2090"/>
              </a:spcBef>
            </a:pPr>
            <a:r>
              <a:rPr sz="2400" dirty="0">
                <a:latin typeface="Arial"/>
                <a:cs typeface="Arial"/>
              </a:rPr>
              <a:t>Account</a:t>
            </a:r>
            <a:r>
              <a:rPr sz="2400" spc="-15" dirty="0">
                <a:latin typeface="Arial"/>
                <a:cs typeface="Arial"/>
              </a:rPr>
              <a:t> </a:t>
            </a:r>
            <a:r>
              <a:rPr sz="2400" dirty="0">
                <a:latin typeface="Arial"/>
                <a:cs typeface="Arial"/>
              </a:rPr>
              <a:t>holder and</a:t>
            </a:r>
            <a:r>
              <a:rPr sz="2400" spc="-5" dirty="0">
                <a:latin typeface="Arial"/>
                <a:cs typeface="Arial"/>
              </a:rPr>
              <a:t> </a:t>
            </a:r>
            <a:r>
              <a:rPr sz="2400" spc="-10" dirty="0">
                <a:latin typeface="Arial"/>
                <a:cs typeface="Arial"/>
              </a:rPr>
              <a:t>control</a:t>
            </a:r>
            <a:endParaRPr sz="2400">
              <a:latin typeface="Arial"/>
              <a:cs typeface="Arial"/>
            </a:endParaRPr>
          </a:p>
        </p:txBody>
      </p:sp>
      <p:grpSp>
        <p:nvGrpSpPr>
          <p:cNvPr id="17" name="object 17"/>
          <p:cNvGrpSpPr/>
          <p:nvPr/>
        </p:nvGrpSpPr>
        <p:grpSpPr>
          <a:xfrm>
            <a:off x="1720595" y="985266"/>
            <a:ext cx="914400" cy="914400"/>
            <a:chOff x="1720595" y="985266"/>
            <a:chExt cx="914400" cy="914400"/>
          </a:xfrm>
        </p:grpSpPr>
        <p:sp>
          <p:nvSpPr>
            <p:cNvPr id="18" name="object 18"/>
            <p:cNvSpPr/>
            <p:nvPr/>
          </p:nvSpPr>
          <p:spPr>
            <a:xfrm>
              <a:off x="1720595" y="985266"/>
              <a:ext cx="914400" cy="914400"/>
            </a:xfrm>
            <a:custGeom>
              <a:avLst/>
              <a:gdLst/>
              <a:ahLst/>
              <a:cxnLst/>
              <a:rect l="l" t="t" r="r" b="b"/>
              <a:pathLst>
                <a:path w="914400" h="914400">
                  <a:moveTo>
                    <a:pt x="914400" y="0"/>
                  </a:moveTo>
                  <a:lnTo>
                    <a:pt x="0" y="0"/>
                  </a:lnTo>
                  <a:lnTo>
                    <a:pt x="0" y="914400"/>
                  </a:lnTo>
                  <a:lnTo>
                    <a:pt x="914400" y="914400"/>
                  </a:lnTo>
                  <a:lnTo>
                    <a:pt x="914400" y="0"/>
                  </a:lnTo>
                  <a:close/>
                </a:path>
              </a:pathLst>
            </a:custGeom>
            <a:solidFill>
              <a:srgbClr val="00A757"/>
            </a:solidFill>
          </p:spPr>
          <p:txBody>
            <a:bodyPr wrap="square" lIns="0" tIns="0" rIns="0" bIns="0" rtlCol="0"/>
            <a:lstStyle/>
            <a:p>
              <a:endParaRPr/>
            </a:p>
          </p:txBody>
        </p:sp>
        <p:sp>
          <p:nvSpPr>
            <p:cNvPr id="19" name="object 19"/>
            <p:cNvSpPr/>
            <p:nvPr/>
          </p:nvSpPr>
          <p:spPr>
            <a:xfrm>
              <a:off x="1953780" y="1261058"/>
              <a:ext cx="461009" cy="376555"/>
            </a:xfrm>
            <a:custGeom>
              <a:avLst/>
              <a:gdLst/>
              <a:ahLst/>
              <a:cxnLst/>
              <a:rect l="l" t="t" r="r" b="b"/>
              <a:pathLst>
                <a:path w="461010" h="376555">
                  <a:moveTo>
                    <a:pt x="99377" y="275272"/>
                  </a:moveTo>
                  <a:lnTo>
                    <a:pt x="66103" y="275272"/>
                  </a:lnTo>
                  <a:lnTo>
                    <a:pt x="66103" y="318109"/>
                  </a:lnTo>
                  <a:lnTo>
                    <a:pt x="99377" y="318109"/>
                  </a:lnTo>
                  <a:lnTo>
                    <a:pt x="99377" y="275272"/>
                  </a:lnTo>
                  <a:close/>
                </a:path>
                <a:path w="461010" h="376555">
                  <a:moveTo>
                    <a:pt x="272034" y="201434"/>
                  </a:moveTo>
                  <a:lnTo>
                    <a:pt x="229336" y="201434"/>
                  </a:lnTo>
                  <a:lnTo>
                    <a:pt x="229336" y="243243"/>
                  </a:lnTo>
                  <a:lnTo>
                    <a:pt x="272034" y="243243"/>
                  </a:lnTo>
                  <a:lnTo>
                    <a:pt x="272034" y="201434"/>
                  </a:lnTo>
                  <a:close/>
                </a:path>
                <a:path w="461010" h="376555">
                  <a:moveTo>
                    <a:pt x="460565" y="0"/>
                  </a:moveTo>
                  <a:lnTo>
                    <a:pt x="418388" y="0"/>
                  </a:lnTo>
                  <a:lnTo>
                    <a:pt x="418388" y="43243"/>
                  </a:lnTo>
                  <a:lnTo>
                    <a:pt x="418388" y="258229"/>
                  </a:lnTo>
                  <a:lnTo>
                    <a:pt x="165303" y="258229"/>
                  </a:lnTo>
                  <a:lnTo>
                    <a:pt x="165303" y="148831"/>
                  </a:lnTo>
                  <a:lnTo>
                    <a:pt x="165303" y="105575"/>
                  </a:lnTo>
                  <a:lnTo>
                    <a:pt x="122618" y="105575"/>
                  </a:lnTo>
                  <a:lnTo>
                    <a:pt x="122618" y="148831"/>
                  </a:lnTo>
                  <a:lnTo>
                    <a:pt x="122618" y="258229"/>
                  </a:lnTo>
                  <a:lnTo>
                    <a:pt x="122618" y="301472"/>
                  </a:lnTo>
                  <a:lnTo>
                    <a:pt x="122618" y="333286"/>
                  </a:lnTo>
                  <a:lnTo>
                    <a:pt x="42697" y="333286"/>
                  </a:lnTo>
                  <a:lnTo>
                    <a:pt x="42697" y="148831"/>
                  </a:lnTo>
                  <a:lnTo>
                    <a:pt x="122618" y="148831"/>
                  </a:lnTo>
                  <a:lnTo>
                    <a:pt x="122618" y="105575"/>
                  </a:lnTo>
                  <a:lnTo>
                    <a:pt x="82308" y="105575"/>
                  </a:lnTo>
                  <a:lnTo>
                    <a:pt x="82308" y="43243"/>
                  </a:lnTo>
                  <a:lnTo>
                    <a:pt x="418388" y="43243"/>
                  </a:lnTo>
                  <a:lnTo>
                    <a:pt x="418388" y="0"/>
                  </a:lnTo>
                  <a:lnTo>
                    <a:pt x="39624" y="0"/>
                  </a:lnTo>
                  <a:lnTo>
                    <a:pt x="39624" y="43243"/>
                  </a:lnTo>
                  <a:lnTo>
                    <a:pt x="39624" y="105575"/>
                  </a:lnTo>
                  <a:lnTo>
                    <a:pt x="0" y="105575"/>
                  </a:lnTo>
                  <a:lnTo>
                    <a:pt x="0" y="148831"/>
                  </a:lnTo>
                  <a:lnTo>
                    <a:pt x="0" y="333286"/>
                  </a:lnTo>
                  <a:lnTo>
                    <a:pt x="0" y="376529"/>
                  </a:lnTo>
                  <a:lnTo>
                    <a:pt x="165303" y="376529"/>
                  </a:lnTo>
                  <a:lnTo>
                    <a:pt x="165303" y="333286"/>
                  </a:lnTo>
                  <a:lnTo>
                    <a:pt x="165303" y="301472"/>
                  </a:lnTo>
                  <a:lnTo>
                    <a:pt x="228663" y="301472"/>
                  </a:lnTo>
                  <a:lnTo>
                    <a:pt x="228663" y="333286"/>
                  </a:lnTo>
                  <a:lnTo>
                    <a:pt x="189560" y="333286"/>
                  </a:lnTo>
                  <a:lnTo>
                    <a:pt x="189560" y="376529"/>
                  </a:lnTo>
                  <a:lnTo>
                    <a:pt x="311810" y="376529"/>
                  </a:lnTo>
                  <a:lnTo>
                    <a:pt x="311810" y="333286"/>
                  </a:lnTo>
                  <a:lnTo>
                    <a:pt x="271360" y="333286"/>
                  </a:lnTo>
                  <a:lnTo>
                    <a:pt x="271360" y="301472"/>
                  </a:lnTo>
                  <a:lnTo>
                    <a:pt x="460565" y="301472"/>
                  </a:lnTo>
                  <a:lnTo>
                    <a:pt x="460565" y="258660"/>
                  </a:lnTo>
                  <a:lnTo>
                    <a:pt x="460565" y="258229"/>
                  </a:lnTo>
                  <a:lnTo>
                    <a:pt x="460565" y="43243"/>
                  </a:lnTo>
                  <a:lnTo>
                    <a:pt x="460565" y="42786"/>
                  </a:lnTo>
                  <a:lnTo>
                    <a:pt x="460565" y="0"/>
                  </a:lnTo>
                  <a:close/>
                </a:path>
              </a:pathLst>
            </a:custGeom>
            <a:solidFill>
              <a:srgbClr val="FFFFFC"/>
            </a:solidFill>
          </p:spPr>
          <p:txBody>
            <a:bodyPr wrap="square" lIns="0" tIns="0" rIns="0" bIns="0" rtlCol="0"/>
            <a:lstStyle/>
            <a:p>
              <a:endParaRPr/>
            </a:p>
          </p:txBody>
        </p:sp>
      </p:grpSp>
      <p:sp>
        <p:nvSpPr>
          <p:cNvPr id="20" name="object 20"/>
          <p:cNvSpPr txBox="1"/>
          <p:nvPr/>
        </p:nvSpPr>
        <p:spPr>
          <a:xfrm>
            <a:off x="2634995" y="2042922"/>
            <a:ext cx="4788535" cy="914400"/>
          </a:xfrm>
          <a:prstGeom prst="rect">
            <a:avLst/>
          </a:prstGeom>
          <a:solidFill>
            <a:srgbClr val="ECECEC"/>
          </a:solidFill>
        </p:spPr>
        <p:txBody>
          <a:bodyPr vert="horz" wrap="square" lIns="0" tIns="266065" rIns="0" bIns="0" rtlCol="0">
            <a:spAutoFit/>
          </a:bodyPr>
          <a:lstStyle/>
          <a:p>
            <a:pPr marL="274320">
              <a:lnSpc>
                <a:spcPct val="100000"/>
              </a:lnSpc>
              <a:spcBef>
                <a:spcPts val="2095"/>
              </a:spcBef>
            </a:pPr>
            <a:r>
              <a:rPr sz="2400" spc="-10" dirty="0">
                <a:latin typeface="Arial"/>
                <a:cs typeface="Arial"/>
              </a:rPr>
              <a:t>Taxation</a:t>
            </a:r>
            <a:endParaRPr sz="2400">
              <a:latin typeface="Arial"/>
              <a:cs typeface="Arial"/>
            </a:endParaRPr>
          </a:p>
        </p:txBody>
      </p:sp>
      <p:grpSp>
        <p:nvGrpSpPr>
          <p:cNvPr id="21" name="object 21"/>
          <p:cNvGrpSpPr/>
          <p:nvPr/>
        </p:nvGrpSpPr>
        <p:grpSpPr>
          <a:xfrm>
            <a:off x="1720595" y="2042922"/>
            <a:ext cx="914400" cy="914400"/>
            <a:chOff x="1720595" y="2042922"/>
            <a:chExt cx="914400" cy="914400"/>
          </a:xfrm>
        </p:grpSpPr>
        <p:sp>
          <p:nvSpPr>
            <p:cNvPr id="22" name="object 22"/>
            <p:cNvSpPr/>
            <p:nvPr/>
          </p:nvSpPr>
          <p:spPr>
            <a:xfrm>
              <a:off x="1720595" y="2042922"/>
              <a:ext cx="914400" cy="914400"/>
            </a:xfrm>
            <a:custGeom>
              <a:avLst/>
              <a:gdLst/>
              <a:ahLst/>
              <a:cxnLst/>
              <a:rect l="l" t="t" r="r" b="b"/>
              <a:pathLst>
                <a:path w="914400" h="914400">
                  <a:moveTo>
                    <a:pt x="914400" y="0"/>
                  </a:moveTo>
                  <a:lnTo>
                    <a:pt x="0" y="0"/>
                  </a:lnTo>
                  <a:lnTo>
                    <a:pt x="0" y="914400"/>
                  </a:lnTo>
                  <a:lnTo>
                    <a:pt x="914400" y="914400"/>
                  </a:lnTo>
                  <a:lnTo>
                    <a:pt x="914400" y="0"/>
                  </a:lnTo>
                  <a:close/>
                </a:path>
              </a:pathLst>
            </a:custGeom>
            <a:solidFill>
              <a:srgbClr val="0000C1"/>
            </a:solidFill>
          </p:spPr>
          <p:txBody>
            <a:bodyPr wrap="square" lIns="0" tIns="0" rIns="0" bIns="0" rtlCol="0"/>
            <a:lstStyle/>
            <a:p>
              <a:endParaRPr/>
            </a:p>
          </p:txBody>
        </p:sp>
        <p:sp>
          <p:nvSpPr>
            <p:cNvPr id="23" name="object 23"/>
            <p:cNvSpPr/>
            <p:nvPr/>
          </p:nvSpPr>
          <p:spPr>
            <a:xfrm>
              <a:off x="1981962" y="2277554"/>
              <a:ext cx="405765" cy="461009"/>
            </a:xfrm>
            <a:custGeom>
              <a:avLst/>
              <a:gdLst/>
              <a:ahLst/>
              <a:cxnLst/>
              <a:rect l="l" t="t" r="r" b="b"/>
              <a:pathLst>
                <a:path w="405764" h="461010">
                  <a:moveTo>
                    <a:pt x="117843" y="224294"/>
                  </a:moveTo>
                  <a:lnTo>
                    <a:pt x="75145" y="224294"/>
                  </a:lnTo>
                  <a:lnTo>
                    <a:pt x="75145" y="378968"/>
                  </a:lnTo>
                  <a:lnTo>
                    <a:pt x="117843" y="378968"/>
                  </a:lnTo>
                  <a:lnTo>
                    <a:pt x="117843" y="224294"/>
                  </a:lnTo>
                  <a:close/>
                </a:path>
                <a:path w="405764" h="461010">
                  <a:moveTo>
                    <a:pt x="225412" y="224294"/>
                  </a:moveTo>
                  <a:lnTo>
                    <a:pt x="182714" y="224294"/>
                  </a:lnTo>
                  <a:lnTo>
                    <a:pt x="182714" y="378968"/>
                  </a:lnTo>
                  <a:lnTo>
                    <a:pt x="225412" y="378968"/>
                  </a:lnTo>
                  <a:lnTo>
                    <a:pt x="225412" y="224294"/>
                  </a:lnTo>
                  <a:close/>
                </a:path>
                <a:path w="405764" h="461010">
                  <a:moveTo>
                    <a:pt x="333006" y="224294"/>
                  </a:moveTo>
                  <a:lnTo>
                    <a:pt x="290322" y="224294"/>
                  </a:lnTo>
                  <a:lnTo>
                    <a:pt x="290322" y="378968"/>
                  </a:lnTo>
                  <a:lnTo>
                    <a:pt x="333006" y="378968"/>
                  </a:lnTo>
                  <a:lnTo>
                    <a:pt x="333006" y="224294"/>
                  </a:lnTo>
                  <a:close/>
                </a:path>
                <a:path w="405764" h="461010">
                  <a:moveTo>
                    <a:pt x="398233" y="417791"/>
                  </a:moveTo>
                  <a:lnTo>
                    <a:pt x="10071" y="417791"/>
                  </a:lnTo>
                  <a:lnTo>
                    <a:pt x="10071" y="460565"/>
                  </a:lnTo>
                  <a:lnTo>
                    <a:pt x="398233" y="460565"/>
                  </a:lnTo>
                  <a:lnTo>
                    <a:pt x="398233" y="417791"/>
                  </a:lnTo>
                  <a:close/>
                </a:path>
                <a:path w="405764" h="461010">
                  <a:moveTo>
                    <a:pt x="405231" y="178955"/>
                  </a:moveTo>
                  <a:lnTo>
                    <a:pt x="203898" y="0"/>
                  </a:lnTo>
                  <a:lnTo>
                    <a:pt x="0" y="179476"/>
                  </a:lnTo>
                  <a:lnTo>
                    <a:pt x="28181" y="211632"/>
                  </a:lnTo>
                  <a:lnTo>
                    <a:pt x="203733" y="57150"/>
                  </a:lnTo>
                  <a:lnTo>
                    <a:pt x="376720" y="210972"/>
                  </a:lnTo>
                  <a:lnTo>
                    <a:pt x="405231" y="178955"/>
                  </a:lnTo>
                  <a:close/>
                </a:path>
              </a:pathLst>
            </a:custGeom>
            <a:solidFill>
              <a:srgbClr val="FFFFFC"/>
            </a:solidFill>
          </p:spPr>
          <p:txBody>
            <a:bodyPr wrap="square" lIns="0" tIns="0" rIns="0" bIns="0" rtlCol="0"/>
            <a:lstStyle/>
            <a:p>
              <a:endParaRPr/>
            </a:p>
          </p:txBody>
        </p:sp>
      </p:grpSp>
      <p:sp>
        <p:nvSpPr>
          <p:cNvPr id="24" name="object 24"/>
          <p:cNvSpPr txBox="1"/>
          <p:nvPr/>
        </p:nvSpPr>
        <p:spPr>
          <a:xfrm>
            <a:off x="8675053" y="6438070"/>
            <a:ext cx="81915" cy="147320"/>
          </a:xfrm>
          <a:prstGeom prst="rect">
            <a:avLst/>
          </a:prstGeom>
        </p:spPr>
        <p:txBody>
          <a:bodyPr vert="horz" wrap="square" lIns="0" tIns="12065" rIns="0" bIns="0" rtlCol="0">
            <a:spAutoFit/>
          </a:bodyPr>
          <a:lstStyle/>
          <a:p>
            <a:pPr marL="12700">
              <a:lnSpc>
                <a:spcPct val="100000"/>
              </a:lnSpc>
              <a:spcBef>
                <a:spcPts val="95"/>
              </a:spcBef>
            </a:pPr>
            <a:r>
              <a:rPr sz="800" spc="-5" dirty="0">
                <a:latin typeface="Arial"/>
                <a:cs typeface="Arial"/>
              </a:rPr>
              <a:t>9</a:t>
            </a:r>
            <a:endParaRPr sz="800">
              <a:latin typeface="Arial"/>
              <a:cs typeface="Arial"/>
            </a:endParaRPr>
          </a:p>
        </p:txBody>
      </p:sp>
    </p:spTree>
  </p:cSld>
  <p:clrMapOvr>
    <a:masterClrMapping/>
  </p:clrMapOvr>
  <p:transition spd="med">
    <p:fade/>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28</TotalTime>
  <Words>10658</Words>
  <Application>Microsoft Office PowerPoint</Application>
  <PresentationFormat>On-screen Show (4:3)</PresentationFormat>
  <Paragraphs>601</Paragraphs>
  <Slides>44</Slides>
  <Notes>35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44</vt:i4>
      </vt:variant>
    </vt:vector>
  </HeadingPairs>
  <TitlesOfParts>
    <vt:vector size="49" baseType="lpstr">
      <vt:lpstr>Arial</vt:lpstr>
      <vt:lpstr>Calibri</vt:lpstr>
      <vt:lpstr>Segoe UI</vt:lpstr>
      <vt:lpstr>Times New Roman</vt:lpstr>
      <vt:lpstr>Office Theme</vt:lpstr>
      <vt:lpstr>PowerPoint Presentation</vt:lpstr>
      <vt:lpstr>Agenda</vt:lpstr>
      <vt:lpstr>529 plan overview</vt:lpstr>
      <vt:lpstr>RISING college costs</vt:lpstr>
      <vt:lpstr>529 plans: features and benefits</vt:lpstr>
      <vt:lpstr>529 plans: qualified expenses</vt:lpstr>
      <vt:lpstr>Alternative college savings vehicles</vt:lpstr>
      <vt:lpstr>UGMA/UTMAs and Coverdell ESAs</vt:lpstr>
      <vt:lpstr>529 plans versus UGMA/UTMAs</vt:lpstr>
      <vt:lpstr>Investing UGMA/UTMA assets in 529 plans</vt:lpstr>
      <vt:lpstr>529 plans versus Coverdell ESAs</vt:lpstr>
      <vt:lpstr>In-state versus national 529 plans</vt:lpstr>
      <vt:lpstr>In-state 529 savings plans</vt:lpstr>
      <vt:lpstr>In-state 529 savings plans versus national plans</vt:lpstr>
      <vt:lpstr>In-state 529 savings plans versus national plans</vt:lpstr>
      <vt:lpstr>In-state 529 savings plans versus national plans</vt:lpstr>
      <vt:lpstr>Financial aid</vt:lpstr>
      <vt:lpstr>What is financial aid?</vt:lpstr>
      <vt:lpstr>How is financial aid determined?</vt:lpstr>
      <vt:lpstr>How is financial aid determined?</vt:lpstr>
      <vt:lpstr>Impact of savings plans on financial aid</vt:lpstr>
      <vt:lpstr>Who should own the plan?</vt:lpstr>
      <vt:lpstr>PowerPoint Presentation</vt:lpstr>
      <vt:lpstr>American opportunity and lifetime learning tax credits</vt:lpstr>
      <vt:lpstr>American opportunity and lifetime learning tax credits</vt:lpstr>
      <vt:lpstr>Estate planning</vt:lpstr>
      <vt:lpstr>Estate planning with 529 plans</vt:lpstr>
      <vt:lpstr>Estate planning</vt:lpstr>
      <vt:lpstr>The power of gifting</vt:lpstr>
      <vt:lpstr>Gifting over five years</vt:lpstr>
      <vt:lpstr>Legacy/estate planning benefits of 529s</vt:lpstr>
      <vt:lpstr>Creating a legacy</vt:lpstr>
      <vt:lpstr>529 features and benefits</vt:lpstr>
      <vt:lpstr>Product flexibility</vt:lpstr>
      <vt:lpstr>Product flexibility</vt:lpstr>
      <vt:lpstr>Featured options</vt:lpstr>
      <vt:lpstr>Aggregation features</vt:lpstr>
      <vt:lpstr>Distribution benefits</vt:lpstr>
      <vt:lpstr>Evolving price benefits</vt:lpstr>
      <vt:lpstr>Employer-facilitated 529 plans</vt:lpstr>
      <vt:lpstr>Questions?</vt:lpstr>
      <vt:lpstr>Investor considerations</vt:lpstr>
      <vt:lpstr>Disclosure</vt:lpstr>
      <vt:lpstr>PowerPoint Presentation</vt:lpstr>
    </vt:vector>
  </TitlesOfParts>
  <Company>JHIM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Advanced college savings concepts</dc:title>
  <dc:creator>JHIM</dc:creator>
  <cp:lastModifiedBy>Allison Moylan</cp:lastModifiedBy>
  <cp:revision>1</cp:revision>
  <dcterms:created xsi:type="dcterms:W3CDTF">2024-02-14T20:44:17Z</dcterms:created>
  <dcterms:modified xsi:type="dcterms:W3CDTF">2024-02-14T21:13:20Z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0x010100C5B6330C7BCA76489E25ECDE5926C6F8</vt:lpwstr>
  </property>
  <property fmtid="{D5CDD505-2E9C-101B-9397-08002B2CF9AE}" pid="3" name="Created">
    <vt:filetime>2024-01-23T00:00:00Z</vt:filetime>
  </property>
  <property fmtid="{D5CDD505-2E9C-101B-9397-08002B2CF9AE}" pid="4" name="Creator">
    <vt:lpwstr>Acrobat PDFMaker 23 for PowerPoint</vt:lpwstr>
  </property>
  <property fmtid="{D5CDD505-2E9C-101B-9397-08002B2CF9AE}" pid="5" name="LastSaved">
    <vt:filetime>2024-02-14T00:00:00Z</vt:filetime>
  </property>
  <property fmtid="{D5CDD505-2E9C-101B-9397-08002B2CF9AE}" pid="6" name="MSIP_Label_0dd5db4b-78fb-42ac-8616-2bbd1a698c72_ActionId">
    <vt:lpwstr>4433dbac-43c8-43d7-bed3-0b0155b4e666</vt:lpwstr>
  </property>
  <property fmtid="{D5CDD505-2E9C-101B-9397-08002B2CF9AE}" pid="7" name="MSIP_Label_0dd5db4b-78fb-42ac-8616-2bbd1a698c72_ContentBits">
    <vt:lpwstr>0</vt:lpwstr>
  </property>
  <property fmtid="{D5CDD505-2E9C-101B-9397-08002B2CF9AE}" pid="8" name="MSIP_Label_0dd5db4b-78fb-42ac-8616-2bbd1a698c72_Enabled">
    <vt:lpwstr>true</vt:lpwstr>
  </property>
  <property fmtid="{D5CDD505-2E9C-101B-9397-08002B2CF9AE}" pid="9" name="MSIP_Label_0dd5db4b-78fb-42ac-8616-2bbd1a698c72_Method">
    <vt:lpwstr>Privileged</vt:lpwstr>
  </property>
  <property fmtid="{D5CDD505-2E9C-101B-9397-08002B2CF9AE}" pid="10" name="MSIP_Label_0dd5db4b-78fb-42ac-8616-2bbd1a698c72_Name">
    <vt:lpwstr>EXTERNAL</vt:lpwstr>
  </property>
  <property fmtid="{D5CDD505-2E9C-101B-9397-08002B2CF9AE}" pid="11" name="MSIP_Label_0dd5db4b-78fb-42ac-8616-2bbd1a698c72_SetDate">
    <vt:lpwstr>2021-12-28T14:08:16Z</vt:lpwstr>
  </property>
  <property fmtid="{D5CDD505-2E9C-101B-9397-08002B2CF9AE}" pid="12" name="MSIP_Label_0dd5db4b-78fb-42ac-8616-2bbd1a698c72_SiteId">
    <vt:lpwstr>5d3e2773-e07f-4432-a630-1a0f68a28a05</vt:lpwstr>
  </property>
  <property fmtid="{D5CDD505-2E9C-101B-9397-08002B2CF9AE}" pid="13" name="Producer">
    <vt:lpwstr>Adobe PDF Library 23.6.156</vt:lpwstr>
  </property>
</Properties>
</file>